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93" r:id="rId4"/>
    <p:sldId id="308" r:id="rId5"/>
    <p:sldId id="297" r:id="rId6"/>
    <p:sldId id="300" r:id="rId7"/>
    <p:sldId id="309" r:id="rId8"/>
  </p:sldIdLst>
  <p:sldSz cx="18288000" cy="10287000"/>
  <p:notesSz cx="6669088" cy="98726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9DAF"/>
    <a:srgbClr val="EE3221"/>
    <a:srgbClr val="EAF0F4"/>
    <a:srgbClr val="2F99A9"/>
    <a:srgbClr val="3699A9"/>
    <a:srgbClr val="DBDBDB"/>
    <a:srgbClr val="F33121"/>
    <a:srgbClr val="114D72"/>
    <a:srgbClr val="07263B"/>
    <a:srgbClr val="F260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85877" autoAdjust="0"/>
  </p:normalViewPr>
  <p:slideViewPr>
    <p:cSldViewPr snapToGrid="0" snapToObjects="1">
      <p:cViewPr>
        <p:scale>
          <a:sx n="100" d="100"/>
          <a:sy n="100" d="100"/>
        </p:scale>
        <p:origin x="-728" y="-4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325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2925" tIns="26463" rIns="52925" bIns="264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2925" tIns="26463" rIns="52925" bIns="26463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917" tIns="52917" rIns="52917" bIns="52917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9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917" tIns="52917" rIns="52917" bIns="52917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5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917" tIns="52917" rIns="52917" bIns="52917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9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lIns="52925" tIns="26463" rIns="52925" bIns="264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8121" y="9377316"/>
            <a:ext cx="2889938" cy="493633"/>
          </a:xfrm>
          <a:prstGeom prst="rect">
            <a:avLst/>
          </a:prstGeom>
        </p:spPr>
        <p:txBody>
          <a:bodyPr lIns="52925" tIns="26463" rIns="52925" bIns="26463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lIns="52925" tIns="26463" rIns="52925" bIns="264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8121" y="9377316"/>
            <a:ext cx="2889938" cy="493633"/>
          </a:xfrm>
          <a:prstGeom prst="rect">
            <a:avLst/>
          </a:prstGeom>
        </p:spPr>
        <p:txBody>
          <a:bodyPr lIns="52925" tIns="26463" rIns="52925" bIns="26463"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90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917" tIns="52917" rIns="52917" bIns="52917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1_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72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-3-2.sv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5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23" Type="http://schemas.openxmlformats.org/officeDocument/2006/relationships/image" Target="../media/image49.pn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-7-2.svg"/><Relationship Id="rId9" Type="http://schemas.openxmlformats.org/officeDocument/2006/relationships/image" Target="../media/image35.png"/><Relationship Id="rId14" Type="http://schemas.openxmlformats.org/officeDocument/2006/relationships/image" Target="../media/image40.jpe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 descr="preencoded.png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190499" y="72503"/>
            <a:ext cx="17907001" cy="9944100"/>
          </a:xfrm>
          <a:prstGeom prst="rect">
            <a:avLst/>
          </a:prstGeom>
        </p:spPr>
      </p:pic>
      <p:pic>
        <p:nvPicPr>
          <p:cNvPr id="3" name="Place" descr="preencoded.png"/>
          <p:cNvPicPr>
            <a:picLocks noChangeAspect="1"/>
          </p:cNvPicPr>
          <p:nvPr/>
        </p:nvPicPr>
        <p:blipFill>
          <a:blip r:embed="rId4" cstate="print"/>
          <a:srcRect/>
          <a:stretch/>
        </p:blipFill>
        <p:spPr>
          <a:xfrm>
            <a:off x="1428750" y="8963025"/>
            <a:ext cx="2990850" cy="457200"/>
          </a:xfrm>
          <a:prstGeom prst="rect">
            <a:avLst/>
          </a:prstGeom>
        </p:spPr>
      </p:pic>
      <p:sp>
        <p:nvSpPr>
          <p:cNvPr id="5" name="2024"/>
          <p:cNvSpPr/>
          <p:nvPr/>
        </p:nvSpPr>
        <p:spPr>
          <a:xfrm>
            <a:off x="2076449" y="7124700"/>
            <a:ext cx="141446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endParaRPr lang="ru-RU" sz="3000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l">
              <a:lnSpc>
                <a:spcPts val="3600"/>
              </a:lnSpc>
              <a:buNone/>
            </a:pPr>
            <a:endParaRPr lang="ru-RU" sz="3000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l">
              <a:lnSpc>
                <a:spcPts val="3600"/>
              </a:lnSpc>
              <a:buNone/>
            </a:pPr>
            <a:endParaRPr lang="ru-RU" sz="3000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l">
              <a:lnSpc>
                <a:spcPts val="3600"/>
              </a:lnSpc>
              <a:buNone/>
            </a:pPr>
            <a:r>
              <a:rPr lang="ru-RU" sz="3000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endParaRPr lang="ru-RU" sz="3000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l">
              <a:lnSpc>
                <a:spcPts val="3600"/>
              </a:lnSpc>
              <a:buNone/>
            </a:pPr>
            <a:r>
              <a:rPr lang="ru-RU" sz="3000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Красноярск,</a:t>
            </a:r>
            <a:r>
              <a:rPr lang="en-US" sz="3000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sz="3000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2024</a:t>
            </a:r>
            <a:endParaRPr lang="en-US" sz="3000" dirty="0">
              <a:latin typeface="FSRAILWAYTT Book Regular"/>
              <a:ea typeface="FSRAILWAYTT Book Regular"/>
            </a:endParaRPr>
          </a:p>
        </p:txBody>
      </p:sp>
      <p:sp>
        <p:nvSpPr>
          <p:cNvPr id="6" name="Text 1"/>
          <p:cNvSpPr/>
          <p:nvPr/>
        </p:nvSpPr>
        <p:spPr>
          <a:xfrm>
            <a:off x="1374157" y="3424163"/>
            <a:ext cx="13460958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5200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РАЗВИТИЕ ВЫСОКОТЕХНОЛОГИЧНОГО НАПРАВЛЕНИЯ </a:t>
            </a:r>
            <a:endParaRPr lang="ru-RU" sz="5200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l">
              <a:lnSpc>
                <a:spcPts val="7650"/>
              </a:lnSpc>
              <a:buNone/>
            </a:pPr>
            <a:r>
              <a:rPr lang="en-US" sz="63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«</a:t>
            </a:r>
            <a:r>
              <a:rPr lang="en-US" sz="63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КВАНТОВЫЕ КОММУНИКАЦИИ»</a:t>
            </a:r>
            <a:endParaRPr lang="en-US" sz="6300" b="1" dirty="0">
              <a:latin typeface="FSRAILWAYTT Book Regular"/>
              <a:ea typeface="FSRAILWAYTT Book Regular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583" y="1036677"/>
            <a:ext cx="5247347" cy="141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1006" y="207983"/>
            <a:ext cx="4741712" cy="1281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0;p5"/>
          <p:cNvGrpSpPr/>
          <p:nvPr/>
        </p:nvGrpSpPr>
        <p:grpSpPr>
          <a:xfrm>
            <a:off x="160562" y="207983"/>
            <a:ext cx="17910877" cy="9944100"/>
            <a:chOff x="164345" y="207983"/>
            <a:chExt cx="17910877" cy="9944100"/>
          </a:xfrm>
        </p:grpSpPr>
        <p:grpSp>
          <p:nvGrpSpPr>
            <p:cNvPr id="3" name="Google Shape;41;p5"/>
            <p:cNvGrpSpPr/>
            <p:nvPr/>
          </p:nvGrpSpPr>
          <p:grpSpPr>
            <a:xfrm>
              <a:off x="164345" y="207983"/>
              <a:ext cx="17907094" cy="9944100"/>
              <a:chOff x="203758" y="182142"/>
              <a:chExt cx="17907094" cy="9944100"/>
            </a:xfrm>
          </p:grpSpPr>
          <p:pic>
            <p:nvPicPr>
              <p:cNvPr id="42" name="Google Shape;42;p5" descr="preencoded.png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203758" y="182142"/>
                <a:ext cx="17907094" cy="994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43;p5"/>
              <p:cNvSpPr/>
              <p:nvPr/>
            </p:nvSpPr>
            <p:spPr>
              <a:xfrm>
                <a:off x="203852" y="7499450"/>
                <a:ext cx="17907000" cy="2442000"/>
              </a:xfrm>
              <a:prstGeom prst="rect">
                <a:avLst/>
              </a:prstGeom>
              <a:solidFill>
                <a:srgbClr val="EAF0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4" name="Google Shape;44;p5" descr="preencoded.png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4827961" y="1400175"/>
              <a:ext cx="3247261" cy="4244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5"/>
          <p:cNvSpPr/>
          <p:nvPr/>
        </p:nvSpPr>
        <p:spPr>
          <a:xfrm>
            <a:off x="837050" y="2705575"/>
            <a:ext cx="50100" cy="7226700"/>
          </a:xfrm>
          <a:prstGeom prst="rect">
            <a:avLst/>
          </a:prstGeom>
          <a:solidFill>
            <a:srgbClr val="EA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0387450" y="2705575"/>
            <a:ext cx="50100" cy="7226700"/>
          </a:xfrm>
          <a:prstGeom prst="rect">
            <a:avLst/>
          </a:prstGeom>
          <a:solidFill>
            <a:srgbClr val="EA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53620" y="1807735"/>
            <a:ext cx="1676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0">
              <a:lnSpc>
                <a:spcPts val="3600"/>
              </a:lnSpc>
              <a:buClr>
                <a:srgbClr val="07273B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КВАНТОВЫЕ КОММУНИКАЦИИ – </a:t>
            </a:r>
            <a:r>
              <a:rPr lang="ru-RU" sz="3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ЭЛЕМЕНТ КОМПЛЕКСНОЙ</a:t>
            </a:r>
            <a:r>
              <a:rPr lang="ru-RU" sz="3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 </a:t>
            </a:r>
            <a:r>
              <a:rPr lang="ru-RU" sz="3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КИБЕРБЕЗОПАСНОСТИ</a:t>
            </a:r>
            <a:endParaRPr lang="ru-RU" sz="3000" b="1" dirty="0">
              <a:solidFill>
                <a:srgbClr val="07273B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48;p5"/>
          <p:cNvGrpSpPr/>
          <p:nvPr/>
        </p:nvGrpSpPr>
        <p:grpSpPr>
          <a:xfrm>
            <a:off x="549929" y="2520115"/>
            <a:ext cx="13953471" cy="1469095"/>
            <a:chOff x="678024" y="2696400"/>
            <a:chExt cx="8096250" cy="2674961"/>
          </a:xfrm>
        </p:grpSpPr>
        <p:pic>
          <p:nvPicPr>
            <p:cNvPr id="49" name="Google Shape;49;p5" descr="preencoded.png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678024" y="2696400"/>
              <a:ext cx="8096250" cy="2674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5"/>
            <p:cNvSpPr/>
            <p:nvPr/>
          </p:nvSpPr>
          <p:spPr>
            <a:xfrm>
              <a:off x="862100" y="2978969"/>
              <a:ext cx="893524" cy="725931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" name="Google Shape;51;p5" descr="preencoded.pn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69400" y="2851525"/>
            <a:ext cx="762152" cy="66874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/>
          <p:nvPr/>
        </p:nvSpPr>
        <p:spPr>
          <a:xfrm>
            <a:off x="1378661" y="2775435"/>
            <a:ext cx="129076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1800" b="1" i="0" u="none" strike="noStrike" cap="none" dirty="0">
                <a:solidFill>
                  <a:srgbClr val="2F99A9"/>
                </a:solidFill>
                <a:latin typeface="FSRAILWAYTT Book Regular"/>
                <a:ea typeface="Arial"/>
                <a:cs typeface="Arial"/>
                <a:sym typeface="Arial"/>
              </a:rPr>
              <a:t>КВАНТОВЫЕ КОММУНИКАЦИИ</a:t>
            </a:r>
            <a:r>
              <a:rPr lang="ru-RU" sz="1800" b="1" i="0" u="none" strike="noStrike" cap="none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3A3838"/>
                </a:solidFill>
                <a:latin typeface="FSRAILWAYTT Book Regular"/>
              </a:rPr>
              <a:t>–</a:t>
            </a:r>
            <a:r>
              <a:rPr lang="ru-RU" sz="1800" b="1" dirty="0">
                <a:solidFill>
                  <a:srgbClr val="2F99A9"/>
                </a:solidFill>
                <a:latin typeface="FSRAILWAYTT Book Regular"/>
              </a:rPr>
              <a:t> </a:t>
            </a:r>
            <a:r>
              <a:rPr lang="ru-RU" sz="1800" b="0" i="0" u="none" strike="noStrike" cap="none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область знаний и технологий,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связанных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с передачей квантовой информации в пространстве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. Одним из направлений является </a:t>
            </a:r>
            <a:r>
              <a:rPr lang="ru-RU" sz="1800" b="0" i="0" u="none" strike="noStrike" cap="none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повышение </a:t>
            </a:r>
            <a:r>
              <a:rPr lang="ru-RU" sz="1800" b="0" i="0" u="none" strike="noStrike" cap="none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безопасности сетей связи в условиях потенциального снижения устойчивости существующих методов </a:t>
            </a:r>
            <a:r>
              <a:rPr lang="ru-RU" sz="1800" b="0" i="0" u="none" strike="noStrike" cap="none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шифрования</a:t>
            </a:r>
            <a:endParaRPr sz="1800" b="0" i="0" u="none" strike="noStrike" cap="none" dirty="0">
              <a:solidFill>
                <a:srgbClr val="3A3838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53;p5"/>
          <p:cNvGrpSpPr/>
          <p:nvPr/>
        </p:nvGrpSpPr>
        <p:grpSpPr>
          <a:xfrm>
            <a:off x="15878175" y="933450"/>
            <a:ext cx="1266825" cy="657225"/>
            <a:chOff x="15878175" y="933450"/>
            <a:chExt cx="1266825" cy="657225"/>
          </a:xfrm>
        </p:grpSpPr>
        <p:pic>
          <p:nvPicPr>
            <p:cNvPr id="54" name="Google Shape;54;p5" descr="preencoded.png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15878175" y="933450"/>
              <a:ext cx="1266825" cy="65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5"/>
            <p:cNvSpPr/>
            <p:nvPr/>
          </p:nvSpPr>
          <p:spPr>
            <a:xfrm>
              <a:off x="16354425" y="1123950"/>
              <a:ext cx="34290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73B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 dirty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ru-RU" sz="1800" b="0" i="0" u="none" strike="noStrike" cap="none" dirty="0" smtClean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5"/>
          <p:cNvSpPr/>
          <p:nvPr/>
        </p:nvSpPr>
        <p:spPr>
          <a:xfrm>
            <a:off x="9403274" y="5291175"/>
            <a:ext cx="8414825" cy="2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Автоматическое распределение ключей для обеспечения информационной защиты с минимизацией влияния человеческого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фактора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Защищенность </a:t>
            </a:r>
            <a:r>
              <a:rPr lang="ru-RU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данных основана на фундаментальных законах квантовой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физики</a:t>
            </a:r>
          </a:p>
          <a:p>
            <a:pPr marL="342900" marR="0" lvl="0" indent="-2413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5"/>
          <p:cNvCxnSpPr/>
          <p:nvPr/>
        </p:nvCxnSpPr>
        <p:spPr>
          <a:xfrm>
            <a:off x="8988460" y="4460021"/>
            <a:ext cx="0" cy="3744864"/>
          </a:xfrm>
          <a:prstGeom prst="straightConnector1">
            <a:avLst/>
          </a:prstGeom>
          <a:noFill/>
          <a:ln w="12700" cap="flat" cmpd="sng">
            <a:solidFill>
              <a:srgbClr val="EE322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5"/>
          <p:cNvSpPr txBox="1"/>
          <p:nvPr/>
        </p:nvSpPr>
        <p:spPr>
          <a:xfrm>
            <a:off x="569405" y="4320630"/>
            <a:ext cx="795790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КВАНТОВЫЕ КОММУНИКАЦИИ ВКЛЮЧАЮТ В СЕБЯ:  </a:t>
            </a:r>
            <a:endParaRPr sz="2000" b="0" i="0" u="none" strike="noStrike" cap="none" dirty="0">
              <a:solidFill>
                <a:schemeClr val="dk1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0054" y="167455"/>
            <a:ext cx="4741713" cy="128174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/>
          <p:nvPr/>
        </p:nvSpPr>
        <p:spPr>
          <a:xfrm>
            <a:off x="568068" y="4992773"/>
            <a:ext cx="7781369" cy="37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ru-RU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Создание защищенных каналов связи на основе квантового распределения ключей, что позволяет принципиально повысить защищенность данных от компрометации и несанкционированного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доступа</a:t>
            </a:r>
          </a:p>
          <a:p>
            <a:pPr marL="355600" marR="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Создание </a:t>
            </a:r>
            <a:r>
              <a:rPr lang="ru-RU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защищенных информационных систем с использованием квантовых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ключей</a:t>
            </a:r>
          </a:p>
          <a:p>
            <a:pPr marL="355600" marR="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Смежные </a:t>
            </a:r>
            <a:r>
              <a:rPr lang="ru-RU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и связанные технологии (оптоэлектронная элементная база, доверенные системы передачи информации, позиционирования, навигации, управления и мониторинга и др.), использующие или базирующиеся на квантово-защищенных решениях и/или оптических квантовых </a:t>
            </a:r>
            <a:r>
              <a:rPr lang="ru-RU" dirty="0" smtClean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эффектах</a:t>
            </a:r>
          </a:p>
          <a:p>
            <a:pPr marL="342900" marR="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9397793" y="4317676"/>
            <a:ext cx="795790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КЛЮЧЕВЫЕ ПРЕИМУЩЕСТВА </a:t>
            </a:r>
            <a:endParaRPr dirty="0">
              <a:latin typeface="FSRAILWAYTT Book Regula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КВАНТОВЫХ КОММУНИКАЦИЙ:  </a:t>
            </a:r>
            <a:endParaRPr sz="2000" b="0" i="0" u="none" strike="noStrike" cap="none" dirty="0">
              <a:solidFill>
                <a:srgbClr val="07273B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5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0667538" y="6682650"/>
            <a:ext cx="1221571" cy="111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 flipH="1">
            <a:off x="15023142" y="6682650"/>
            <a:ext cx="1221570" cy="111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3047713" y="8328921"/>
            <a:ext cx="1079050" cy="87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890125" y="7762662"/>
            <a:ext cx="999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Алиса</a:t>
            </a:r>
            <a:endParaRPr b="1"/>
          </a:p>
        </p:txBody>
      </p:sp>
      <p:sp>
        <p:nvSpPr>
          <p:cNvPr id="66" name="Google Shape;66;p5"/>
          <p:cNvSpPr txBox="1"/>
          <p:nvPr/>
        </p:nvSpPr>
        <p:spPr>
          <a:xfrm>
            <a:off x="15023138" y="7762662"/>
            <a:ext cx="999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Боб</a:t>
            </a:r>
            <a:endParaRPr b="1"/>
          </a:p>
        </p:txBody>
      </p:sp>
      <p:sp>
        <p:nvSpPr>
          <p:cNvPr id="67" name="Google Shape;67;p5"/>
          <p:cNvSpPr txBox="1"/>
          <p:nvPr/>
        </p:nvSpPr>
        <p:spPr>
          <a:xfrm>
            <a:off x="12911938" y="9200995"/>
            <a:ext cx="1452792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нарушитель</a:t>
            </a:r>
            <a:endParaRPr b="1" dirty="0"/>
          </a:p>
        </p:txBody>
      </p:sp>
      <p:pic>
        <p:nvPicPr>
          <p:cNvPr id="68" name="Google Shape;68;p5"/>
          <p:cNvPicPr preferRelativeResize="0"/>
          <p:nvPr/>
        </p:nvPicPr>
        <p:blipFill>
          <a:blip r:embed="rId11" cstate="print">
            <a:alphaModFix amt="20000"/>
          </a:blip>
          <a:stretch>
            <a:fillRect/>
          </a:stretch>
        </p:blipFill>
        <p:spPr>
          <a:xfrm>
            <a:off x="13523938" y="7029658"/>
            <a:ext cx="1449600" cy="98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11" cstate="print">
            <a:alphaModFix amt="20000"/>
          </a:blip>
          <a:stretch>
            <a:fillRect/>
          </a:stretch>
        </p:blipFill>
        <p:spPr>
          <a:xfrm rot="10800000">
            <a:off x="12109563" y="7029658"/>
            <a:ext cx="1487400" cy="98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11" cstate="print">
            <a:alphaModFix amt="20000"/>
          </a:blip>
          <a:stretch>
            <a:fillRect/>
          </a:stretch>
        </p:blipFill>
        <p:spPr>
          <a:xfrm rot="-5400000">
            <a:off x="13438774" y="7718850"/>
            <a:ext cx="296927" cy="3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11" cstate="print">
            <a:alphaModFix amt="20000"/>
          </a:blip>
          <a:stretch>
            <a:fillRect/>
          </a:stretch>
        </p:blipFill>
        <p:spPr>
          <a:xfrm rot="5400000">
            <a:off x="12704100" y="8328100"/>
            <a:ext cx="277350" cy="3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13358638" y="7251063"/>
            <a:ext cx="457200" cy="47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4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1006" y="207983"/>
            <a:ext cx="4741712" cy="1281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3;p4"/>
          <p:cNvGrpSpPr/>
          <p:nvPr/>
        </p:nvGrpSpPr>
        <p:grpSpPr>
          <a:xfrm>
            <a:off x="145372" y="197760"/>
            <a:ext cx="17910785" cy="9944100"/>
            <a:chOff x="164439" y="197760"/>
            <a:chExt cx="17910785" cy="9944100"/>
          </a:xfrm>
        </p:grpSpPr>
        <p:grpSp>
          <p:nvGrpSpPr>
            <p:cNvPr id="3" name="Google Shape;14;p4"/>
            <p:cNvGrpSpPr/>
            <p:nvPr/>
          </p:nvGrpSpPr>
          <p:grpSpPr>
            <a:xfrm>
              <a:off x="164439" y="197760"/>
              <a:ext cx="17907094" cy="9944100"/>
              <a:chOff x="203852" y="171919"/>
              <a:chExt cx="17907094" cy="9944100"/>
            </a:xfrm>
          </p:grpSpPr>
          <p:pic>
            <p:nvPicPr>
              <p:cNvPr id="15" name="Google Shape;15;p4" descr="preencoded.png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203852" y="171919"/>
                <a:ext cx="17907094" cy="994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Google Shape;16;p4"/>
              <p:cNvSpPr/>
              <p:nvPr/>
            </p:nvSpPr>
            <p:spPr>
              <a:xfrm>
                <a:off x="203852" y="7499450"/>
                <a:ext cx="17907000" cy="2442000"/>
              </a:xfrm>
              <a:prstGeom prst="rect">
                <a:avLst/>
              </a:prstGeom>
              <a:solidFill>
                <a:srgbClr val="EAF0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" name="Google Shape;17;p4" descr="preencoded.png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4827961" y="1400175"/>
              <a:ext cx="3247263" cy="42444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4"/>
          <p:cNvSpPr/>
          <p:nvPr/>
        </p:nvSpPr>
        <p:spPr>
          <a:xfrm>
            <a:off x="837050" y="2705575"/>
            <a:ext cx="50100" cy="7226700"/>
          </a:xfrm>
          <a:prstGeom prst="rect">
            <a:avLst/>
          </a:prstGeom>
          <a:solidFill>
            <a:srgbClr val="EA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10387450" y="2705575"/>
            <a:ext cx="50100" cy="7226700"/>
          </a:xfrm>
          <a:prstGeom prst="rect">
            <a:avLst/>
          </a:prstGeom>
          <a:solidFill>
            <a:srgbClr val="EA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14286350" y="2705575"/>
            <a:ext cx="50100" cy="7226700"/>
          </a:xfrm>
          <a:prstGeom prst="rect">
            <a:avLst/>
          </a:prstGeom>
          <a:solidFill>
            <a:srgbClr val="EA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553620" y="1807735"/>
            <a:ext cx="1676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3000"/>
            </a:pPr>
            <a:r>
              <a:rPr lang="ru-RU" sz="3000" b="1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РАЗВИТИЕ ВЫСОКОТЕХНОЛОГИЧНОГО НАПРАВЛЕНИЯ КВАНТОВЫЕ </a:t>
            </a:r>
            <a:r>
              <a:rPr lang="ru-RU" sz="3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КОММУНИКАЦИИ</a:t>
            </a:r>
            <a:endParaRPr lang="ru-RU" sz="3000" b="1" dirty="0">
              <a:solidFill>
                <a:srgbClr val="07273B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1356058" y="2548440"/>
            <a:ext cx="12749076" cy="77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3A3838"/>
                </a:solidFill>
                <a:latin typeface="FSRAILWAYTT Book Regular"/>
                <a:ea typeface="Arial"/>
                <a:cs typeface="Arial"/>
                <a:sym typeface="Arial"/>
              </a:rPr>
              <a:t>ОАО «РЖД» ОПРЕДЕЛЕНО ПРАВИТЕЛЬСТВОМ РОССИЙСКОЙ ФЕДЕРАЦИИ КОМПАНИЕЙ-ЛИДЕРОМ, ОТВЕТСТВЕННЫМ ЗА РАЗВИТИЕ ВТН «КВАНТОВЫЕ КОММУНИКАЦИИ» В СТРАНЕ</a:t>
            </a:r>
            <a:endParaRPr sz="1700" b="0" i="0" u="none" strike="noStrike" cap="none" dirty="0">
              <a:solidFill>
                <a:srgbClr val="2F99A9"/>
              </a:solidFill>
              <a:latin typeface="FSRAILWAYTT Book Regular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23;p4"/>
          <p:cNvGrpSpPr/>
          <p:nvPr/>
        </p:nvGrpSpPr>
        <p:grpSpPr>
          <a:xfrm>
            <a:off x="15878175" y="933450"/>
            <a:ext cx="1266825" cy="657225"/>
            <a:chOff x="15878175" y="933450"/>
            <a:chExt cx="1266825" cy="657225"/>
          </a:xfrm>
        </p:grpSpPr>
        <p:pic>
          <p:nvPicPr>
            <p:cNvPr id="24" name="Google Shape;24;p4" descr="preencoded.png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878175" y="933450"/>
              <a:ext cx="1266825" cy="65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4"/>
            <p:cNvSpPr/>
            <p:nvPr/>
          </p:nvSpPr>
          <p:spPr>
            <a:xfrm>
              <a:off x="16354425" y="1123950"/>
              <a:ext cx="34290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73B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 dirty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ru-RU" sz="1800" b="0" i="0" u="none" strike="noStrike" cap="none" dirty="0" smtClean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4"/>
          <p:cNvPicPr preferRelativeResize="0"/>
          <p:nvPr/>
        </p:nvPicPr>
        <p:blipFill rotWithShape="1">
          <a:blip r:embed="rId7" cstate="print">
            <a:alphaModFix/>
          </a:blip>
          <a:srcRect t="8324" r="4196"/>
          <a:stretch/>
        </p:blipFill>
        <p:spPr>
          <a:xfrm>
            <a:off x="8272625" y="3853800"/>
            <a:ext cx="7298700" cy="3911400"/>
          </a:xfrm>
          <a:prstGeom prst="roundRect">
            <a:avLst>
              <a:gd name="adj" fmla="val 5695"/>
            </a:avLst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0054" y="167455"/>
            <a:ext cx="4741713" cy="1281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8;p4"/>
          <p:cNvGrpSpPr/>
          <p:nvPr/>
        </p:nvGrpSpPr>
        <p:grpSpPr>
          <a:xfrm>
            <a:off x="553055" y="3670611"/>
            <a:ext cx="7240613" cy="6162262"/>
            <a:chOff x="9384685" y="2941613"/>
            <a:chExt cx="8271205" cy="2801028"/>
          </a:xfrm>
        </p:grpSpPr>
        <p:pic>
          <p:nvPicPr>
            <p:cNvPr id="29" name="Google Shape;29;p4" descr="preencoded.png"/>
            <p:cNvPicPr preferRelativeResize="0"/>
            <p:nvPr/>
          </p:nvPicPr>
          <p:blipFill rotWithShape="1">
            <a:blip r:embed="rId8" cstate="print">
              <a:alphaModFix/>
            </a:blip>
            <a:srcRect l="51394" t="15458" r="-732" b="32403"/>
            <a:stretch/>
          </p:blipFill>
          <p:spPr>
            <a:xfrm>
              <a:off x="9384685" y="2941613"/>
              <a:ext cx="8271205" cy="280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9624558" y="3167284"/>
              <a:ext cx="652894" cy="52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4"/>
          <p:cNvSpPr txBox="1"/>
          <p:nvPr/>
        </p:nvSpPr>
        <p:spPr>
          <a:xfrm>
            <a:off x="820676" y="3976900"/>
            <a:ext cx="6532624" cy="303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ЦЕЛИ:</a:t>
            </a:r>
            <a:endParaRPr sz="2400" b="1" i="0" u="none" strike="noStrike" cap="none" dirty="0">
              <a:solidFill>
                <a:srgbClr val="07273B"/>
              </a:solidFill>
              <a:latin typeface="FSRAILWAYTT Book Regular"/>
              <a:ea typeface="Arial"/>
              <a:cs typeface="Arial"/>
              <a:sym typeface="Arial"/>
            </a:endParaRPr>
          </a:p>
          <a:p>
            <a:pPr marL="285750" lvl="0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Создать инфраструктуру квантовых коммуникаций для обеспечения информационной безопасности с учетом появления перспективных </a:t>
            </a:r>
            <a:r>
              <a:rPr lang="ru-RU" sz="1600" dirty="0" err="1">
                <a:solidFill>
                  <a:schemeClr val="dk1"/>
                </a:solidFill>
                <a:latin typeface="FSRAILWAYTT Book Regular"/>
              </a:rPr>
              <a:t>киберугроз</a:t>
            </a: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, связанных с совершенствованием существующих и появлением новых вычислительных систем </a:t>
            </a:r>
            <a:endParaRPr sz="1600" dirty="0">
              <a:solidFill>
                <a:schemeClr val="dk1"/>
              </a:solidFill>
              <a:latin typeface="FSRAILWAYTT Book Regular"/>
            </a:endParaRPr>
          </a:p>
          <a:p>
            <a:pPr marL="28575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Достичь технологического суверенитета в области магистральных, абонентских и атмосферных квантовых сетей</a:t>
            </a:r>
            <a:endParaRPr sz="1600" dirty="0">
              <a:solidFill>
                <a:schemeClr val="dk1"/>
              </a:solidFill>
              <a:latin typeface="FSRAILWAYTT Book Regular"/>
            </a:endParaRPr>
          </a:p>
          <a:p>
            <a:pPr marL="28575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Обеспечить развитие экосистемы квантовых коммуникаций</a:t>
            </a:r>
            <a:endParaRPr sz="1600" b="1" dirty="0">
              <a:solidFill>
                <a:srgbClr val="07273B"/>
              </a:solidFill>
              <a:latin typeface="FSRAILWAYTT Book Regular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887150" y="7277325"/>
            <a:ext cx="34524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273B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ЗАДАЧИ:</a:t>
            </a:r>
            <a:endParaRPr sz="2400" b="1" i="0" u="none" strike="noStrike" cap="none" dirty="0">
              <a:solidFill>
                <a:srgbClr val="07273B"/>
              </a:solidFill>
              <a:latin typeface="FSRAILWAYTT Book Regular"/>
              <a:ea typeface="Arial"/>
              <a:cs typeface="Arial"/>
              <a:sym typeface="Arial"/>
            </a:endParaRPr>
          </a:p>
          <a:p>
            <a:pPr marL="285750" lvl="0" indent="-2730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Создание инфраструктуры</a:t>
            </a:r>
            <a:endParaRPr sz="1600" dirty="0">
              <a:solidFill>
                <a:schemeClr val="dk1"/>
              </a:solidFill>
              <a:latin typeface="FSRAILWAYTT Book Regular"/>
            </a:endParaRPr>
          </a:p>
          <a:p>
            <a:pPr marL="285750" lvl="0" indent="-27305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Разработка технологий</a:t>
            </a:r>
            <a:endParaRPr sz="1600" dirty="0">
              <a:solidFill>
                <a:schemeClr val="dk1"/>
              </a:solidFill>
              <a:latin typeface="FSRAILWAYTT Book Regular"/>
            </a:endParaRPr>
          </a:p>
          <a:p>
            <a:pPr marL="285750" lvl="0" indent="-27305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74E77"/>
              </a:buClr>
              <a:buSzPts val="1600"/>
              <a:buChar char="•"/>
            </a:pPr>
            <a:r>
              <a:rPr lang="ru-RU" sz="1600" dirty="0">
                <a:solidFill>
                  <a:schemeClr val="dk1"/>
                </a:solidFill>
                <a:latin typeface="FSRAILWAYTT Book Regular"/>
              </a:rPr>
              <a:t>Развитие экосистемы</a:t>
            </a:r>
            <a:endParaRPr sz="1600" b="1" dirty="0">
              <a:solidFill>
                <a:srgbClr val="07273B"/>
              </a:solidFill>
              <a:latin typeface="FSRAILWAYTT Book Regular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272625" y="8012075"/>
            <a:ext cx="95481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75" rIns="137125" bIns="68575" anchor="t" anchorCtr="0">
            <a:noAutofit/>
          </a:bodyPr>
          <a:lstStyle/>
          <a:p>
            <a:pPr marL="361934" marR="0" lvl="0" indent="-349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FSRAILWAYTT Book Regular"/>
                <a:ea typeface="Arial"/>
                <a:cs typeface="Arial"/>
                <a:sym typeface="Arial"/>
              </a:rPr>
              <a:t>Соглашение о намерениях между Правительством Российской Федерации и ОАО «РЖД» заключено в соответствии с распоряжением Правительства Российской Федерации              от 8 июля 2019 г. № 1484-р (обновленное соглашение от 28 декабря 2022 г. № 4265-р)</a:t>
            </a:r>
            <a:endParaRPr sz="1600" dirty="0">
              <a:latin typeface="FSRAILWAYTT Book Regular"/>
            </a:endParaRPr>
          </a:p>
          <a:p>
            <a:pPr marL="361934" marR="0" lvl="0" indent="-349234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FSRAILWAYTT Book Regular"/>
                <a:ea typeface="Arial"/>
                <a:cs typeface="Arial"/>
                <a:sym typeface="Arial"/>
              </a:rPr>
              <a:t>Дорожная карта развития высокотехнологичного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FSRAILWAYTT Book Regular"/>
                <a:ea typeface="Arial"/>
                <a:cs typeface="Arial"/>
                <a:sym typeface="Arial"/>
              </a:rPr>
              <a:t>направления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FSRAILWAYTT Book Regular"/>
                <a:ea typeface="Arial"/>
                <a:cs typeface="Arial"/>
                <a:sym typeface="Arial"/>
              </a:rPr>
              <a:t>«Квантовые коммуникации» на период до 2030 года (протокол №48 от 9 ноября 2022 г.)</a:t>
            </a:r>
            <a:endParaRPr sz="1600" dirty="0">
              <a:latin typeface="FSRAILWAYTT Book Regular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820665" y="2648838"/>
            <a:ext cx="491975" cy="500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3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1006" y="207983"/>
            <a:ext cx="4741712" cy="1281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0;p5"/>
          <p:cNvGrpSpPr/>
          <p:nvPr/>
        </p:nvGrpSpPr>
        <p:grpSpPr>
          <a:xfrm>
            <a:off x="160562" y="207983"/>
            <a:ext cx="17910877" cy="9944100"/>
            <a:chOff x="164345" y="207983"/>
            <a:chExt cx="17910877" cy="9944100"/>
          </a:xfrm>
        </p:grpSpPr>
        <p:grpSp>
          <p:nvGrpSpPr>
            <p:cNvPr id="3" name="Google Shape;41;p5"/>
            <p:cNvGrpSpPr/>
            <p:nvPr/>
          </p:nvGrpSpPr>
          <p:grpSpPr>
            <a:xfrm>
              <a:off x="164345" y="207983"/>
              <a:ext cx="17907094" cy="9944100"/>
              <a:chOff x="203758" y="182142"/>
              <a:chExt cx="17907094" cy="9944100"/>
            </a:xfrm>
          </p:grpSpPr>
          <p:pic>
            <p:nvPicPr>
              <p:cNvPr id="42" name="Google Shape;42;p5" descr="preencoded.png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203758" y="182142"/>
                <a:ext cx="17907094" cy="994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43;p5"/>
              <p:cNvSpPr/>
              <p:nvPr/>
            </p:nvSpPr>
            <p:spPr>
              <a:xfrm>
                <a:off x="203852" y="7499450"/>
                <a:ext cx="17907000" cy="2442000"/>
              </a:xfrm>
              <a:prstGeom prst="rect">
                <a:avLst/>
              </a:prstGeom>
              <a:solidFill>
                <a:srgbClr val="EAF0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4" name="Google Shape;44;p5" descr="preencoded.png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4827961" y="1400175"/>
              <a:ext cx="3247261" cy="4244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5"/>
          <p:cNvSpPr/>
          <p:nvPr/>
        </p:nvSpPr>
        <p:spPr>
          <a:xfrm>
            <a:off x="553620" y="1807735"/>
            <a:ext cx="1676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0">
              <a:lnSpc>
                <a:spcPts val="3600"/>
              </a:lnSpc>
              <a:buClr>
                <a:srgbClr val="07273B"/>
              </a:buClr>
              <a:buSzPts val="3000"/>
              <a:buFont typeface="Arial"/>
              <a:buNone/>
            </a:pPr>
            <a:r>
              <a:rPr lang="ru-RU" sz="3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КОМПЛЕКСНАЯ ИНФРАСТРУКТУРА КВАНТОВЫХ КОММУНИКАЦИЙ</a:t>
            </a:r>
          </a:p>
        </p:txBody>
      </p:sp>
      <p:grpSp>
        <p:nvGrpSpPr>
          <p:cNvPr id="5" name="Google Shape;53;p5"/>
          <p:cNvGrpSpPr/>
          <p:nvPr/>
        </p:nvGrpSpPr>
        <p:grpSpPr>
          <a:xfrm>
            <a:off x="15878175" y="933450"/>
            <a:ext cx="1266825" cy="657225"/>
            <a:chOff x="15878175" y="933450"/>
            <a:chExt cx="1266825" cy="657225"/>
          </a:xfrm>
        </p:grpSpPr>
        <p:pic>
          <p:nvPicPr>
            <p:cNvPr id="54" name="Google Shape;54;p5" descr="preencoded.png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5878175" y="933450"/>
              <a:ext cx="1266825" cy="65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5"/>
            <p:cNvSpPr/>
            <p:nvPr/>
          </p:nvSpPr>
          <p:spPr>
            <a:xfrm>
              <a:off x="16354425" y="1123950"/>
              <a:ext cx="34290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73B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 dirty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ru-RU" sz="1800" b="0" i="0" u="none" strike="noStrike" cap="none" dirty="0" smtClean="0">
                  <a:solidFill>
                    <a:srgbClr val="07273B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" name="Google Shape;5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0054" y="167455"/>
            <a:ext cx="4741713" cy="128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6B21FC6-E651-47D1-9ECE-7E7A19FA7C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866" y="2639660"/>
            <a:ext cx="9262342" cy="68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1" descr="G:\Квантовые коммуникации\Квантовые коммуникации в космосе\Квантовая сеть Кита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7482" y="2622408"/>
            <a:ext cx="5869429" cy="330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 descr="c3RpbXVsLm9ubGluZS91cGxvYWQvaWJsb2NrL2I2MS9rb3gwbWw4emFhazllcTB4MWpucGNmdWR0c2R3ZXl4aS5qcGc_X19pZD0xNDk2NDM=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96318" y="7895660"/>
            <a:ext cx="2694296" cy="15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97482" y="6023858"/>
            <a:ext cx="2532516" cy="17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15712" y="6023858"/>
            <a:ext cx="3251199" cy="17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4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1"/>
          <p:cNvGrpSpPr/>
          <p:nvPr/>
        </p:nvGrpSpPr>
        <p:grpSpPr>
          <a:xfrm>
            <a:off x="190505" y="155516"/>
            <a:ext cx="17907088" cy="9944100"/>
            <a:chOff x="190505" y="26726"/>
            <a:chExt cx="17907088" cy="9944100"/>
          </a:xfrm>
        </p:grpSpPr>
        <p:pic>
          <p:nvPicPr>
            <p:cNvPr id="2" name="Background" descr="preencod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190505" y="26726"/>
              <a:ext cx="17907088" cy="99441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344" y="33719"/>
              <a:ext cx="4741713" cy="1281744"/>
            </a:xfrm>
            <a:prstGeom prst="rect">
              <a:avLst/>
            </a:prstGeom>
          </p:spPr>
        </p:pic>
      </p:grpSp>
      <p:pic>
        <p:nvPicPr>
          <p:cNvPr id="5" name="Number" descr="preencoded.png"/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5878175" y="933450"/>
            <a:ext cx="1266825" cy="657225"/>
          </a:xfrm>
          <a:prstGeom prst="rect">
            <a:avLst/>
          </a:prstGeom>
        </p:spPr>
      </p:pic>
      <p:sp>
        <p:nvSpPr>
          <p:cNvPr id="7" name="-"/>
          <p:cNvSpPr/>
          <p:nvPr/>
        </p:nvSpPr>
        <p:spPr>
          <a:xfrm>
            <a:off x="686457" y="1807688"/>
            <a:ext cx="14937247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600"/>
              </a:lnSpc>
              <a:buClr>
                <a:srgbClr val="07273B"/>
              </a:buClr>
              <a:buSzPts val="3000"/>
              <a:buNone/>
            </a:pPr>
            <a:r>
              <a:rPr lang="en-US" sz="2600" b="1" dirty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НАПРАВЛЕНИЯ ДЕЯТЕЛЬНОСТИ ЦЕНТРА ТЕХНОЛОГИЙ КВАНТОВЫХ 
КОММУНИКАЦИЙ - ФИЛИАЛА ОАО «РЖД» В КЛАСТЕРЕ «ЛОМОНОСОВ»</a:t>
            </a:r>
          </a:p>
        </p:txBody>
      </p:sp>
      <p:sp>
        <p:nvSpPr>
          <p:cNvPr id="8" name="Text 2"/>
          <p:cNvSpPr/>
          <p:nvPr/>
        </p:nvSpPr>
        <p:spPr>
          <a:xfrm>
            <a:off x="762000" y="3288057"/>
            <a:ext cx="7924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20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ИСПЫТАНИЯ ОБОРУДОВАНИЯ:</a:t>
            </a:r>
            <a:endParaRPr lang="en-US" sz="2000" b="1" dirty="0">
              <a:latin typeface="FSRAILWAYTT Book Regular"/>
              <a:ea typeface="FSRAILWAYTT Book Regular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047750" y="4488515"/>
            <a:ext cx="3543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- П</a:t>
            </a:r>
            <a:r>
              <a:rPr lang="en-US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олигонные </a:t>
            </a:r>
            <a:r>
              <a:rPr lang="en-US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испытания оборудования</a:t>
            </a:r>
            <a:endParaRPr lang="en-US" sz="1400" dirty="0"/>
          </a:p>
        </p:txBody>
      </p:sp>
      <p:sp>
        <p:nvSpPr>
          <p:cNvPr id="12" name="Text 6"/>
          <p:cNvSpPr/>
          <p:nvPr/>
        </p:nvSpPr>
        <p:spPr>
          <a:xfrm>
            <a:off x="762000" y="4878621"/>
            <a:ext cx="7629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20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РАЗРАБОТКА И ИНЖИНИРИНГ:</a:t>
            </a:r>
            <a:endParaRPr lang="en-US" sz="2000" b="1" dirty="0">
              <a:latin typeface="FSRAILWAYTT Book Regular"/>
              <a:ea typeface="FSRAILWAYTT Book Regular"/>
            </a:endParaRPr>
          </a:p>
        </p:txBody>
      </p:sp>
      <p:sp>
        <p:nvSpPr>
          <p:cNvPr id="13" name="-           -        -"/>
          <p:cNvSpPr/>
          <p:nvPr/>
        </p:nvSpPr>
        <p:spPr>
          <a:xfrm>
            <a:off x="1057275" y="5248416"/>
            <a:ext cx="7826749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500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 </a:t>
            </a:r>
            <a:r>
              <a:rPr lang="en-US" sz="1400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Выполнение исследований и разработок систем квантовых коммуникаций и их компонент
- Выработка рекомендаций по оптимизации оборудования квантовых коммуникаций
- Обеспечение координации работ при производстве оборудования по результатам завершенных работ</a:t>
            </a:r>
            <a:endParaRPr lang="en-US" sz="1400" dirty="0">
              <a:latin typeface="FSRAILWAYTT Book Regular"/>
              <a:ea typeface="FSRAILWAYTT Book Regular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61999" y="6422651"/>
            <a:ext cx="7629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20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ОБРАЗОВАТЕЛЬНОЕ НАПРАВЛЕНИЕ:</a:t>
            </a:r>
            <a:endParaRPr lang="en-US" sz="2000" b="1" dirty="0">
              <a:latin typeface="FSRAILWAYTT Book Regular"/>
              <a:ea typeface="FSRAILWAYTT Book Regular"/>
            </a:endParaRPr>
          </a:p>
        </p:txBody>
      </p:sp>
      <p:sp>
        <p:nvSpPr>
          <p:cNvPr id="15" name="-         -     -"/>
          <p:cNvSpPr/>
          <p:nvPr/>
        </p:nvSpPr>
        <p:spPr>
          <a:xfrm>
            <a:off x="1027019" y="6787261"/>
            <a:ext cx="76295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- Обеспечение подготовки работников по программам дополнительного профессионального образования
- Обеспечение проведения практических занятий
- Организация проведения образовательных мероприятий</a:t>
            </a:r>
            <a:endParaRPr lang="en-US" sz="1400" dirty="0"/>
          </a:p>
        </p:txBody>
      </p:sp>
      <p:sp>
        <p:nvSpPr>
          <p:cNvPr id="16" name="Text 10"/>
          <p:cNvSpPr/>
          <p:nvPr/>
        </p:nvSpPr>
        <p:spPr>
          <a:xfrm>
            <a:off x="761999" y="7934044"/>
            <a:ext cx="810276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20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РАЗВИТИЕ ИНФРАСТРУКТУРЫ КВАНТОВЫХ КОММУНИКАЦИЙ:</a:t>
            </a:r>
            <a:endParaRPr lang="en-US" sz="2000" b="1" dirty="0">
              <a:latin typeface="FSRAILWAYTT Book Regular"/>
              <a:ea typeface="FSRAILWAYTT Book Regular"/>
            </a:endParaRPr>
          </a:p>
        </p:txBody>
      </p:sp>
      <p:sp>
        <p:nvSpPr>
          <p:cNvPr id="17" name="-           -       -           -"/>
          <p:cNvSpPr/>
          <p:nvPr/>
        </p:nvSpPr>
        <p:spPr>
          <a:xfrm>
            <a:off x="1014318" y="8391243"/>
            <a:ext cx="76295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 Разработка типовых решений присоединения абонентов к квантовым сетям ОАО «РЖД»
- Моделирование внештатных ситуаций на магистральных сетях
- Разработка новых сервисов и услуг на базе инфраструктуры квантовых коммуникаций
- Анализ функционирования  существующих участков</a:t>
            </a:r>
            <a:endParaRPr lang="en-US" sz="1400" dirty="0">
              <a:latin typeface="FSRAILWAYTT Book Regular"/>
              <a:ea typeface="FSRAILWAYTT Book Regular"/>
            </a:endParaRPr>
          </a:p>
        </p:txBody>
      </p:sp>
      <p:sp>
        <p:nvSpPr>
          <p:cNvPr id="19" name="6"/>
          <p:cNvSpPr/>
          <p:nvPr/>
        </p:nvSpPr>
        <p:spPr>
          <a:xfrm>
            <a:off x="16280027" y="1123950"/>
            <a:ext cx="49427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# </a:t>
            </a:r>
            <a:r>
              <a:rPr lang="ru-RU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5</a:t>
            </a:r>
            <a:endParaRPr lang="en-US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7153" y="3800475"/>
            <a:ext cx="188259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4"/>
          <p:cNvSpPr/>
          <p:nvPr/>
        </p:nvSpPr>
        <p:spPr>
          <a:xfrm>
            <a:off x="1027019" y="3987332"/>
            <a:ext cx="712806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ru-RU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- К</a:t>
            </a:r>
            <a:r>
              <a:rPr lang="en-US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онтроль </a:t>
            </a:r>
            <a:r>
              <a:rPr lang="en-US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и испытания </a:t>
            </a:r>
            <a:r>
              <a:rPr lang="en-US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ОАО </a:t>
            </a:r>
            <a:r>
              <a:rPr lang="en-US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«РЖД» оборудования, применяемого в инфраструктуре квантовых коммуникаций </a:t>
            </a:r>
            <a:endParaRPr lang="en-US" sz="1400" dirty="0"/>
          </a:p>
        </p:txBody>
      </p:sp>
      <p:sp>
        <p:nvSpPr>
          <p:cNvPr id="9" name="-"/>
          <p:cNvSpPr/>
          <p:nvPr/>
        </p:nvSpPr>
        <p:spPr>
          <a:xfrm>
            <a:off x="1027019" y="3684962"/>
            <a:ext cx="792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- </a:t>
            </a:r>
            <a:r>
              <a:rPr lang="ru-RU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И</a:t>
            </a:r>
            <a:r>
              <a:rPr lang="en-US" sz="1400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спытания </a:t>
            </a:r>
            <a:r>
              <a:rPr lang="en-US" sz="14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оборудования, разработанного в рамках научно-технических работ</a:t>
            </a:r>
            <a:endParaRPr lang="en-US" sz="1400" dirty="0"/>
          </a:p>
        </p:txBody>
      </p:sp>
      <p:pic>
        <p:nvPicPr>
          <p:cNvPr id="45061" name="Picture 5" descr="C:\Users\anufrievao\Desktop\Проекты\IMG_807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17034" y="3710780"/>
            <a:ext cx="4095088" cy="2303487"/>
          </a:xfrm>
          <a:prstGeom prst="roundRect">
            <a:avLst/>
          </a:prstGeom>
          <a:noFill/>
        </p:spPr>
      </p:pic>
      <p:pic>
        <p:nvPicPr>
          <p:cNvPr id="45062" name="Picture 6" descr="C:\Users\anufrievao\Desktop\Проекты\IMG_804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796" y="1720512"/>
            <a:ext cx="2431993" cy="1431113"/>
          </a:xfrm>
          <a:prstGeom prst="roundRect">
            <a:avLst/>
          </a:prstGeom>
          <a:noFill/>
        </p:spPr>
      </p:pic>
      <p:pic>
        <p:nvPicPr>
          <p:cNvPr id="65" name="Рисунок 64" descr="screenshot_2024-10-24 09_30_32 +000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46189" y="7241752"/>
            <a:ext cx="1448226" cy="1930968"/>
          </a:xfrm>
          <a:prstGeom prst="roundRect">
            <a:avLst/>
          </a:prstGeom>
        </p:spPr>
      </p:pic>
      <p:pic>
        <p:nvPicPr>
          <p:cNvPr id="68" name="Рисунок 67" descr="screenshot_2024-10-24 09_30_35 +0000.jpe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1676804" y="6779121"/>
            <a:ext cx="2447072" cy="1535675"/>
          </a:xfrm>
          <a:prstGeom prst="roundRect">
            <a:avLst/>
          </a:prstGeom>
        </p:spPr>
      </p:pic>
      <p:pic>
        <p:nvPicPr>
          <p:cNvPr id="70" name="Рисунок 69" descr="screenshot_2024-10-24 09_30_37 +0000.jpeg"/>
          <p:cNvPicPr>
            <a:picLocks noChangeAspect="1"/>
          </p:cNvPicPr>
          <p:nvPr/>
        </p:nvPicPr>
        <p:blipFill rotWithShape="1">
          <a:blip r:embed="rId11" cstate="print"/>
          <a:srcRect/>
          <a:stretch/>
        </p:blipFill>
        <p:spPr>
          <a:xfrm>
            <a:off x="10154851" y="5037589"/>
            <a:ext cx="2411245" cy="1558494"/>
          </a:xfrm>
          <a:prstGeom prst="roundRect">
            <a:avLst/>
          </a:prstGeom>
        </p:spPr>
      </p:pic>
      <p:pic>
        <p:nvPicPr>
          <p:cNvPr id="72" name="Рисунок 71" descr="screenshot_2024-10-24 09_30_39 +0000.jpeg"/>
          <p:cNvPicPr>
            <a:picLocks noChangeAspect="1"/>
          </p:cNvPicPr>
          <p:nvPr/>
        </p:nvPicPr>
        <p:blipFill rotWithShape="1">
          <a:blip r:embed="rId12" cstate="print"/>
          <a:srcRect/>
          <a:stretch/>
        </p:blipFill>
        <p:spPr>
          <a:xfrm>
            <a:off x="10859615" y="3303585"/>
            <a:ext cx="2306839" cy="1486010"/>
          </a:xfrm>
          <a:prstGeom prst="roundRect">
            <a:avLst/>
          </a:prstGeom>
        </p:spPr>
      </p:pic>
      <p:pic>
        <p:nvPicPr>
          <p:cNvPr id="73" name="Рисунок 72" descr="screenshot_2024-10-24 09_30_39 +00001.jpeg"/>
          <p:cNvPicPr>
            <a:picLocks noChangeAspect="1"/>
          </p:cNvPicPr>
          <p:nvPr/>
        </p:nvPicPr>
        <p:blipFill rotWithShape="1">
          <a:blip r:embed="rId13" cstate="print"/>
          <a:srcRect/>
          <a:stretch/>
        </p:blipFill>
        <p:spPr>
          <a:xfrm>
            <a:off x="16419781" y="7696222"/>
            <a:ext cx="1273446" cy="18598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 descr="preencoded.png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0" y="190500"/>
            <a:ext cx="17907093" cy="9944100"/>
          </a:xfrm>
          <a:prstGeom prst="rect">
            <a:avLst/>
          </a:prstGeom>
        </p:spPr>
      </p:pic>
      <p:pic>
        <p:nvPicPr>
          <p:cNvPr id="5" name="Number" descr="preencoded.png"/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15878175" y="933450"/>
            <a:ext cx="1266825" cy="6572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77813" y="1932864"/>
            <a:ext cx="946020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НОРМАТИВНОЕ РЕГУЛИРОВАНИЕ И СТАНДАРТИЗАЦИЯ</a:t>
            </a:r>
            <a:endParaRPr lang="en-US" sz="2400" b="1" dirty="0">
              <a:latin typeface="FSRAILWAYTT Book Regular"/>
              <a:ea typeface="FSRAILWAYTT Book Regular"/>
            </a:endParaRPr>
          </a:p>
        </p:txBody>
      </p:sp>
      <p:sp>
        <p:nvSpPr>
          <p:cNvPr id="7" name="2024 - 2030"/>
          <p:cNvSpPr/>
          <p:nvPr/>
        </p:nvSpPr>
        <p:spPr>
          <a:xfrm>
            <a:off x="1278929" y="6461212"/>
            <a:ext cx="1690152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 err="1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Выпол</a:t>
            </a:r>
            <a:r>
              <a:rPr lang="ru-RU" dirty="0" err="1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нена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работа по </a:t>
            </a:r>
            <a:r>
              <a:rPr lang="en-US" dirty="0" err="1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теме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: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«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Исследование перспективных направлений стандартизации технических решений и технологий в высокотехнологичной области «Квантовые коммуникации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»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.</a:t>
            </a:r>
          </a:p>
          <a:p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Р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езультат: 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ОАО «РЖД» утвержден «</a:t>
            </a:r>
            <a:r>
              <a:rPr lang="ru-RU" b="1" dirty="0" smtClean="0"/>
              <a:t>План мероприятий по продвижению российских интересов по международной стандартизации в высокотехнологичной области «Квантовые коммуникации» на период до 2030 года»</a:t>
            </a:r>
            <a:endParaRPr lang="en-US" b="1" dirty="0">
              <a:latin typeface="FSRAILWAYTT Book Regular"/>
              <a:ea typeface="FSRAILWAYTT Book Regular"/>
            </a:endParaRPr>
          </a:p>
        </p:txBody>
      </p:sp>
      <p:sp>
        <p:nvSpPr>
          <p:cNvPr id="9" name="-"/>
          <p:cNvSpPr/>
          <p:nvPr/>
        </p:nvSpPr>
        <p:spPr>
          <a:xfrm>
            <a:off x="519566" y="3368849"/>
            <a:ext cx="8233088" cy="2152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 И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зменения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в ОКВЭД и ОКПД
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 Р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екомендации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 стандартизации «Защищенный протокол взаимодействия квантово-криптографической аппаратуры выработки и распределения ключей и средства криптографической защиты информации»</a:t>
            </a:r>
            <a:endParaRPr lang="en-US" dirty="0">
              <a:latin typeface="FSRAILWAYTT Book Regular"/>
              <a:ea typeface="FSRAILWAYTT Book Regular"/>
            </a:endParaRPr>
          </a:p>
        </p:txBody>
      </p:sp>
      <p:sp>
        <p:nvSpPr>
          <p:cNvPr id="10" name="-    8-       0"/>
          <p:cNvSpPr/>
          <p:nvPr/>
        </p:nvSpPr>
        <p:spPr>
          <a:xfrm>
            <a:off x="535520" y="4684921"/>
            <a:ext cx="8217133" cy="1067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-М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етодические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рекомендации по стандартизации - </a:t>
            </a:r>
            <a:r>
              <a:rPr lang="en-US" dirty="0" err="1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получено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положительное заключение 8-го Центра ФСБ России 
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- 6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предварительных национальных стандартов</a:t>
            </a:r>
            <a:endParaRPr lang="en-US" dirty="0">
              <a:latin typeface="FSRAILWAYTT Book Regular"/>
              <a:ea typeface="FSRAILWAYTT Book Regular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526579" y="5747884"/>
            <a:ext cx="16901523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Разработан и направлен на рассмотрение в Минцифры России проект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постановления Правительства Российской Федерации «О внесении изменений </a:t>
            </a:r>
            <a:endParaRPr lang="ru-RU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в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Положение о государственной аккредитации организаций, осуществляющих деятельность в области информационных технологий»</a:t>
            </a:r>
          </a:p>
        </p:txBody>
      </p:sp>
      <p:sp>
        <p:nvSpPr>
          <p:cNvPr id="14" name="7"/>
          <p:cNvSpPr/>
          <p:nvPr/>
        </p:nvSpPr>
        <p:spPr>
          <a:xfrm>
            <a:off x="16259898" y="1123951"/>
            <a:ext cx="650685" cy="272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# </a:t>
            </a:r>
            <a:r>
              <a:rPr lang="ru-RU" dirty="0" smtClean="0">
                <a:solidFill>
                  <a:srgbClr val="07273B"/>
                </a:solidFill>
                <a:latin typeface="FSRAILWAYTT Book Regular" pitchFamily="34" charset="0"/>
                <a:ea typeface="FSRAILWAYTT Book Regular" pitchFamily="34" charset="-122"/>
                <a:cs typeface="FSRAILWAYTT Book Regular" pitchFamily="34" charset="-120"/>
              </a:rPr>
              <a:t>6</a:t>
            </a:r>
            <a:endParaRPr lang="en-US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80" y="170524"/>
            <a:ext cx="4764066" cy="1287787"/>
          </a:xfrm>
          <a:prstGeom prst="rect">
            <a:avLst/>
          </a:prstGeom>
        </p:spPr>
      </p:pic>
      <p:sp>
        <p:nvSpPr>
          <p:cNvPr id="17" name="2030"/>
          <p:cNvSpPr/>
          <p:nvPr/>
        </p:nvSpPr>
        <p:spPr>
          <a:xfrm>
            <a:off x="477813" y="2562756"/>
            <a:ext cx="8487902" cy="635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75"/>
              </a:lnSpc>
              <a:buNone/>
            </a:pPr>
            <a:r>
              <a:rPr lang="en-US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РЕАЛИЗАЦИЯ КОНЦЕПЦИИ РЕГУЛИРОВАНИЯ ОТРАСЛИ КВАНТОВЫХ КОММУНИКАЦИЙ В РОССИЙСКОЙ ФЕДЕРАЦИИ ДО 2030 ГОДА</a:t>
            </a:r>
            <a:endParaRPr lang="en-US" b="1" dirty="0">
              <a:latin typeface="FSRAILWAYTT Book Regular"/>
              <a:ea typeface="FSRAILWAYTT Book Regular"/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9269633" y="1857119"/>
            <a:ext cx="8780205" cy="3951150"/>
            <a:chOff x="9384685" y="2941613"/>
            <a:chExt cx="8271205" cy="2801028"/>
          </a:xfrm>
        </p:grpSpPr>
        <p:pic>
          <p:nvPicPr>
            <p:cNvPr id="3" name="Text" descr="preencoded.png"/>
            <p:cNvPicPr>
              <a:picLocks noChangeAspect="1"/>
            </p:cNvPicPr>
            <p:nvPr/>
          </p:nvPicPr>
          <p:blipFill rotWithShape="1">
            <a:blip r:embed="rId7" cstate="print"/>
            <a:srcRect l="51394" t="15458" r="-733" b="32404"/>
            <a:stretch/>
          </p:blipFill>
          <p:spPr>
            <a:xfrm>
              <a:off x="9384685" y="2941613"/>
              <a:ext cx="8271205" cy="2801028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624558" y="3167284"/>
              <a:ext cx="652894" cy="526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Text" descr="preencoded.png"/>
          <p:cNvPicPr>
            <a:picLocks noChangeAspect="1"/>
          </p:cNvPicPr>
          <p:nvPr/>
        </p:nvPicPr>
        <p:blipFill rotWithShape="1">
          <a:blip r:embed="rId8" cstate="print"/>
          <a:srcRect/>
          <a:stretch/>
        </p:blipFill>
        <p:spPr>
          <a:xfrm>
            <a:off x="9296392" y="4217848"/>
            <a:ext cx="823710" cy="853664"/>
          </a:xfrm>
          <a:prstGeom prst="rect">
            <a:avLst/>
          </a:prstGeom>
        </p:spPr>
      </p:pic>
      <p:sp>
        <p:nvSpPr>
          <p:cNvPr id="25" name="400"/>
          <p:cNvSpPr/>
          <p:nvPr/>
        </p:nvSpPr>
        <p:spPr>
          <a:xfrm>
            <a:off x="14415734" y="4518777"/>
            <a:ext cx="3090365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подготовлено </a:t>
            </a:r>
            <a:r>
              <a:rPr lang="en-US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более 400 специалистов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в области квантовых коммуникаций</a:t>
            </a:r>
            <a:endParaRPr lang="en-US" dirty="0">
              <a:latin typeface="FSRAILWAYTT Book Regular"/>
              <a:ea typeface="FSRAILWAYTT Book Regular"/>
            </a:endParaRPr>
          </a:p>
        </p:txBody>
      </p:sp>
      <p:sp>
        <p:nvSpPr>
          <p:cNvPr id="24" name="30   22"/>
          <p:cNvSpPr/>
          <p:nvPr/>
        </p:nvSpPr>
        <p:spPr>
          <a:xfrm>
            <a:off x="10116808" y="4770378"/>
            <a:ext cx="3647080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более 30 вузов реализуют </a:t>
            </a:r>
            <a:r>
              <a:rPr lang="en-US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образовательны</a:t>
            </a:r>
            <a:r>
              <a:rPr lang="ru-RU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е</a:t>
            </a:r>
            <a:r>
              <a:rPr lang="en-US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программы</a:t>
            </a:r>
            <a:endParaRPr lang="en-US" b="1" dirty="0">
              <a:latin typeface="FSRAILWAYTT Book Regular"/>
              <a:ea typeface="FSRAILWAYTT Book Regular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75630" y="4387848"/>
            <a:ext cx="2064668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75"/>
              </a:lnSpc>
            </a:pPr>
            <a:r>
              <a:rPr lang="en-US" sz="20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 </a:t>
            </a:r>
            <a:r>
              <a:rPr lang="ru-RU" sz="19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В </a:t>
            </a:r>
            <a:r>
              <a:rPr lang="en-US" sz="19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2020-2023 </a:t>
            </a:r>
            <a:r>
              <a:rPr lang="ru-RU" sz="19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гг</a:t>
            </a:r>
            <a:r>
              <a:rPr lang="en-US" sz="19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.:</a:t>
            </a:r>
            <a:endParaRPr lang="en-US" sz="1900" b="1" dirty="0">
              <a:latin typeface="FSRAILWAYTT Book Regular"/>
              <a:ea typeface="FSRAILWAYTT Book Regular"/>
            </a:endParaRPr>
          </a:p>
        </p:txBody>
      </p:sp>
      <p:sp>
        <p:nvSpPr>
          <p:cNvPr id="23" name="Text 0"/>
          <p:cNvSpPr/>
          <p:nvPr/>
        </p:nvSpPr>
        <p:spPr>
          <a:xfrm>
            <a:off x="9524267" y="2011789"/>
            <a:ext cx="7419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РАЗВИТИЕ КАДРОВОГО ПОТЕНЦИАЛА</a:t>
            </a:r>
            <a:endParaRPr lang="en-US" sz="2400" b="1" dirty="0">
              <a:latin typeface="FSRAILWAYTT Book Regular"/>
              <a:ea typeface="FSRAILWAYTT Book Regular"/>
            </a:endParaRPr>
          </a:p>
        </p:txBody>
      </p:sp>
      <p:sp>
        <p:nvSpPr>
          <p:cNvPr id="31" name="Text 5"/>
          <p:cNvSpPr/>
          <p:nvPr/>
        </p:nvSpPr>
        <p:spPr>
          <a:xfrm>
            <a:off x="9503915" y="2631381"/>
            <a:ext cx="820965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175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ru-RU" dirty="0" err="1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Профстандарт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«Специалист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 монтажу и технической эксплуатации квантовых сетей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»</a:t>
            </a:r>
            <a:endParaRPr lang="ru-RU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 algn="just">
              <a:lnSpc>
                <a:spcPts val="2175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ru-RU" dirty="0" err="1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Профстандарт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«Специалист </a:t>
            </a:r>
            <a:r>
              <a:rPr lang="en-US" dirty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по исследованиям и разработкам в области квантовых коммуникаций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»</a:t>
            </a:r>
            <a:endParaRPr lang="ru-RU" dirty="0" smtClean="0">
              <a:solidFill>
                <a:srgbClr val="07273B"/>
              </a:solidFill>
              <a:latin typeface="FSRAILWAYTT Book Regular"/>
              <a:ea typeface="FSRAILWAYTT Book Regular"/>
              <a:cs typeface="FSRAILWAYTT Book Regular" pitchFamily="34" charset="-120"/>
            </a:endParaRPr>
          </a:p>
          <a:p>
            <a:pPr>
              <a:lnSpc>
                <a:spcPts val="2175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</a:rPr>
              <a:t> ФГОС СПО по специальности 11.02.19 «Квантовые коммуникации»</a:t>
            </a:r>
            <a:endParaRPr lang="en-US" dirty="0">
              <a:latin typeface="FSRAILWAYTT Book Regular"/>
              <a:ea typeface="FSRAILWAYTT Book Regular"/>
            </a:endParaRPr>
          </a:p>
          <a:p>
            <a:pPr marL="342900" indent="-342900" algn="l">
              <a:lnSpc>
                <a:spcPts val="2175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1900" dirty="0">
              <a:latin typeface="FSRAILWAYTT Book Regular"/>
              <a:ea typeface="FSRAILWAYTT Book Regular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977707" y="4530596"/>
            <a:ext cx="13648" cy="80503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Text" descr="preencoded.png"/>
          <p:cNvPicPr>
            <a:picLocks noChangeAspect="1"/>
          </p:cNvPicPr>
          <p:nvPr/>
        </p:nvPicPr>
        <p:blipFill rotWithShape="1">
          <a:blip r:embed="rId9" cstate="print"/>
          <a:srcRect r="-10"/>
          <a:stretch/>
        </p:blipFill>
        <p:spPr>
          <a:xfrm>
            <a:off x="190500" y="7850462"/>
            <a:ext cx="2648232" cy="2253089"/>
          </a:xfrm>
          <a:prstGeom prst="rect">
            <a:avLst/>
          </a:prstGeom>
        </p:spPr>
      </p:pic>
      <p:sp>
        <p:nvSpPr>
          <p:cNvPr id="37" name="30   22"/>
          <p:cNvSpPr/>
          <p:nvPr/>
        </p:nvSpPr>
        <p:spPr>
          <a:xfrm>
            <a:off x="1170335" y="8689183"/>
            <a:ext cx="1668397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ru-RU" sz="16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БОЛЕЕ 14</a:t>
            </a:r>
            <a:r>
              <a:rPr lang="en-US" sz="16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0 </a:t>
            </a:r>
            <a:r>
              <a:rPr lang="ru-RU" sz="16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ОРГАНИЗАЦИЙ</a:t>
            </a:r>
            <a:endParaRPr lang="en-US" sz="1600" b="1" dirty="0">
              <a:latin typeface="FSRAILWAYTT Book Regular"/>
              <a:ea typeface="FSRAILWAYTT Book Regular"/>
            </a:endParaRPr>
          </a:p>
        </p:txBody>
      </p:sp>
      <p:sp>
        <p:nvSpPr>
          <p:cNvPr id="38" name="Text 0"/>
          <p:cNvSpPr/>
          <p:nvPr/>
        </p:nvSpPr>
        <p:spPr>
          <a:xfrm>
            <a:off x="637767" y="7689099"/>
            <a:ext cx="16452641" cy="731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ru-RU" sz="2400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ЭКОСИСТЕМА РАЗВИТИЯ ВЫСОКОТЕХНОЛОГИЧНОГО НАПРАВДЕНИЯ «КВАНТОВЫЕ КОММУНИКАЦИИ»</a:t>
            </a:r>
            <a:endParaRPr lang="en-US" sz="2400" b="1" dirty="0">
              <a:latin typeface="FSRAILWAYTT Book Regular"/>
              <a:ea typeface="FSRAILWAYTT Book Regular"/>
            </a:endParaRPr>
          </a:p>
        </p:txBody>
      </p:sp>
      <p:pic>
        <p:nvPicPr>
          <p:cNvPr id="39" name="Picture 10">
            <a:extLst>
              <a:ext uri="{FF2B5EF4-FFF2-40B4-BE49-F238E27FC236}">
                <a16:creationId xmlns="" xmlns:a16="http://schemas.microsoft.com/office/drawing/2014/main" id="{E7A061B9-C4D3-4BFF-1DF5-64DFF6EF3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/>
          <a:stretch/>
        </p:blipFill>
        <p:spPr bwMode="auto">
          <a:xfrm>
            <a:off x="3183833" y="8116103"/>
            <a:ext cx="967022" cy="10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Users\anufrievao\Desktop\Проекты\Ролик 2023\правки в экосистему\Актуальные лого\правый нижний угол\Kvantteleko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44223" y="8401894"/>
            <a:ext cx="1436532" cy="313855"/>
          </a:xfrm>
          <a:prstGeom prst="rect">
            <a:avLst/>
          </a:prstGeom>
          <a:noFill/>
        </p:spPr>
      </p:pic>
      <p:pic>
        <p:nvPicPr>
          <p:cNvPr id="41" name="Picture 7" descr="C:\Users\anufrievao\Desktop\Проекты\Ролик 2023\правки в экосистему\Актуальные лого\левый нижний угол\+ мац в экосистему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66935" y="9103690"/>
            <a:ext cx="727861" cy="727861"/>
          </a:xfrm>
          <a:prstGeom prst="rect">
            <a:avLst/>
          </a:prstGeom>
          <a:noFill/>
        </p:spPr>
      </p:pic>
      <p:pic>
        <p:nvPicPr>
          <p:cNvPr id="44" name="Picture 14" descr="C:\Users\anufrievao\Desktop\Проекты\gas-kvas-com-p-roskosmos-logotip-na-prozrachnom-fone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95646" y="8292923"/>
            <a:ext cx="837115" cy="531799"/>
          </a:xfrm>
          <a:prstGeom prst="rect">
            <a:avLst/>
          </a:prstGeom>
          <a:noFill/>
        </p:spPr>
      </p:pic>
      <p:pic>
        <p:nvPicPr>
          <p:cNvPr id="47" name="Picture 17" descr="C:\Users\anufrievao\Desktop\Проекты\Ролик 2023\правки в экосистему\Актуальные лого\левый верхний угол\сколтех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07447" y="8852772"/>
            <a:ext cx="1045355" cy="338719"/>
          </a:xfrm>
          <a:prstGeom prst="rect">
            <a:avLst/>
          </a:prstGeom>
          <a:noFill/>
        </p:spPr>
      </p:pic>
      <p:pic>
        <p:nvPicPr>
          <p:cNvPr id="50" name="Рисунок 49" descr="minobrnauki-rossii-obyavlyaet-devyatyj-konkurs-na-poluchenie-megagrantov-ncfu-ru-0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81889" y="9229315"/>
            <a:ext cx="1700963" cy="534672"/>
          </a:xfrm>
          <a:prstGeom prst="rect">
            <a:avLst/>
          </a:prstGeom>
        </p:spPr>
      </p:pic>
      <p:pic>
        <p:nvPicPr>
          <p:cNvPr id="52" name="Picture 4" descr="C:\Users\anufrievao\Desktop\Проекты\Ролик 2023\правки в экосистему\Актуальные лого\правый нижний угол\инфотекс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62286" y="8297470"/>
            <a:ext cx="1008119" cy="528759"/>
          </a:xfrm>
          <a:prstGeom prst="rect">
            <a:avLst/>
          </a:prstGeom>
          <a:noFill/>
        </p:spPr>
      </p:pic>
      <p:pic>
        <p:nvPicPr>
          <p:cNvPr id="53" name="Picture 5" descr="C:\Users\anufrievao\Desktop\Проекты\Ролик 2023\правки в экосистему\Актуальные лого\правый верхний угол\+ минц в общий правый верхний уго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39887" y="8385548"/>
            <a:ext cx="1737223" cy="370197"/>
          </a:xfrm>
          <a:prstGeom prst="rect">
            <a:avLst/>
          </a:prstGeom>
          <a:noFill/>
        </p:spPr>
      </p:pic>
      <p:pic>
        <p:nvPicPr>
          <p:cNvPr id="54" name="Picture 6" descr="C:\Users\anufrievao\Desktop\Проекты\Ролик 2023\правки в экосистему\Актуальные лого\левый нижний угол\Иннопрактика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33730" y="9132874"/>
            <a:ext cx="996833" cy="649510"/>
          </a:xfrm>
          <a:prstGeom prst="rect">
            <a:avLst/>
          </a:prstGeom>
          <a:noFill/>
        </p:spPr>
      </p:pic>
      <p:pic>
        <p:nvPicPr>
          <p:cNvPr id="58" name="Picture 13" descr="C:\Users\anufrievao\Desktop\Проекты\5-13.png"/>
          <p:cNvPicPr>
            <a:picLocks noChangeAspect="1" noChangeArrowheads="1"/>
          </p:cNvPicPr>
          <p:nvPr/>
        </p:nvPicPr>
        <p:blipFill>
          <a:blip r:embed="rId19" cstate="print"/>
          <a:srcRect l="27963" t="19145" r="26989" b="20309"/>
          <a:stretch>
            <a:fillRect/>
          </a:stretch>
        </p:blipFill>
        <p:spPr bwMode="auto">
          <a:xfrm>
            <a:off x="7257614" y="9036008"/>
            <a:ext cx="722988" cy="255173"/>
          </a:xfrm>
          <a:prstGeom prst="rect">
            <a:avLst/>
          </a:prstGeom>
          <a:noFill/>
        </p:spPr>
      </p:pic>
      <p:pic>
        <p:nvPicPr>
          <p:cNvPr id="59" name="Picture 18" descr="C:\Users\anufrievao\Desktop\Проекты\Ролик 2023\правки в экосистему\Актуальные лого\правый нижний угол\+ код безопасности в производство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74686" y="9267288"/>
            <a:ext cx="1355060" cy="432048"/>
          </a:xfrm>
          <a:prstGeom prst="rect">
            <a:avLst/>
          </a:prstGeom>
          <a:noFill/>
        </p:spPr>
      </p:pic>
      <p:pic>
        <p:nvPicPr>
          <p:cNvPr id="60" name="Picture 21" descr="C:\Users\anufrievao\Desktop\Проекты\Ролик 2023\правки в экосистему\Актуальные лого\правый нижний угол\+стц в производство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94242" y="8365247"/>
            <a:ext cx="480444" cy="514358"/>
          </a:xfrm>
          <a:prstGeom prst="rect">
            <a:avLst/>
          </a:prstGeom>
          <a:noFill/>
        </p:spPr>
      </p:pic>
      <p:pic>
        <p:nvPicPr>
          <p:cNvPr id="62" name="Text" descr="preencoded.png"/>
          <p:cNvPicPr>
            <a:picLocks noChangeAspect="1"/>
          </p:cNvPicPr>
          <p:nvPr/>
        </p:nvPicPr>
        <p:blipFill rotWithShape="1">
          <a:blip r:embed="rId22" cstate="print"/>
          <a:srcRect/>
          <a:stretch/>
        </p:blipFill>
        <p:spPr>
          <a:xfrm>
            <a:off x="16051803" y="8148304"/>
            <a:ext cx="1542197" cy="1514902"/>
          </a:xfrm>
          <a:prstGeom prst="rect">
            <a:avLst/>
          </a:prstGeom>
        </p:spPr>
      </p:pic>
      <p:sp>
        <p:nvSpPr>
          <p:cNvPr id="63" name="-"/>
          <p:cNvSpPr/>
          <p:nvPr/>
        </p:nvSpPr>
        <p:spPr>
          <a:xfrm>
            <a:off x="11743843" y="8531592"/>
            <a:ext cx="515906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ПРОКВАНТ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ld Regular" pitchFamily="34" charset="-120"/>
              </a:rPr>
              <a:t> – 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главная информационно-аналитическая платформа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о развитии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квантовых коммуникаций в </a:t>
            </a:r>
            <a:r>
              <a:rPr lang="ru-RU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Р</a:t>
            </a:r>
            <a:r>
              <a:rPr lang="en-US" dirty="0" smtClean="0">
                <a:solidFill>
                  <a:srgbClr val="07273B"/>
                </a:solidFill>
                <a:latin typeface="FSRAILWAYTT Book Regular"/>
                <a:ea typeface="FSRAILWAYTT Book Regular"/>
                <a:cs typeface="FSRAILWAYTT Book Regular" pitchFamily="34" charset="-120"/>
              </a:rPr>
              <a:t>оссии</a:t>
            </a:r>
            <a:endParaRPr lang="en-US" dirty="0">
              <a:latin typeface="FSRAILWAYTT Book Regular"/>
              <a:ea typeface="FSRAILWAYTT Book Regular"/>
            </a:endParaRPr>
          </a:p>
        </p:txBody>
      </p:sp>
      <p:pic>
        <p:nvPicPr>
          <p:cNvPr id="43" name="Google Shape;24;p3"/>
          <p:cNvPicPr preferRelativeResize="0"/>
          <p:nvPr/>
        </p:nvPicPr>
        <p:blipFill rotWithShape="1">
          <a:blip r:embed="rId23" cstate="print">
            <a:alphaModFix/>
          </a:blip>
          <a:srcRect/>
          <a:stretch/>
        </p:blipFill>
        <p:spPr>
          <a:xfrm>
            <a:off x="4749948" y="9032507"/>
            <a:ext cx="812756" cy="78651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" name="Google Shape;24;p3"/>
          <p:cNvPicPr preferRelativeResize="0"/>
          <p:nvPr/>
        </p:nvPicPr>
        <p:blipFill rotWithShape="1">
          <a:blip r:embed="rId24" cstate="print">
            <a:alphaModFix/>
          </a:blip>
          <a:srcRect/>
          <a:stretch/>
        </p:blipFill>
        <p:spPr>
          <a:xfrm>
            <a:off x="423674" y="6685182"/>
            <a:ext cx="666297" cy="64478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" name="Picture 5" descr="C:\Users\anufrievao\Desktop\Проекты\Ролик 2023\правки в экосистему\Актуальные лого\правый верхний угол\+ минц в общий правый верхний уго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8457" y="5880285"/>
            <a:ext cx="1182563" cy="2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27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81006" y="207983"/>
            <a:ext cx="4741712" cy="1281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0;p5"/>
          <p:cNvGrpSpPr/>
          <p:nvPr/>
        </p:nvGrpSpPr>
        <p:grpSpPr>
          <a:xfrm>
            <a:off x="160562" y="207983"/>
            <a:ext cx="17910877" cy="9944100"/>
            <a:chOff x="164345" y="207983"/>
            <a:chExt cx="17910877" cy="9944100"/>
          </a:xfrm>
        </p:grpSpPr>
        <p:grpSp>
          <p:nvGrpSpPr>
            <p:cNvPr id="3" name="Google Shape;41;p5"/>
            <p:cNvGrpSpPr/>
            <p:nvPr/>
          </p:nvGrpSpPr>
          <p:grpSpPr>
            <a:xfrm>
              <a:off x="164345" y="207983"/>
              <a:ext cx="17907094" cy="9944100"/>
              <a:chOff x="203758" y="182142"/>
              <a:chExt cx="17907094" cy="9944100"/>
            </a:xfrm>
          </p:grpSpPr>
          <p:pic>
            <p:nvPicPr>
              <p:cNvPr id="42" name="Google Shape;42;p5" descr="preencoded.png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203758" y="182142"/>
                <a:ext cx="17907094" cy="994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43;p5"/>
              <p:cNvSpPr/>
              <p:nvPr/>
            </p:nvSpPr>
            <p:spPr>
              <a:xfrm>
                <a:off x="203852" y="7499450"/>
                <a:ext cx="17907000" cy="2442000"/>
              </a:xfrm>
              <a:prstGeom prst="rect">
                <a:avLst/>
              </a:prstGeom>
              <a:solidFill>
                <a:srgbClr val="EAF0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4" name="Google Shape;44;p5" descr="preencoded.png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4827961" y="1400175"/>
              <a:ext cx="3247261" cy="4244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5"/>
          <p:cNvSpPr/>
          <p:nvPr/>
        </p:nvSpPr>
        <p:spPr>
          <a:xfrm>
            <a:off x="553620" y="4419601"/>
            <a:ext cx="16764000" cy="172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ctr">
              <a:lnSpc>
                <a:spcPts val="3600"/>
              </a:lnSpc>
              <a:buClr>
                <a:srgbClr val="07273B"/>
              </a:buClr>
              <a:buSzPts val="3000"/>
              <a:buFont typeface="Arial"/>
              <a:buNone/>
            </a:pPr>
            <a:r>
              <a:rPr lang="ru-RU" sz="6000" b="1" dirty="0" smtClean="0">
                <a:solidFill>
                  <a:srgbClr val="07273B"/>
                </a:solidFill>
                <a:latin typeface="FSRAILWAYTT Book Regular"/>
                <a:ea typeface="Arial"/>
                <a:cs typeface="Arial"/>
                <a:sym typeface="Arial"/>
              </a:rPr>
              <a:t>СПАСИБО ЗА ВНИМАНИЕ!</a:t>
            </a:r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0054" y="167455"/>
            <a:ext cx="4741713" cy="128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4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594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KotkovMO</cp:lastModifiedBy>
  <cp:revision>167</cp:revision>
  <dcterms:created xsi:type="dcterms:W3CDTF">2024-09-11T06:44:40Z</dcterms:created>
  <dcterms:modified xsi:type="dcterms:W3CDTF">2024-12-03T15:40:11Z</dcterms:modified>
</cp:coreProperties>
</file>