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7" r:id="rId3"/>
    <p:sldId id="260" r:id="rId4"/>
    <p:sldId id="268" r:id="rId5"/>
    <p:sldId id="266" r:id="rId6"/>
    <p:sldId id="265" r:id="rId7"/>
    <p:sldId id="264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3972"/>
    <a:srgbClr val="003972"/>
    <a:srgbClr val="8FC8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86" d="100"/>
          <a:sy n="86" d="100"/>
        </p:scale>
        <p:origin x="562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C8B24-84B5-4622-B595-5079C380FBA7}" type="datetimeFigureOut">
              <a:rPr lang="ru-RU" smtClean="0"/>
              <a:t>13.10.2023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3D9FF-5FE6-4C5C-A216-4A87EE03F7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75915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C8B24-84B5-4622-B595-5079C380FBA7}" type="datetimeFigureOut">
              <a:rPr lang="ru-RU" smtClean="0"/>
              <a:t>13.10.2023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3D9FF-5FE6-4C5C-A216-4A87EE03F7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07593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C8B24-84B5-4622-B595-5079C380FBA7}" type="datetimeFigureOut">
              <a:rPr lang="ru-RU" smtClean="0"/>
              <a:t>13.10.2023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3D9FF-5FE6-4C5C-A216-4A87EE03F7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84878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C8B24-84B5-4622-B595-5079C380FBA7}" type="datetimeFigureOut">
              <a:rPr lang="ru-RU" smtClean="0"/>
              <a:t>13.10.2023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3D9FF-5FE6-4C5C-A216-4A87EE03F7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71103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C8B24-84B5-4622-B595-5079C380FBA7}" type="datetimeFigureOut">
              <a:rPr lang="ru-RU" smtClean="0"/>
              <a:t>13.10.2023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3D9FF-5FE6-4C5C-A216-4A87EE03F7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21162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C8B24-84B5-4622-B595-5079C380FBA7}" type="datetimeFigureOut">
              <a:rPr lang="ru-RU" smtClean="0"/>
              <a:t>13.10.2023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3D9FF-5FE6-4C5C-A216-4A87EE03F7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14751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C8B24-84B5-4622-B595-5079C380FBA7}" type="datetimeFigureOut">
              <a:rPr lang="ru-RU" smtClean="0"/>
              <a:t>13.10.2023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3D9FF-5FE6-4C5C-A216-4A87EE03F7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8075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C8B24-84B5-4622-B595-5079C380FBA7}" type="datetimeFigureOut">
              <a:rPr lang="ru-RU" smtClean="0"/>
              <a:t>13.10.2023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3D9FF-5FE6-4C5C-A216-4A87EE03F7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78492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C8B24-84B5-4622-B595-5079C380FBA7}" type="datetimeFigureOut">
              <a:rPr lang="ru-RU" smtClean="0"/>
              <a:t>13.10.2023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3D9FF-5FE6-4C5C-A216-4A87EE03F7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37397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C8B24-84B5-4622-B595-5079C380FBA7}" type="datetimeFigureOut">
              <a:rPr lang="ru-RU" smtClean="0"/>
              <a:t>13.10.2023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3D9FF-5FE6-4C5C-A216-4A87EE03F7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34767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C8B24-84B5-4622-B595-5079C380FBA7}" type="datetimeFigureOut">
              <a:rPr lang="ru-RU" smtClean="0"/>
              <a:t>13.10.2023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3D9FF-5FE6-4C5C-A216-4A87EE03F7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96384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66000"/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1C8B24-84B5-4622-B595-5079C380FBA7}" type="datetimeFigureOut">
              <a:rPr lang="ru-RU" smtClean="0"/>
              <a:t>13.10.2023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E3D9FF-5FE6-4C5C-A216-4A87EE03F7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95386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2481472" y="4344848"/>
            <a:ext cx="8332304" cy="1480929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</a:pPr>
            <a:r>
              <a:rPr lang="ru-RU" sz="2000" b="1" dirty="0">
                <a:solidFill>
                  <a:srgbClr val="8FC8E5"/>
                </a:solidFill>
                <a:latin typeface="Gotham Pro" panose="02000503040000020004" pitchFamily="50" charset="0"/>
                <a:cs typeface="Gotham Pro" panose="02000503040000020004" pitchFamily="50" charset="0"/>
              </a:rPr>
              <a:t> </a:t>
            </a:r>
          </a:p>
        </p:txBody>
      </p:sp>
      <p:sp>
        <p:nvSpPr>
          <p:cNvPr id="6" name="Подзаголовок 3"/>
          <p:cNvSpPr txBox="1">
            <a:spLocks/>
          </p:cNvSpPr>
          <p:nvPr/>
        </p:nvSpPr>
        <p:spPr>
          <a:xfrm>
            <a:off x="2481471" y="2776125"/>
            <a:ext cx="8829532" cy="148092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600"/>
              </a:spcBef>
            </a:pPr>
            <a:r>
              <a:rPr lang="ru-RU" sz="2800" b="1" dirty="0">
                <a:solidFill>
                  <a:srgbClr val="013972"/>
                </a:solidFill>
                <a:latin typeface="Gotham Pro" panose="02000503040000020004" pitchFamily="50" charset="0"/>
                <a:cs typeface="Gotham Pro" panose="02000503040000020004" pitchFamily="50" charset="0"/>
              </a:rPr>
              <a:t> </a:t>
            </a:r>
            <a:endParaRPr lang="ru-RU" sz="2800" dirty="0">
              <a:solidFill>
                <a:srgbClr val="013972"/>
              </a:solidFill>
              <a:latin typeface="Gotham Pro" panose="02000503040000020004" pitchFamily="50" charset="0"/>
              <a:cs typeface="Gotham Pro" panose="02000503040000020004" pitchFamily="50" charset="0"/>
            </a:endParaRPr>
          </a:p>
          <a:p>
            <a:pPr>
              <a:spcBef>
                <a:spcPts val="600"/>
              </a:spcBef>
            </a:pPr>
            <a:r>
              <a:rPr lang="ru-RU" sz="2000" b="1" dirty="0">
                <a:solidFill>
                  <a:srgbClr val="8FC8E5"/>
                </a:solidFill>
                <a:latin typeface="Gotham Pro" panose="02000503040000020004" pitchFamily="50" charset="0"/>
                <a:cs typeface="Gotham Pro" panose="02000503040000020004" pitchFamily="50" charset="0"/>
              </a:rPr>
              <a:t> </a:t>
            </a:r>
          </a:p>
        </p:txBody>
      </p:sp>
      <p:sp>
        <p:nvSpPr>
          <p:cNvPr id="7" name="Подзаголовок 3"/>
          <p:cNvSpPr txBox="1">
            <a:spLocks/>
          </p:cNvSpPr>
          <p:nvPr/>
        </p:nvSpPr>
        <p:spPr>
          <a:xfrm>
            <a:off x="347868" y="2248013"/>
            <a:ext cx="2133603" cy="52345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ru-RU" sz="2800" b="1" dirty="0">
              <a:solidFill>
                <a:srgbClr val="013972"/>
              </a:solidFill>
              <a:latin typeface="Gotham Pro" panose="02000503040000020004" pitchFamily="50" charset="0"/>
              <a:cs typeface="Gotham Pro" panose="02000503040000020004" pitchFamily="50" charset="0"/>
            </a:endParaRP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2226CC3E-59C2-401C-A82C-7BC2A511AB6F}"/>
              </a:ext>
            </a:extLst>
          </p:cNvPr>
          <p:cNvSpPr/>
          <p:nvPr/>
        </p:nvSpPr>
        <p:spPr>
          <a:xfrm>
            <a:off x="688931" y="1571349"/>
            <a:ext cx="10622072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solidFill>
                  <a:srgbClr val="C00000"/>
                </a:solidFill>
                <a:cs typeface="Times New Roman" panose="02020603050405020304" pitchFamily="18" charset="0"/>
              </a:rPr>
              <a:t>Контракты, практика перехода в городах, </a:t>
            </a:r>
          </a:p>
          <a:p>
            <a:pPr algn="ctr"/>
            <a:r>
              <a:rPr lang="ru-RU" sz="3200" b="1" dirty="0">
                <a:solidFill>
                  <a:srgbClr val="C00000"/>
                </a:solidFill>
                <a:cs typeface="Times New Roman" panose="02020603050405020304" pitchFamily="18" charset="0"/>
              </a:rPr>
              <a:t>«реформа общественного транспорта», </a:t>
            </a:r>
          </a:p>
          <a:p>
            <a:pPr algn="ctr"/>
            <a:r>
              <a:rPr lang="ru-RU" sz="3200" b="1" dirty="0">
                <a:solidFill>
                  <a:srgbClr val="C00000"/>
                </a:solidFill>
                <a:cs typeface="Times New Roman" panose="02020603050405020304" pitchFamily="18" charset="0"/>
              </a:rPr>
              <a:t>решения по обновлению подвижного состава, </a:t>
            </a:r>
          </a:p>
          <a:p>
            <a:pPr algn="ctr"/>
            <a:r>
              <a:rPr lang="ru-RU" sz="3200" b="1" dirty="0">
                <a:solidFill>
                  <a:srgbClr val="C00000"/>
                </a:solidFill>
                <a:cs typeface="Times New Roman" panose="02020603050405020304" pitchFamily="18" charset="0"/>
              </a:rPr>
              <a:t>проблемы и пути решения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2226CC3E-59C2-401C-A82C-7BC2A511AB6F}"/>
              </a:ext>
            </a:extLst>
          </p:cNvPr>
          <p:cNvSpPr/>
          <p:nvPr/>
        </p:nvSpPr>
        <p:spPr>
          <a:xfrm>
            <a:off x="864295" y="383177"/>
            <a:ext cx="1062207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013972"/>
                </a:solidFill>
              </a:rPr>
              <a:t>Конференция АСДГ « Актуальные вопросы развития цифровых технологий </a:t>
            </a:r>
          </a:p>
          <a:p>
            <a:pPr algn="ctr"/>
            <a:r>
              <a:rPr lang="ru-RU" sz="2400" b="1" dirty="0">
                <a:solidFill>
                  <a:srgbClr val="013972"/>
                </a:solidFill>
              </a:rPr>
              <a:t>в муниципальном управлении и управлении транспортной системой города»</a:t>
            </a:r>
            <a:endParaRPr lang="ru-RU" sz="2400" b="1" dirty="0">
              <a:solidFill>
                <a:srgbClr val="01397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2226CC3E-59C2-401C-A82C-7BC2A511AB6F}"/>
              </a:ext>
            </a:extLst>
          </p:cNvPr>
          <p:cNvSpPr/>
          <p:nvPr/>
        </p:nvSpPr>
        <p:spPr>
          <a:xfrm>
            <a:off x="507304" y="3783057"/>
            <a:ext cx="1098532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dirty="0" err="1">
                <a:solidFill>
                  <a:srgbClr val="013972"/>
                </a:solidFill>
              </a:rPr>
              <a:t>Тремасова</a:t>
            </a:r>
            <a:r>
              <a:rPr lang="ru-RU" sz="3600" dirty="0">
                <a:solidFill>
                  <a:srgbClr val="013972"/>
                </a:solidFill>
              </a:rPr>
              <a:t> Светлана Николаевна</a:t>
            </a:r>
          </a:p>
          <a:p>
            <a:pPr algn="ctr"/>
            <a:r>
              <a:rPr lang="ru-RU" sz="2400" dirty="0">
                <a:solidFill>
                  <a:srgbClr val="013972"/>
                </a:solidFill>
              </a:rPr>
              <a:t>Председатель МОО «Дальневосточное объединение </a:t>
            </a:r>
          </a:p>
          <a:p>
            <a:pPr algn="ctr"/>
            <a:r>
              <a:rPr lang="ru-RU" sz="2400" dirty="0">
                <a:solidFill>
                  <a:srgbClr val="013972"/>
                </a:solidFill>
              </a:rPr>
              <a:t>промышленников и предпринимателей»</a:t>
            </a:r>
          </a:p>
          <a:p>
            <a:pPr algn="ctr"/>
            <a:r>
              <a:rPr lang="ru-RU" sz="2400" dirty="0">
                <a:solidFill>
                  <a:srgbClr val="013972"/>
                </a:solidFill>
              </a:rPr>
              <a:t>Председатель Правления Ассоциации «Союз транспортников Хабаровского края»</a:t>
            </a:r>
          </a:p>
        </p:txBody>
      </p:sp>
    </p:spTree>
    <p:extLst>
      <p:ext uri="{BB962C8B-B14F-4D97-AF65-F5344CB8AC3E}">
        <p14:creationId xmlns:p14="http://schemas.microsoft.com/office/powerpoint/2010/main" val="3383976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683459" y="513532"/>
            <a:ext cx="10383286" cy="714020"/>
          </a:xfrm>
        </p:spPr>
        <p:txBody>
          <a:bodyPr>
            <a:normAutofit/>
          </a:bodyPr>
          <a:lstStyle/>
          <a:p>
            <a:r>
              <a:rPr lang="ru-RU" sz="2400" b="1" dirty="0">
                <a:solidFill>
                  <a:srgbClr val="C00000"/>
                </a:solidFill>
              </a:rPr>
              <a:t>БРУТТО-КОНТРАКТЫ</a:t>
            </a:r>
          </a:p>
        </p:txBody>
      </p:sp>
      <p:graphicFrame>
        <p:nvGraphicFramePr>
          <p:cNvPr id="10" name="Объект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61886936"/>
              </p:ext>
            </p:extLst>
          </p:nvPr>
        </p:nvGraphicFramePr>
        <p:xfrm>
          <a:off x="683459" y="1325978"/>
          <a:ext cx="10919534" cy="42060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984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06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100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3377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6915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6107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47723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36915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149875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Регион/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Результат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Обновление </a:t>
                      </a:r>
                      <a:r>
                        <a:rPr lang="ru-RU" sz="18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подвиж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ного</a:t>
                      </a:r>
                      <a:r>
                        <a:rPr lang="ru-RU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состава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Контроль собираемости выручки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Реформа маршрут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ной сети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Решение кадрового вопроса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Внедрение цифровых технологий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Сокращение расходов бюджета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Результат на текущий период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9632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Тверская область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да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да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да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да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да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Нет (- 1 500 млрд 2020 г., -2 400 2021 г.)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Контракт действует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1096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г.Новокузнецк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да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да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да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нет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да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нет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Процедура расторжения контракта Заказчиком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29895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88302" y="422360"/>
            <a:ext cx="10452972" cy="1065320"/>
          </a:xfrm>
        </p:spPr>
        <p:txBody>
          <a:bodyPr>
            <a:normAutofit/>
          </a:bodyPr>
          <a:lstStyle/>
          <a:p>
            <a:r>
              <a:rPr lang="ru-RU" sz="2400" b="1" dirty="0">
                <a:solidFill>
                  <a:srgbClr val="C00000"/>
                </a:solidFill>
              </a:rPr>
              <a:t>НЕТТО-КОНТРАКТЫ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79436678"/>
              </p:ext>
            </p:extLst>
          </p:nvPr>
        </p:nvGraphicFramePr>
        <p:xfrm>
          <a:off x="950935" y="1391143"/>
          <a:ext cx="10452971" cy="40597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407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857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132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132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54355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Заказчик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Муниципальные маршруты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+mn-lt"/>
                          <a:ea typeface="Calibri"/>
                          <a:cs typeface="Times New Roman"/>
                        </a:rPr>
                        <a:t>Рассчитанная Заказчиком НМЦК (руб.)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Установленная Заказчиком цена контракта в пределах лимитов бюджетных обязательств (руб.)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9780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Управление ЖКХ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мэрии г. Биробиджана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№№ 31, 32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65 129 437,67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19 999,98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2061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Управление ЖКХ мэрии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г. Биробиджана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№№ 6, 11а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91 559 676,92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19 999,98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97804">
                <a:tc gridSpan="4"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г. Благовещенск Амурской области – цена контракта 1 рубль.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10739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12380157"/>
              </p:ext>
            </p:extLst>
          </p:nvPr>
        </p:nvGraphicFramePr>
        <p:xfrm>
          <a:off x="861133" y="1366574"/>
          <a:ext cx="10777634" cy="48623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36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138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540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4720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4720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4720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4720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34720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97180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Регион/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Результат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Обновление подвижного 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состава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Контроль собираемости выручки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Реформа маршрутной сети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Решение кадрового вопроса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Внедрение цифровых технологий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Сокращение расходов бюджета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Результат на текущий период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8765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г. Биробиджан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ЕАО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нет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нет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да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нет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да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Нет (МУП продолжает получать субсидии-компенсацию выпадающих доходов)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Процедура расторжения контрактов на несколько маршрутов по инициативе Заказчика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0189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г. Благовещенск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Амурской области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да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нет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да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нет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да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Расторжение контрактов на несколько маршрутов по инициативе Подрядчика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07889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0725" y="648071"/>
            <a:ext cx="10478021" cy="980313"/>
          </a:xfrm>
        </p:spPr>
        <p:txBody>
          <a:bodyPr>
            <a:normAutofit/>
          </a:bodyPr>
          <a:lstStyle/>
          <a:p>
            <a:pPr algn="just"/>
            <a:r>
              <a:rPr lang="ru-RU" sz="3200" b="1" dirty="0">
                <a:solidFill>
                  <a:srgbClr val="C00000"/>
                </a:solidFill>
              </a:rPr>
              <a:t>Проблемы: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50726" y="1703541"/>
            <a:ext cx="10515600" cy="3984908"/>
          </a:xfrm>
        </p:spPr>
        <p:txBody>
          <a:bodyPr>
            <a:normAutofit fontScale="92500" lnSpcReduction="20000"/>
          </a:bodyPr>
          <a:lstStyle/>
          <a:p>
            <a:pPr marL="514350" indent="-514350" algn="just">
              <a:buAutoNum type="arabicPeriod"/>
              <a:tabLst>
                <a:tab pos="538163" algn="l"/>
              </a:tabLst>
            </a:pPr>
            <a:r>
              <a:rPr lang="ru-RU" dirty="0">
                <a:solidFill>
                  <a:srgbClr val="013972"/>
                </a:solidFill>
              </a:rPr>
              <a:t>Короткие сроки действия контрактов, не позволяющие планировать обновление подвижного состава. </a:t>
            </a:r>
          </a:p>
          <a:p>
            <a:pPr marL="514350" indent="-514350" algn="just">
              <a:buAutoNum type="arabicPeriod"/>
              <a:tabLst>
                <a:tab pos="538163" algn="l"/>
              </a:tabLst>
            </a:pPr>
            <a:r>
              <a:rPr lang="ru-RU" dirty="0">
                <a:solidFill>
                  <a:srgbClr val="013972"/>
                </a:solidFill>
              </a:rPr>
              <a:t>Несоответствие доведенных лимитов бюджетных обязательств НМЦК, рассчитанной в соответствии с Приказом Минтранса РФ.</a:t>
            </a:r>
          </a:p>
          <a:p>
            <a:pPr marL="514350" indent="-514350" algn="just">
              <a:buAutoNum type="arabicPeriod"/>
              <a:tabLst>
                <a:tab pos="538163" algn="l"/>
              </a:tabLst>
            </a:pPr>
            <a:r>
              <a:rPr lang="ru-RU" dirty="0">
                <a:solidFill>
                  <a:srgbClr val="013972"/>
                </a:solidFill>
              </a:rPr>
              <a:t>Отсутствие достоверных исходных данных для формирования маршрутной сети, расчета ожидаемой выручки и затрат при формировании заказа.</a:t>
            </a:r>
          </a:p>
          <a:p>
            <a:pPr marL="514350" indent="-514350" algn="just">
              <a:buAutoNum type="arabicPeriod"/>
              <a:tabLst>
                <a:tab pos="538163" algn="l"/>
              </a:tabLst>
            </a:pPr>
            <a:r>
              <a:rPr lang="ru-RU" dirty="0">
                <a:solidFill>
                  <a:srgbClr val="013972"/>
                </a:solidFill>
              </a:rPr>
              <a:t>Отсутствие водительских кадров.</a:t>
            </a:r>
          </a:p>
          <a:p>
            <a:pPr marL="514350" indent="-514350" algn="just">
              <a:buAutoNum type="arabicPeriod"/>
              <a:tabLst>
                <a:tab pos="538163" algn="l"/>
              </a:tabLst>
            </a:pPr>
            <a:r>
              <a:rPr lang="ru-RU" dirty="0">
                <a:solidFill>
                  <a:srgbClr val="013972"/>
                </a:solidFill>
              </a:rPr>
              <a:t>Рост затрат, не предусмотренных ценой контракта.</a:t>
            </a:r>
          </a:p>
          <a:p>
            <a:pPr marL="514350" indent="-514350" algn="just">
              <a:buAutoNum type="arabicPeriod"/>
              <a:tabLst>
                <a:tab pos="538163" algn="l"/>
              </a:tabLst>
            </a:pPr>
            <a:r>
              <a:rPr lang="ru-RU" dirty="0">
                <a:solidFill>
                  <a:srgbClr val="013972"/>
                </a:solidFill>
              </a:rPr>
              <a:t>Ограниченные возможности использования федеральных программ обновления подвижного состава.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540385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00830" y="390618"/>
            <a:ext cx="4873668" cy="1049876"/>
          </a:xfrm>
        </p:spPr>
        <p:txBody>
          <a:bodyPr>
            <a:normAutofit/>
          </a:bodyPr>
          <a:lstStyle/>
          <a:p>
            <a:pPr algn="just"/>
            <a:r>
              <a:rPr lang="ru-RU" sz="3200" b="1" dirty="0">
                <a:solidFill>
                  <a:srgbClr val="C00000"/>
                </a:solidFill>
              </a:rPr>
              <a:t>Предложения: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72357" y="1164921"/>
            <a:ext cx="10518813" cy="4935254"/>
          </a:xfrm>
        </p:spPr>
        <p:txBody>
          <a:bodyPr>
            <a:normAutofit fontScale="92500" lnSpcReduction="10000"/>
          </a:bodyPr>
          <a:lstStyle/>
          <a:p>
            <a:pPr marL="514350" indent="-514350" algn="just" defTabSz="450850">
              <a:buAutoNum type="arabicPeriod"/>
            </a:pPr>
            <a:r>
              <a:rPr lang="ru-RU" sz="2400" dirty="0">
                <a:solidFill>
                  <a:srgbClr val="013972"/>
                </a:solidFill>
              </a:rPr>
              <a:t>Внести изменение в федеральное законодательство в части закрепления возможности заключения контрактов на срок не менее жизненного цикла ТС, используемых в соответствии с условиями контракта.</a:t>
            </a:r>
          </a:p>
          <a:p>
            <a:pPr marL="514350" indent="-514350" algn="just" defTabSz="450850">
              <a:buAutoNum type="arabicPeriod"/>
            </a:pPr>
            <a:r>
              <a:rPr lang="ru-RU" sz="2400" dirty="0">
                <a:solidFill>
                  <a:srgbClr val="013972"/>
                </a:solidFill>
              </a:rPr>
              <a:t>Внести изменения в порядок бюджетного финансирования, обеспечив контракты лимитами бюджетных обязательств в размере НМЦК, рассчитанного в соответствии с Приказом Минтранса РФ.</a:t>
            </a:r>
          </a:p>
          <a:p>
            <a:pPr marL="514350" indent="-514350" algn="just" defTabSz="450850">
              <a:buAutoNum type="arabicPeriod"/>
            </a:pPr>
            <a:r>
              <a:rPr lang="ru-RU" sz="2400" dirty="0">
                <a:solidFill>
                  <a:srgbClr val="013972"/>
                </a:solidFill>
              </a:rPr>
              <a:t>Разработать информационный продукт для учета пассажиропотока, его сменяемости в целях установления </a:t>
            </a:r>
            <a:r>
              <a:rPr lang="ru-RU" sz="2400">
                <a:solidFill>
                  <a:srgbClr val="013972"/>
                </a:solidFill>
              </a:rPr>
              <a:t>оптимальной маршрутной сети.</a:t>
            </a:r>
            <a:endParaRPr lang="ru-RU" sz="2400" dirty="0">
              <a:solidFill>
                <a:srgbClr val="013972"/>
              </a:solidFill>
            </a:endParaRPr>
          </a:p>
          <a:p>
            <a:pPr marL="514350" indent="-514350" algn="just" defTabSz="450850">
              <a:buAutoNum type="arabicPeriod"/>
            </a:pPr>
            <a:r>
              <a:rPr lang="ru-RU" sz="2400" dirty="0">
                <a:solidFill>
                  <a:srgbClr val="013972"/>
                </a:solidFill>
              </a:rPr>
              <a:t>Формировать заказ только при наличии достоверных данных о пассажиропотоке и прогнозе его изменения в соответствии с документом планирования в увязке с градостроительным планом.</a:t>
            </a:r>
          </a:p>
          <a:p>
            <a:pPr marL="514350" indent="-514350" algn="just" defTabSz="450850">
              <a:buAutoNum type="arabicPeriod"/>
            </a:pPr>
            <a:r>
              <a:rPr lang="ru-RU" sz="2400" dirty="0">
                <a:solidFill>
                  <a:srgbClr val="013972"/>
                </a:solidFill>
              </a:rPr>
              <a:t>Внести изменения в федеральное законодательства, установив безусловную обязанность отработать на предприятии определенный срок при условии подготовки специалиста за счет средств предприятия. </a:t>
            </a:r>
          </a:p>
          <a:p>
            <a:pPr marL="514350" indent="-514350" algn="just" defTabSz="450850">
              <a:buAutoNum type="arabicPeriod"/>
            </a:pPr>
            <a:r>
              <a:rPr lang="ru-RU" sz="2400" dirty="0">
                <a:solidFill>
                  <a:srgbClr val="013972"/>
                </a:solidFill>
              </a:rPr>
              <a:t>Отменить ограничение нижнего порога сумм на приобретение ТС через ГТЛК.</a:t>
            </a:r>
          </a:p>
          <a:p>
            <a:pPr marL="514350" indent="-514350" algn="just" defTabSz="450850">
              <a:buAutoNum type="arabicPeriod"/>
            </a:pPr>
            <a:endParaRPr lang="ru-RU" sz="2400" dirty="0">
              <a:solidFill>
                <a:srgbClr val="013972"/>
              </a:solidFill>
            </a:endParaRPr>
          </a:p>
          <a:p>
            <a:pPr marL="514350" indent="-514350" algn="just" defTabSz="450850">
              <a:buAutoNum type="arabicPeriod"/>
            </a:pPr>
            <a:endParaRPr lang="ru-RU" sz="2400" dirty="0">
              <a:solidFill>
                <a:srgbClr val="013972"/>
              </a:solidFill>
            </a:endParaRPr>
          </a:p>
          <a:p>
            <a:endParaRPr lang="ru-RU" dirty="0">
              <a:solidFill>
                <a:srgbClr val="01397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55673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93718" y="2778426"/>
            <a:ext cx="5374710" cy="1325563"/>
          </a:xfrm>
        </p:spPr>
        <p:txBody>
          <a:bodyPr/>
          <a:lstStyle/>
          <a:p>
            <a:r>
              <a:rPr lang="ru-RU" b="1" dirty="0">
                <a:solidFill>
                  <a:srgbClr val="013972"/>
                </a:solidFill>
              </a:rPr>
              <a:t>Спасибо за внимани</a:t>
            </a:r>
            <a:r>
              <a:rPr lang="ru-RU" b="1" dirty="0"/>
              <a:t>е</a:t>
            </a:r>
          </a:p>
        </p:txBody>
      </p:sp>
    </p:spTree>
    <p:extLst>
      <p:ext uri="{BB962C8B-B14F-4D97-AF65-F5344CB8AC3E}">
        <p14:creationId xmlns:p14="http://schemas.microsoft.com/office/powerpoint/2010/main" val="177418149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263</TotalTime>
  <Words>468</Words>
  <Application>Microsoft Office PowerPoint</Application>
  <PresentationFormat>Широкоэкранный</PresentationFormat>
  <Paragraphs>104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Gotham Pro</vt:lpstr>
      <vt:lpstr>Times New Roman</vt:lpstr>
      <vt:lpstr>Тема Office</vt:lpstr>
      <vt:lpstr>Презентация PowerPoint</vt:lpstr>
      <vt:lpstr>БРУТТО-КОНТРАКТЫ</vt:lpstr>
      <vt:lpstr>НЕТТО-КОНТРАКТЫ</vt:lpstr>
      <vt:lpstr>Презентация PowerPoint</vt:lpstr>
      <vt:lpstr>Проблемы:</vt:lpstr>
      <vt:lpstr>Предложения:</vt:lpstr>
      <vt:lpstr>Спасибо за внимание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yakov</dc:creator>
  <cp:lastModifiedBy>Professional</cp:lastModifiedBy>
  <cp:revision>31</cp:revision>
  <dcterms:created xsi:type="dcterms:W3CDTF">2023-08-03T01:37:24Z</dcterms:created>
  <dcterms:modified xsi:type="dcterms:W3CDTF">2023-10-13T02:20:00Z</dcterms:modified>
</cp:coreProperties>
</file>