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294" r:id="rId4"/>
    <p:sldId id="295" r:id="rId5"/>
    <p:sldId id="296" r:id="rId6"/>
    <p:sldId id="297" r:id="rId7"/>
    <p:sldId id="269" r:id="rId8"/>
    <p:sldId id="29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9A19CC-8B6C-44F1-A4EE-C135316CD5F5}">
          <p14:sldIdLst>
            <p14:sldId id="256"/>
            <p14:sldId id="293"/>
            <p14:sldId id="294"/>
            <p14:sldId id="295"/>
            <p14:sldId id="296"/>
            <p14:sldId id="297"/>
            <p14:sldId id="269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11F"/>
    <a:srgbClr val="89CAD3"/>
    <a:srgbClr val="4A1D16"/>
    <a:srgbClr val="EE420C"/>
    <a:srgbClr val="C9925B"/>
    <a:srgbClr val="C68C52"/>
    <a:srgbClr val="D18837"/>
    <a:srgbClr val="C87F2E"/>
    <a:srgbClr val="E33E0B"/>
    <a:srgbClr val="E32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25FB2-D484-4247-B74E-4B00B4BBFC19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2DFA-1476-4BE3-AC6A-9258616B6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2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7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5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7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1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2DFA-1476-4BE3-AC6A-9258616B61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4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05D-3EF4-4FFC-AFB6-F9030040B871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9750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A6A-9CB7-4FA7-95BE-8E47E2C08677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0978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B34-C6DA-4DBB-89B9-4AB9631ECBBB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413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6FF6-AD17-4A3E-93C9-29DD27398569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9549" y="6359525"/>
            <a:ext cx="466725" cy="365125"/>
          </a:xfrm>
        </p:spPr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7292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B6DF-749D-44AA-A8E1-DD3B8D79BE39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2302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3C-E373-4BE2-B984-E3D06E38E093}" type="datetime1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8653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9AA9-50AB-4695-BD26-26C150AA563B}" type="datetime1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5315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7F20-D147-4977-94B5-D426CC4191B6}" type="datetime1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602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656C-3821-4916-BFA5-47EA17CDCF61}" type="datetime1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101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C72-F339-47BE-B7EE-AFF6A36C04BD}" type="datetime1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5347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BD57-6987-4D65-B907-1B42A312B096}" type="datetime1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0842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BC93-001F-47E5-B094-F471475E6BF0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A59A-3544-4F56-87B6-F5808291B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20" y="1394883"/>
            <a:ext cx="4744680" cy="21257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2192000" cy="1029294"/>
          </a:xfrm>
          <a:prstGeom prst="rect">
            <a:avLst/>
          </a:prstGeom>
          <a:solidFill>
            <a:srgbClr val="89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00" y="141127"/>
            <a:ext cx="2868750" cy="91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0" y="918024"/>
            <a:ext cx="5254279" cy="26441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r="12644"/>
          <a:stretch/>
        </p:blipFill>
        <p:spPr>
          <a:xfrm>
            <a:off x="10775950" y="2058962"/>
            <a:ext cx="1422400" cy="19932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rgbClr val="97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3678724"/>
            <a:ext cx="11061699" cy="1924293"/>
          </a:xfrm>
          <a:noFill/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Проблемы обработки больших данных</a:t>
            </a:r>
            <a:endParaRPr lang="ru-RU" sz="4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1" y="6007365"/>
            <a:ext cx="48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Maksim Gubin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38200" y="5920607"/>
            <a:ext cx="3352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2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Основные проблемы больших данных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5" y="1338262"/>
            <a:ext cx="2914650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8" r="14822"/>
          <a:stretch/>
        </p:blipFill>
        <p:spPr>
          <a:xfrm>
            <a:off x="257174" y="2069306"/>
            <a:ext cx="2914650" cy="420687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57599" y="1383505"/>
            <a:ext cx="8299451" cy="50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</a:rPr>
              <a:t>Причина возникновения идеи больших данных</a:t>
            </a:r>
            <a:r>
              <a:rPr lang="en-US" sz="3200" b="1" dirty="0" smtClean="0">
                <a:latin typeface="+mn-lt"/>
              </a:rPr>
              <a:t>: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90" y="2278505"/>
            <a:ext cx="5895779" cy="42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3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Основные проблемы больших данных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5" y="1338262"/>
            <a:ext cx="2914650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8" r="14822"/>
          <a:stretch/>
        </p:blipFill>
        <p:spPr>
          <a:xfrm>
            <a:off x="257174" y="2069306"/>
            <a:ext cx="2914650" cy="420687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57599" y="1383505"/>
            <a:ext cx="8299451" cy="50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+mn-lt"/>
              </a:rPr>
              <a:t>Одно потенциальное решение</a:t>
            </a:r>
            <a:r>
              <a:rPr lang="en-US" sz="3200" b="1" dirty="0" smtClean="0">
                <a:latin typeface="+mn-lt"/>
              </a:rPr>
              <a:t>:</a:t>
            </a:r>
            <a:endParaRPr lang="ru-RU" sz="32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91" y="1695634"/>
            <a:ext cx="6150066" cy="49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4" y="2053035"/>
            <a:ext cx="8216902" cy="2111378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latin typeface="+mn-lt"/>
              </a:rPr>
              <a:t>Главное отличие – объём, не решив проблемы хранения невозможно извлечь пользу из больших данных</a:t>
            </a:r>
            <a:r>
              <a:rPr lang="en-US" sz="2400" dirty="0" smtClean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4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Introduction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5" y="1338262"/>
            <a:ext cx="2914650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97C11F"/>
                </a:solidFill>
                <a:latin typeface="+mn-lt"/>
              </a:rPr>
              <a:t>Обзор</a:t>
            </a:r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57599" y="1338262"/>
            <a:ext cx="8299451" cy="50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</a:rPr>
              <a:t>Big Data </a:t>
            </a:r>
            <a:r>
              <a:rPr lang="ru-RU" sz="3200" b="1" dirty="0" smtClean="0">
                <a:latin typeface="+mn-lt"/>
              </a:rPr>
              <a:t>отличается от обычных данных</a:t>
            </a:r>
            <a:endParaRPr lang="ru-RU" sz="3200" b="1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2371417"/>
            <a:ext cx="2044449" cy="1474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4" y="4164413"/>
            <a:ext cx="1973366" cy="15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4820"/>
      </p:ext>
    </p:extLst>
  </p:cSld>
  <p:clrMapOvr>
    <a:masterClrMapping/>
  </p:clrMapOvr>
  <p:transition spd="slow" advTm="9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4" y="2053034"/>
            <a:ext cx="8216902" cy="3960307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latin typeface="+mn-lt"/>
              </a:rPr>
              <a:t>Решение с открытым исходным кодом по лицензии </a:t>
            </a:r>
            <a:r>
              <a:rPr lang="en-US" sz="2400" dirty="0" smtClean="0">
                <a:latin typeface="+mn-lt"/>
              </a:rPr>
              <a:t>Apache 2.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Масштабируемое и обеспечивающее высокую доступность.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Использует дешевое* аппаратное обеспечение</a:t>
            </a:r>
            <a:r>
              <a:rPr lang="en-US" sz="2400" dirty="0" smtClean="0">
                <a:latin typeface="+mn-lt"/>
              </a:rPr>
              <a:t>;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Отказоустойчивость</a:t>
            </a:r>
            <a:r>
              <a:rPr lang="en-US" sz="2400" dirty="0" smtClean="0">
                <a:latin typeface="+mn-lt"/>
              </a:rPr>
              <a:t>;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Перемещает </a:t>
            </a:r>
            <a:r>
              <a:rPr lang="ru-RU" sz="2400" b="1" dirty="0" smtClean="0">
                <a:latin typeface="+mn-lt"/>
              </a:rPr>
              <a:t>задачи</a:t>
            </a:r>
            <a:r>
              <a:rPr lang="ru-RU" sz="2400" dirty="0" smtClean="0">
                <a:latin typeface="+mn-lt"/>
              </a:rPr>
              <a:t>, а не данные</a:t>
            </a:r>
            <a:r>
              <a:rPr lang="en-US" sz="2400" dirty="0" smtClean="0">
                <a:latin typeface="+mn-lt"/>
              </a:rPr>
              <a:t>;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5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STORAGE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5" y="1338262"/>
            <a:ext cx="2914650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97C11F"/>
                </a:solidFill>
                <a:latin typeface="+mn-lt"/>
              </a:rPr>
              <a:t>Hadoop</a:t>
            </a:r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0" y="3485540"/>
            <a:ext cx="2858414" cy="6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06214"/>
      </p:ext>
    </p:extLst>
  </p:cSld>
  <p:clrMapOvr>
    <a:masterClrMapping/>
  </p:clrMapOvr>
  <p:transition spd="slow" advTm="9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4" y="2053034"/>
            <a:ext cx="8216902" cy="4123041"/>
          </a:xfrm>
        </p:spPr>
        <p:txBody>
          <a:bodyPr anchor="t">
            <a:noAutofit/>
          </a:bodyPr>
          <a:lstStyle/>
          <a:p>
            <a:r>
              <a:rPr lang="ru-RU" sz="2400" i="1" dirty="0" smtClean="0"/>
              <a:t>Гибкий распределенный механизм для поиска и аналитики данных</a:t>
            </a:r>
            <a:r>
              <a:rPr lang="en-US" sz="2400" i="1" dirty="0" smtClean="0"/>
              <a:t>.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dirty="0" smtClean="0"/>
              <a:t>Особенности</a:t>
            </a:r>
            <a:r>
              <a:rPr lang="en-US" sz="2400" dirty="0" smtClean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Анализ данных в реальном времени</a:t>
            </a:r>
            <a:r>
              <a:rPr lang="en-US" sz="2400" dirty="0" smtClean="0"/>
              <a:t>, </a:t>
            </a:r>
            <a:r>
              <a:rPr lang="ru-RU" sz="2400" dirty="0" smtClean="0"/>
              <a:t>распределенный</a:t>
            </a:r>
            <a:r>
              <a:rPr lang="en-US" sz="2400" dirty="0" smtClean="0"/>
              <a:t>, </a:t>
            </a:r>
            <a:r>
              <a:rPr lang="ru-RU" sz="2400" dirty="0" err="1" smtClean="0"/>
              <a:t>высокодоступный</a:t>
            </a:r>
            <a:r>
              <a:rPr lang="en-US" sz="2400" dirty="0" smtClean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полнотекстовый поиск, разрешение конфликтов</a:t>
            </a:r>
            <a:r>
              <a:rPr lang="en-US" sz="2400" dirty="0" smtClean="0"/>
              <a:t>, </a:t>
            </a:r>
            <a:r>
              <a:rPr lang="en-US" sz="2400" dirty="0"/>
              <a:t>restful </a:t>
            </a:r>
            <a:r>
              <a:rPr lang="en-US" sz="2400" dirty="0" err="1"/>
              <a:t>api</a:t>
            </a:r>
            <a:r>
              <a:rPr lang="en-US" sz="2400" dirty="0" smtClean="0"/>
              <a:t>,</a:t>
            </a:r>
            <a:r>
              <a:rPr lang="ru-RU" sz="2400" dirty="0" smtClean="0"/>
              <a:t> лицензия </a:t>
            </a:r>
            <a:r>
              <a:rPr lang="en-US" sz="2400" dirty="0" smtClean="0"/>
              <a:t> </a:t>
            </a:r>
            <a:r>
              <a:rPr lang="en-US" sz="2400" dirty="0"/>
              <a:t>apache </a:t>
            </a:r>
            <a:r>
              <a:rPr lang="en-US" sz="2400" dirty="0" smtClean="0"/>
              <a:t>2</a:t>
            </a:r>
            <a:r>
              <a:rPr lang="ru-RU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>Минусы</a:t>
            </a:r>
            <a:r>
              <a:rPr lang="en-US" sz="2400" dirty="0" smtClean="0"/>
              <a:t>: </a:t>
            </a:r>
            <a:r>
              <a:rPr lang="ru-RU" sz="2400" dirty="0" smtClean="0"/>
              <a:t>жертвует возможностями анализа данных в пользу скорости поиска и фильтрации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6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STORAGE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4" y="1338262"/>
            <a:ext cx="3051713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97C11F"/>
                </a:solidFill>
                <a:latin typeface="+mn-lt"/>
              </a:rPr>
              <a:t>ElasticSearch</a:t>
            </a:r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5" y="2463739"/>
            <a:ext cx="3263645" cy="32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4616"/>
      </p:ext>
    </p:extLst>
  </p:cSld>
  <p:clrMapOvr>
    <a:masterClrMapping/>
  </p:clrMapOvr>
  <p:transition spd="slow" advTm="9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4" y="5145437"/>
            <a:ext cx="8216902" cy="976394"/>
          </a:xfrm>
        </p:spPr>
        <p:txBody>
          <a:bodyPr anchor="t">
            <a:noAutofit/>
          </a:bodyPr>
          <a:lstStyle/>
          <a:p>
            <a:endParaRPr lang="ru-RU" sz="2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7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Агрегация данных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5" y="1338262"/>
            <a:ext cx="2914650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97C11F"/>
                </a:solidFill>
                <a:latin typeface="+mn-lt"/>
              </a:rPr>
              <a:t>Средства</a:t>
            </a:r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8" r="14822"/>
          <a:stretch/>
        </p:blipFill>
        <p:spPr>
          <a:xfrm>
            <a:off x="257174" y="2069306"/>
            <a:ext cx="2914650" cy="420687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71873" y="1381046"/>
            <a:ext cx="8299451" cy="50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83" y="2208473"/>
            <a:ext cx="2941207" cy="877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28" y="1837766"/>
            <a:ext cx="1619250" cy="1619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62" y="2981704"/>
            <a:ext cx="5234637" cy="23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4" y="2069306"/>
            <a:ext cx="8216902" cy="4052525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latin typeface="+mn-lt"/>
              </a:rPr>
              <a:t>Около 1500 единиц общественного транспорта, оборудованных </a:t>
            </a:r>
            <a:r>
              <a:rPr lang="en-US" sz="2400" dirty="0" smtClean="0">
                <a:latin typeface="+mn-lt"/>
              </a:rPr>
              <a:t>GPS;</a:t>
            </a:r>
            <a:br>
              <a:rPr lang="en-US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Данные о местоположении абонентов от сотовых операторов;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Карты, данные аэрофотосъемки и спутниковой съёмки;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Поток видео с  </a:t>
            </a:r>
            <a:r>
              <a:rPr lang="ru-RU" sz="2400" dirty="0" err="1" smtClean="0">
                <a:latin typeface="+mn-lt"/>
              </a:rPr>
              <a:t>вебкамер</a:t>
            </a:r>
            <a:r>
              <a:rPr lang="ru-RU" sz="2400" dirty="0" smtClean="0">
                <a:latin typeface="+mn-lt"/>
              </a:rPr>
              <a:t>;</a:t>
            </a:r>
            <a:endParaRPr lang="ru-RU" sz="2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630025" y="6432551"/>
            <a:ext cx="514350" cy="365125"/>
          </a:xfrm>
        </p:spPr>
        <p:txBody>
          <a:bodyPr/>
          <a:lstStyle/>
          <a:p>
            <a:pPr algn="ctr"/>
            <a:fld id="{51ACA59A-3544-4F56-87B6-F5808291B21B}" type="slidenum">
              <a:rPr lang="ru-RU" sz="2000" smtClean="0">
                <a:solidFill>
                  <a:schemeClr val="bg1"/>
                </a:solidFill>
              </a:rPr>
              <a:pPr algn="ctr"/>
              <a:t>8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14674" y="332991"/>
            <a:ext cx="8086724" cy="543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Использование данных для умного города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7175" y="1338262"/>
            <a:ext cx="2914650" cy="59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97C11F"/>
                </a:solidFill>
                <a:latin typeface="+mn-lt"/>
              </a:rPr>
              <a:t>Данные</a:t>
            </a:r>
            <a:endParaRPr lang="ru-RU" sz="3200" b="1" dirty="0">
              <a:solidFill>
                <a:srgbClr val="97C11F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8" r="14822"/>
          <a:stretch/>
        </p:blipFill>
        <p:spPr>
          <a:xfrm>
            <a:off x="257174" y="2069306"/>
            <a:ext cx="2914650" cy="420687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71873" y="1381046"/>
            <a:ext cx="8299451" cy="50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9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103</Words>
  <Application>Microsoft Office PowerPoint</Application>
  <PresentationFormat>Широкоэкранный</PresentationFormat>
  <Paragraphs>35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Проблемы обработки больших данных</vt:lpstr>
      <vt:lpstr>Презентация PowerPoint</vt:lpstr>
      <vt:lpstr>Презентация PowerPoint</vt:lpstr>
      <vt:lpstr>Главное отличие – объём, не решив проблемы хранения невозможно извлечь пользу из больших данных.  </vt:lpstr>
      <vt:lpstr>Решение с открытым исходным кодом по лицензии Apache 2.  Масштабируемое и обеспечивающее высокую доступность.  Использует дешевое* аппаратное обеспечение;  Отказоустойчивость;  Перемещает задачи, а не данные; </vt:lpstr>
      <vt:lpstr>Гибкий распределенный механизм для поиска и аналитики данных.  Особенности:  Анализ данных в реальном времени, распределенный, высокодоступный,  полнотекстовый поиск, разрешение конфликтов, restful api, лицензия  apache 2.  Минусы: жертвует возможностями анализа данных в пользу скорости поиска и фильтрации. </vt:lpstr>
      <vt:lpstr>Презентация PowerPoint</vt:lpstr>
      <vt:lpstr>Около 1500 единиц общественного транспорта, оборудованных GPS;  Данные о местоположении абонентов от сотовых операторов;  Карты, данные аэрофотосъемки и спутниковой съёмки;  Поток видео с  вебкамер;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ТОМСКАЯ ОБЛАСТЬ «ЛУЧШИЙ ПРОЕКТ МФЦ» «ПРОФЕССИОНАЛЬНЫЙ СОЮЗ РАБОТНИКОВ МФЦ  ТОМСКОЙ ОБЛАСТИ» (апрель 2016 - ноябрь 2017)</dc:title>
  <dc:creator>Ekaterina A. Kiryanova</dc:creator>
  <cp:lastModifiedBy>Gubin</cp:lastModifiedBy>
  <cp:revision>73</cp:revision>
  <dcterms:created xsi:type="dcterms:W3CDTF">2017-12-04T10:19:20Z</dcterms:created>
  <dcterms:modified xsi:type="dcterms:W3CDTF">2018-06-21T21:15:01Z</dcterms:modified>
</cp:coreProperties>
</file>