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/>
    <p:restoredTop sz="94610"/>
  </p:normalViewPr>
  <p:slideViewPr>
    <p:cSldViewPr snapToGrid="0" snapToObjects="1">
      <p:cViewPr varScale="1">
        <p:scale>
          <a:sx n="132" d="100"/>
          <a:sy n="132" d="100"/>
        </p:scale>
        <p:origin x="17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09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pitch.com?utm_medium=product-presentation&amp;utm_source=powerpoint-export&amp;utm_campaign=bottom_bar_cta&amp;utm_content=f6776932-67a5-4a36-8b2f-1f5464dedbc6&amp;utm_term=PDF-PPTX-lastslide&amp;ad_group=contro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478309" y="1356620"/>
            <a:ext cx="3238500" cy="119062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5328B5"/>
              </a:gs>
              <a:gs pos="100000">
                <a:srgbClr val="B128B5"/>
              </a:gs>
            </a:gsLst>
            <a:lin ang="18900000"/>
          </a:gradFill>
          <a:ln/>
        </p:spPr>
      </p:sp>
      <p:sp>
        <p:nvSpPr>
          <p:cNvPr id="4" name="Text 1"/>
          <p:cNvSpPr/>
          <p:nvPr/>
        </p:nvSpPr>
        <p:spPr>
          <a:xfrm>
            <a:off x="428625" y="1100115"/>
            <a:ext cx="4572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Система компьютерного зрения для мониторинга городской среды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30179" y="2571244"/>
            <a:ext cx="3000375" cy="119062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6" name="Text 3"/>
          <p:cNvSpPr/>
          <p:nvPr/>
        </p:nvSpPr>
        <p:spPr>
          <a:xfrm>
            <a:off x="4717114" y="3106406"/>
            <a:ext cx="3996707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ПРОГОРОД</a:t>
            </a:r>
            <a:endParaRPr lang="en-US" sz="6000" dirty="0"/>
          </a:p>
        </p:txBody>
      </p:sp>
      <p:sp>
        <p:nvSpPr>
          <p:cNvPr id="7" name="Shape 4"/>
          <p:cNvSpPr/>
          <p:nvPr/>
        </p:nvSpPr>
        <p:spPr>
          <a:xfrm>
            <a:off x="3713464" y="2571244"/>
            <a:ext cx="523875" cy="1190625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8" name="Shape 5"/>
          <p:cNvSpPr/>
          <p:nvPr/>
        </p:nvSpPr>
        <p:spPr>
          <a:xfrm>
            <a:off x="8190841" y="332613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9" name="Shape 6"/>
          <p:cNvSpPr/>
          <p:nvPr/>
        </p:nvSpPr>
        <p:spPr>
          <a:xfrm>
            <a:off x="427840" y="334260"/>
            <a:ext cx="3000375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10" name="Shape 7"/>
          <p:cNvSpPr/>
          <p:nvPr/>
        </p:nvSpPr>
        <p:spPr>
          <a:xfrm>
            <a:off x="6951773" y="4427567"/>
            <a:ext cx="1762125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pic>
        <p:nvPicPr>
          <p:cNvPr id="11" name="Image 0" descr="https://pitch-assets-ccb95893-de3f-4266-973c-20049231b248.s3.eu-west-1.amazonaws.com/bf479f9c-1277-4922-a24b-61d79936001c?pitch-bytes=5891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032" y="4668743"/>
            <a:ext cx="777118" cy="2602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28854" y="4427567"/>
            <a:ext cx="8285044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4" name="Shape 1"/>
          <p:cNvSpPr/>
          <p:nvPr/>
        </p:nvSpPr>
        <p:spPr>
          <a:xfrm>
            <a:off x="429598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5" name="Text 2"/>
          <p:cNvSpPr/>
          <p:nvPr/>
        </p:nvSpPr>
        <p:spPr>
          <a:xfrm>
            <a:off x="4691063" y="1783813"/>
            <a:ext cx="457200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706"/>
              </a:lnSpc>
            </a:pPr>
            <a:r>
              <a:rPr lang="en-US" sz="10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связи вы можете можете обратиться по номеру телефона либо написать письмо на электронную почту: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4670443" y="2237173"/>
            <a:ext cx="457200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vladimir.kraev@gmail.com</a:t>
            </a:r>
            <a:endParaRPr lang="en-US" sz="2625" dirty="0"/>
          </a:p>
        </p:txBody>
      </p:sp>
      <p:sp>
        <p:nvSpPr>
          <p:cNvPr id="7" name="Text 4"/>
          <p:cNvSpPr/>
          <p:nvPr/>
        </p:nvSpPr>
        <p:spPr>
          <a:xfrm>
            <a:off x="428677" y="1595438"/>
            <a:ext cx="4572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вас есть вопросы?</a:t>
            </a:r>
            <a:endParaRPr lang="en-US" sz="6000" dirty="0"/>
          </a:p>
        </p:txBody>
      </p:sp>
      <p:sp>
        <p:nvSpPr>
          <p:cNvPr id="8" name="Text 5"/>
          <p:cNvSpPr/>
          <p:nvPr/>
        </p:nvSpPr>
        <p:spPr>
          <a:xfrm>
            <a:off x="4670443" y="2705326"/>
            <a:ext cx="457200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8-983-202-99-28</a:t>
            </a:r>
            <a:endParaRPr lang="en-US" sz="2625" dirty="0"/>
          </a:p>
        </p:txBody>
      </p:sp>
      <p:sp>
        <p:nvSpPr>
          <p:cNvPr id="9" name="Text 6"/>
          <p:cNvSpPr/>
          <p:nvPr/>
        </p:nvSpPr>
        <p:spPr>
          <a:xfrm>
            <a:off x="4674490" y="593107"/>
            <a:ext cx="8229600" cy="506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ООО "Параграф"</a:t>
            </a:r>
            <a:endParaRPr lang="en-US" sz="3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79931" y="408800"/>
            <a:ext cx="5483513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Умный город </a:t>
            </a:r>
            <a:endParaRPr lang="en-US" sz="6000" dirty="0"/>
          </a:p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ваших руках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428854" y="2282405"/>
            <a:ext cx="8285044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5" name="Shape 2"/>
          <p:cNvSpPr/>
          <p:nvPr/>
        </p:nvSpPr>
        <p:spPr>
          <a:xfrm>
            <a:off x="429598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6" name="Text 3"/>
          <p:cNvSpPr/>
          <p:nvPr/>
        </p:nvSpPr>
        <p:spPr>
          <a:xfrm>
            <a:off x="591732" y="2871616"/>
            <a:ext cx="8229600" cy="1518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Преобразуем городское пространство с помощью инновационной технологии компьютерного зрения.</a:t>
            </a:r>
            <a:endParaRPr lang="en-US" sz="3188" dirty="0"/>
          </a:p>
        </p:txBody>
      </p:sp>
      <p:pic>
        <p:nvPicPr>
          <p:cNvPr id="7" name="Image 0" descr="https://pitch-assets-ccb95893-de3f-4266-973c-20049231b248.s3.eu-west-1.amazonaws.com/bf479f9c-1277-4922-a24b-61d79936001c?pitch-bytes=5891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032" y="4668743"/>
            <a:ext cx="777118" cy="26024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01</a:t>
            </a:r>
            <a:endParaRPr lang="en-US" sz="750" dirty="0"/>
          </a:p>
        </p:txBody>
      </p:sp>
      <p:pic>
        <p:nvPicPr>
          <p:cNvPr id="9" name="Image 1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71102" y="2159444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Дорожные ямы</a:t>
            </a:r>
            <a:endParaRPr lang="en-US" sz="750" dirty="0"/>
          </a:p>
        </p:txBody>
      </p:sp>
      <p:sp>
        <p:nvSpPr>
          <p:cNvPr id="4" name="Text 1"/>
          <p:cNvSpPr/>
          <p:nvPr/>
        </p:nvSpPr>
        <p:spPr>
          <a:xfrm>
            <a:off x="2671102" y="2558272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Разрушения бордюр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2671102" y="2957101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Канализационные люки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4735566" y="2159444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 err="1">
                <a:solidFill>
                  <a:srgbClr val="FFFFFF"/>
                </a:solidFill>
              </a:rPr>
              <a:t>Нанесение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err="1">
                <a:solidFill>
                  <a:srgbClr val="FFFFFF"/>
                </a:solidFill>
              </a:rPr>
              <a:t>графит</a:t>
            </a:r>
            <a:r>
              <a:rPr lang="ru-RU" sz="800" dirty="0">
                <a:solidFill>
                  <a:srgbClr val="FFFFFF"/>
                </a:solidFill>
              </a:rPr>
              <a:t>и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4735566" y="2558272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Наклейка рекламы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735566" y="2957101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Сломанные заборы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4735566" y="3371560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Сломанное имущество города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6785648" y="1509165"/>
            <a:ext cx="1882864" cy="500136"/>
          </a:xfrm>
          <a:prstGeom prst="roundRect">
            <a:avLst>
              <a:gd name="adj" fmla="val 48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04604" tIns="59044" rIns="104604" bIns="59044" rtlCol="0" anchor="ctr"/>
          <a:lstStyle/>
          <a:p>
            <a:pPr algn="ctr">
              <a:lnSpc>
                <a:spcPts val="1365"/>
              </a:lnSpc>
            </a:pPr>
            <a:r>
              <a:rPr lang="en-US" sz="1100" b="1" kern="0" spc="-24" dirty="0">
                <a:solidFill>
                  <a:srgbClr val="2B2A35"/>
                </a:solidFill>
              </a:rPr>
              <a:t>Информация и ресурсы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4735898" y="1509165"/>
            <a:ext cx="1882864" cy="500136"/>
          </a:xfrm>
          <a:prstGeom prst="roundRect">
            <a:avLst>
              <a:gd name="adj" fmla="val 48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04604" tIns="59044" rIns="104604" bIns="59044" rtlCol="0" anchor="ctr"/>
          <a:lstStyle/>
          <a:p>
            <a:pPr algn="ctr">
              <a:lnSpc>
                <a:spcPts val="1365"/>
              </a:lnSpc>
            </a:pPr>
            <a:r>
              <a:rPr lang="en-US" sz="1100" b="1" kern="0" spc="-24" dirty="0">
                <a:solidFill>
                  <a:srgbClr val="2B2A35"/>
                </a:solidFill>
              </a:rPr>
              <a:t>Вандализм</a:t>
            </a:r>
            <a:endParaRPr lang="en-US" sz="750" dirty="0"/>
          </a:p>
        </p:txBody>
      </p:sp>
      <p:sp>
        <p:nvSpPr>
          <p:cNvPr id="12" name="Text 9"/>
          <p:cNvSpPr/>
          <p:nvPr/>
        </p:nvSpPr>
        <p:spPr>
          <a:xfrm>
            <a:off x="636399" y="1509165"/>
            <a:ext cx="1882864" cy="500136"/>
          </a:xfrm>
          <a:prstGeom prst="roundRect">
            <a:avLst>
              <a:gd name="adj" fmla="val 48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04604" tIns="59044" rIns="104604" bIns="59044" rtlCol="0" anchor="ctr"/>
          <a:lstStyle/>
          <a:p>
            <a:pPr algn="ctr">
              <a:lnSpc>
                <a:spcPts val="1365"/>
              </a:lnSpc>
            </a:pPr>
            <a:r>
              <a:rPr lang="en-US" sz="1100" b="1" kern="0" spc="-24" dirty="0">
                <a:solidFill>
                  <a:srgbClr val="2B2A35"/>
                </a:solidFill>
              </a:rPr>
              <a:t>Загрязнение</a:t>
            </a:r>
            <a:endParaRPr lang="en-US" sz="750" dirty="0"/>
          </a:p>
        </p:txBody>
      </p:sp>
      <p:sp>
        <p:nvSpPr>
          <p:cNvPr id="13" name="Text 10"/>
          <p:cNvSpPr/>
          <p:nvPr/>
        </p:nvSpPr>
        <p:spPr>
          <a:xfrm>
            <a:off x="2674381" y="1509352"/>
            <a:ext cx="1906400" cy="500136"/>
          </a:xfrm>
          <a:prstGeom prst="roundRect">
            <a:avLst>
              <a:gd name="adj" fmla="val 48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05911" tIns="59044" rIns="105911" bIns="59044" rtlCol="0" anchor="ctr"/>
          <a:lstStyle/>
          <a:p>
            <a:pPr algn="ctr">
              <a:lnSpc>
                <a:spcPts val="1365"/>
              </a:lnSpc>
            </a:pPr>
            <a:r>
              <a:rPr lang="en-US" sz="1100" b="1" kern="0" spc="-24" dirty="0">
                <a:solidFill>
                  <a:srgbClr val="2B2A35"/>
                </a:solidFill>
              </a:rPr>
              <a:t>Дорожное</a:t>
            </a:r>
            <a:r>
              <a:rPr lang="en-US" sz="800" b="1" kern="0" spc="-24" dirty="0">
                <a:solidFill>
                  <a:srgbClr val="2B2A35"/>
                </a:solidFill>
              </a:rPr>
              <a:t> </a:t>
            </a:r>
            <a:r>
              <a:rPr lang="en-US" sz="1100" b="1" kern="0" spc="-24" dirty="0">
                <a:solidFill>
                  <a:srgbClr val="2B2A35"/>
                </a:solidFill>
              </a:rPr>
              <a:t>покрытие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6785686" y="2159444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Нечитаемость знаков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6785686" y="2558272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Неработающие светофоры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6785686" y="2957101"/>
            <a:ext cx="1882193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4566" tIns="31258" rIns="104566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Неработающее освещение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478322" y="479697"/>
            <a:ext cx="8229600" cy="506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Проблематика городской среды</a:t>
            </a:r>
            <a:endParaRPr lang="en-US" sz="3188" dirty="0"/>
          </a:p>
        </p:txBody>
      </p:sp>
      <p:sp>
        <p:nvSpPr>
          <p:cNvPr id="18" name="Text 15"/>
          <p:cNvSpPr/>
          <p:nvPr/>
        </p:nvSpPr>
        <p:spPr>
          <a:xfrm>
            <a:off x="610097" y="2160439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Мусор на дороге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610097" y="2559268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Мусор вдоль дорог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610097" y="2958096"/>
            <a:ext cx="1906400" cy="264778"/>
          </a:xfrm>
          <a:prstGeom prst="roundRect">
            <a:avLst>
              <a:gd name="adj" fmla="val 80000"/>
            </a:avLst>
          </a:prstGeom>
          <a:solidFill>
            <a:srgbClr val="424256"/>
          </a:solidFill>
          <a:ln/>
        </p:spPr>
        <p:txBody>
          <a:bodyPr wrap="square" lIns="105911" tIns="31258" rIns="105911" bIns="31258" rtlCol="0" anchor="ctr"/>
          <a:lstStyle/>
          <a:p>
            <a:pPr algn="l">
              <a:lnSpc>
                <a:spcPts val="975"/>
              </a:lnSpc>
            </a:pPr>
            <a:r>
              <a:rPr lang="en-US" sz="800" dirty="0">
                <a:solidFill>
                  <a:srgbClr val="FFFFFF"/>
                </a:solidFill>
              </a:rPr>
              <a:t>Технические отходы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02</a:t>
            </a:r>
            <a:endParaRPr lang="en-US" sz="750" dirty="0"/>
          </a:p>
        </p:txBody>
      </p:sp>
      <p:pic>
        <p:nvPicPr>
          <p:cNvPr id="22" name="Image 0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8625" y="1375790"/>
            <a:ext cx="8229600" cy="833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Автоматизированное распознавание и мониторинг проблемных зон</a:t>
            </a:r>
            <a:endParaRPr lang="en-US" sz="2625" dirty="0"/>
          </a:p>
        </p:txBody>
      </p:sp>
      <p:sp>
        <p:nvSpPr>
          <p:cNvPr id="4" name="Text 1"/>
          <p:cNvSpPr/>
          <p:nvPr/>
        </p:nvSpPr>
        <p:spPr>
          <a:xfrm>
            <a:off x="428625" y="2575413"/>
            <a:ext cx="7315200" cy="180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мобильных камер (Автобусы, Мусоровозы)</a:t>
            </a:r>
            <a:endParaRPr lang="en-US" sz="975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Сверточной нейронной сети для выявления проблемных зон </a:t>
            </a:r>
            <a:endParaRPr lang="en-US" sz="975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Связка обнаруженной проблемы с геометкой ГЛОНАСС</a:t>
            </a:r>
            <a:endParaRPr lang="en-US" sz="975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Анализ</a:t>
            </a:r>
            <a:endParaRPr lang="en-US" sz="975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Репортинг в службы городского хозяйства </a:t>
            </a:r>
            <a:endParaRPr lang="en-US" sz="975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kern="0" spc="-24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</a:t>
            </a:r>
            <a:r>
              <a:rPr lang="ru-RU" sz="140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</a:t>
            </a:r>
            <a:r>
              <a:rPr lang="en-US" sz="1400" b="0" kern="0" spc="-24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</a:t>
            </a:r>
            <a:r>
              <a:rPr lang="ru-RU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</a:t>
            </a:r>
            <a:r>
              <a:rPr lang="en-US" sz="1400" b="0" kern="0" spc="-24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оанализ</a:t>
            </a:r>
            <a:r>
              <a:rPr lang="en-US" sz="1400" b="0" kern="0" spc="-24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для эффективности работы алгоритма</a:t>
            </a:r>
            <a:endParaRPr lang="en-US" sz="975" dirty="0"/>
          </a:p>
        </p:txBody>
      </p:sp>
      <p:sp>
        <p:nvSpPr>
          <p:cNvPr id="5" name="Text 2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03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478322" y="479697"/>
            <a:ext cx="822960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25"/>
              </a:lnSpc>
            </a:pPr>
            <a:r>
              <a:rPr lang="en-US" sz="45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Наше решение</a:t>
            </a:r>
            <a:endParaRPr lang="en-US" sz="4500" dirty="0"/>
          </a:p>
        </p:txBody>
      </p:sp>
      <p:sp>
        <p:nvSpPr>
          <p:cNvPr id="7" name="Shape 4"/>
          <p:cNvSpPr/>
          <p:nvPr/>
        </p:nvSpPr>
        <p:spPr>
          <a:xfrm>
            <a:off x="8141475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pic>
        <p:nvPicPr>
          <p:cNvPr id="8" name="Image 0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012603" y="2796380"/>
            <a:ext cx="2041155" cy="1474168"/>
          </a:xfrm>
          <a:prstGeom prst="roundRect">
            <a:avLst>
              <a:gd name="adj" fmla="val 15577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13398" tIns="174034" rIns="113398" bIns="174034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2B2A35"/>
                </a:solidFill>
              </a:rPr>
              <a:t>Шаг 1</a:t>
            </a:r>
            <a:endParaRPr lang="en-US" sz="750" dirty="0"/>
          </a:p>
          <a:p>
            <a:pPr algn="l">
              <a:lnSpc>
                <a:spcPts val="975"/>
              </a:lnSpc>
            </a:pPr>
            <a:r>
              <a:rPr lang="en-US" sz="800" kern="0" spc="-24" dirty="0">
                <a:solidFill>
                  <a:srgbClr val="2B2A35"/>
                </a:solidFill>
              </a:rPr>
              <a:t>﻿</a:t>
            </a:r>
            <a:endParaRPr lang="en-US" sz="750" dirty="0"/>
          </a:p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2B2A35"/>
                </a:solidFill>
              </a:rPr>
              <a:t>Система сканирует городскую местность мобильными камерами и распознает проблемные зоны</a:t>
            </a:r>
            <a:endParaRPr lang="en-US" sz="750" dirty="0"/>
          </a:p>
        </p:txBody>
      </p:sp>
      <p:sp>
        <p:nvSpPr>
          <p:cNvPr id="5" name="Text 2"/>
          <p:cNvSpPr/>
          <p:nvPr/>
        </p:nvSpPr>
        <p:spPr>
          <a:xfrm>
            <a:off x="6099465" y="2796208"/>
            <a:ext cx="2041155" cy="1474340"/>
          </a:xfrm>
          <a:prstGeom prst="roundRect">
            <a:avLst>
              <a:gd name="adj" fmla="val 15575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13398" tIns="174054" rIns="113398" bIns="174054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2B2A35"/>
                </a:solidFill>
              </a:rPr>
              <a:t>Шаг 3</a:t>
            </a:r>
            <a:endParaRPr lang="en-US" sz="750" dirty="0"/>
          </a:p>
          <a:p>
            <a:pPr algn="l">
              <a:lnSpc>
                <a:spcPts val="975"/>
              </a:lnSpc>
            </a:pPr>
            <a:endParaRPr lang="en-US" sz="750" dirty="0"/>
          </a:p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2B2A35"/>
                </a:solidFill>
              </a:rPr>
              <a:t>Автоматическое отправление данных </a:t>
            </a:r>
            <a:r>
              <a:rPr lang="en-US" sz="1100" b="0" kern="0" spc="-24" dirty="0" err="1">
                <a:solidFill>
                  <a:srgbClr val="2B2A35"/>
                </a:solidFill>
              </a:rPr>
              <a:t>в</a:t>
            </a:r>
            <a:r>
              <a:rPr lang="en-US" sz="1100" b="0" kern="0" spc="-24" dirty="0">
                <a:solidFill>
                  <a:srgbClr val="2B2A35"/>
                </a:solidFill>
              </a:rPr>
              <a:t> </a:t>
            </a:r>
            <a:r>
              <a:rPr lang="en-US" sz="1100" b="0" kern="0" spc="-24" dirty="0" err="1">
                <a:solidFill>
                  <a:srgbClr val="2B2A35"/>
                </a:solidFill>
              </a:rPr>
              <a:t>нужн</a:t>
            </a:r>
            <a:r>
              <a:rPr lang="ru-RU" sz="1100" b="0" kern="0" spc="-24" dirty="0">
                <a:solidFill>
                  <a:srgbClr val="2B2A35"/>
                </a:solidFill>
              </a:rPr>
              <a:t>ом</a:t>
            </a:r>
            <a:r>
              <a:rPr lang="en-US" sz="1100" b="0" kern="0" spc="-24" dirty="0">
                <a:solidFill>
                  <a:srgbClr val="2B2A35"/>
                </a:solidFill>
              </a:rPr>
              <a:t> формате (Telegram / Карта)</a:t>
            </a:r>
            <a:endParaRPr lang="en-US" sz="750" dirty="0"/>
          </a:p>
          <a:p>
            <a:pPr algn="l">
              <a:lnSpc>
                <a:spcPts val="975"/>
              </a:lnSpc>
            </a:pPr>
            <a:endParaRPr lang="en-US" sz="750" dirty="0"/>
          </a:p>
          <a:p>
            <a:pPr algn="l">
              <a:lnSpc>
                <a:spcPts val="975"/>
              </a:lnSpc>
            </a:pP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3565999" y="2796380"/>
            <a:ext cx="2041155" cy="1474168"/>
          </a:xfrm>
          <a:prstGeom prst="roundRect">
            <a:avLst>
              <a:gd name="adj" fmla="val 15577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  <p:txBody>
          <a:bodyPr wrap="square" lIns="113398" tIns="174034" rIns="113398" bIns="174034" rtlCol="0" anchor="t"/>
          <a:lstStyle/>
          <a:p>
            <a:pPr algn="l">
              <a:lnSpc>
                <a:spcPts val="1560"/>
              </a:lnSpc>
            </a:pPr>
            <a:r>
              <a:rPr lang="en-US" sz="1200" b="1" kern="0" spc="-24" dirty="0">
                <a:solidFill>
                  <a:srgbClr val="2B2A35"/>
                </a:solidFill>
              </a:rPr>
              <a:t>Шаг 2</a:t>
            </a:r>
            <a:endParaRPr lang="en-US" sz="750" dirty="0"/>
          </a:p>
          <a:p>
            <a:pPr algn="l">
              <a:lnSpc>
                <a:spcPts val="975"/>
              </a:lnSpc>
            </a:pPr>
            <a:endParaRPr lang="en-US" sz="750" dirty="0"/>
          </a:p>
          <a:p>
            <a:pPr algn="l">
              <a:lnSpc>
                <a:spcPts val="1365"/>
              </a:lnSpc>
            </a:pPr>
            <a:r>
              <a:rPr lang="en-US" sz="1100" b="0" kern="0" spc="-24" dirty="0">
                <a:solidFill>
                  <a:srgbClr val="2B2A35"/>
                </a:solidFill>
              </a:rPr>
              <a:t>Зафиксированные проблемы снабжаются координатами и временем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923482" y="479226"/>
            <a:ext cx="6734743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5625"/>
              </a:lnSpc>
            </a:pPr>
            <a:r>
              <a:rPr lang="en-US" sz="45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 это работает</a:t>
            </a:r>
            <a:endParaRPr lang="en-US" sz="4500" dirty="0"/>
          </a:p>
        </p:txBody>
      </p:sp>
      <p:sp>
        <p:nvSpPr>
          <p:cNvPr id="8" name="Shape 5"/>
          <p:cNvSpPr/>
          <p:nvPr/>
        </p:nvSpPr>
        <p:spPr>
          <a:xfrm>
            <a:off x="429598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9" name="Text 6"/>
          <p:cNvSpPr/>
          <p:nvPr/>
        </p:nvSpPr>
        <p:spPr>
          <a:xfrm>
            <a:off x="428625" y="1375790"/>
            <a:ext cx="8229600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Автоматизированное распознавание и мониторинг проблемных зон</a:t>
            </a:r>
            <a:endParaRPr lang="en-US" sz="2625" dirty="0"/>
          </a:p>
        </p:txBody>
      </p:sp>
      <p:sp>
        <p:nvSpPr>
          <p:cNvPr id="10" name="Text 7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04</a:t>
            </a:r>
            <a:endParaRPr lang="en-US" sz="750" dirty="0"/>
          </a:p>
        </p:txBody>
      </p:sp>
      <p:pic>
        <p:nvPicPr>
          <p:cNvPr id="11" name="Image 0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8fb497a0-3bfa-4f12-8899-43f52ff2d4d9?pitch-bytes=916354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578" y="475488"/>
            <a:ext cx="7398572" cy="41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c0bb4e31-0a11-423c-8e34-e2e8616bd645?pitch-bytes=868151&amp;pitch-content-type=image%2F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7850" y="475488"/>
            <a:ext cx="7398572" cy="4192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52560" y="408800"/>
            <a:ext cx="73152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Приемущества</a:t>
            </a:r>
            <a:endParaRPr lang="en-US" sz="6000" dirty="0"/>
          </a:p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ПРОГОРОД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428854" y="2282405"/>
            <a:ext cx="8285044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5" name="Shape 2"/>
          <p:cNvSpPr/>
          <p:nvPr/>
        </p:nvSpPr>
        <p:spPr>
          <a:xfrm>
            <a:off x="429598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6" name="Text 3"/>
          <p:cNvSpPr/>
          <p:nvPr/>
        </p:nvSpPr>
        <p:spPr>
          <a:xfrm>
            <a:off x="1529941" y="2871616"/>
            <a:ext cx="7315200" cy="1518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Быстрое выявление проблем</a:t>
            </a:r>
            <a:endParaRPr lang="en-US" sz="3188" dirty="0"/>
          </a:p>
          <a:p>
            <a:pPr algn="l">
              <a:lnSpc>
                <a:spcPts val="3984"/>
              </a:lnSpc>
            </a:pPr>
            <a:r>
              <a:rPr lang="en-US" sz="3200" b="0" kern="0" spc="-36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Уменьшен</a:t>
            </a:r>
            <a:r>
              <a:rPr lang="ru-RU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</a:t>
            </a:r>
            <a:r>
              <a:rPr lang="en-US" sz="3200" b="0" kern="0" spc="-36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</a:t>
            </a: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времени </a:t>
            </a:r>
            <a:r>
              <a:rPr lang="en-US" sz="3200" b="0" kern="0" spc="-36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реагирование</a:t>
            </a:r>
            <a:endParaRPr lang="en-US" sz="3188" dirty="0"/>
          </a:p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Оптимизация работы служб</a:t>
            </a:r>
            <a:endParaRPr lang="en-US" sz="3188" dirty="0"/>
          </a:p>
        </p:txBody>
      </p:sp>
      <p:pic>
        <p:nvPicPr>
          <p:cNvPr id="7" name="Image 0" descr="https://pitch-assets-ccb95893-de3f-4266-973c-20049231b248.s3.eu-west-1.amazonaws.com/bf479f9c-1277-4922-a24b-61d79936001c?pitch-bytes=58919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032" y="4668743"/>
            <a:ext cx="777118" cy="26024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05</a:t>
            </a:r>
            <a:endParaRPr lang="en-US" sz="750" dirty="0"/>
          </a:p>
        </p:txBody>
      </p:sp>
      <p:sp>
        <p:nvSpPr>
          <p:cNvPr id="9" name="Shape 5"/>
          <p:cNvSpPr/>
          <p:nvPr/>
        </p:nvSpPr>
        <p:spPr>
          <a:xfrm>
            <a:off x="425545" y="2973857"/>
            <a:ext cx="927015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10" name="Shape 6"/>
          <p:cNvSpPr/>
          <p:nvPr/>
        </p:nvSpPr>
        <p:spPr>
          <a:xfrm>
            <a:off x="426540" y="3490352"/>
            <a:ext cx="927015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11" name="Shape 7"/>
          <p:cNvSpPr/>
          <p:nvPr/>
        </p:nvSpPr>
        <p:spPr>
          <a:xfrm>
            <a:off x="426540" y="3985232"/>
            <a:ext cx="927015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pic>
        <p:nvPicPr>
          <p:cNvPr id="12" name="Image 1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  <p:pic>
        <p:nvPicPr>
          <p:cNvPr id="13" name="Image 2" descr="https://pitch-assets-ccb95893-de3f-4266-973c-20049231b248.s3.eu-west-1.amazonaws.com/try-pitch-pdf-export-logo.sv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92722" y="485421"/>
            <a:ext cx="73152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6000"/>
              </a:lnSpc>
            </a:pPr>
            <a:r>
              <a:rPr lang="en-US" sz="6000" b="0" kern="0" spc="-60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ПРОГОРОД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428854" y="1519465"/>
            <a:ext cx="8285044" cy="285750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DDCDFF"/>
              </a:gs>
              <a:gs pos="100000">
                <a:srgbClr val="FECDFF"/>
              </a:gs>
            </a:gsLst>
            <a:lin ang="18900000"/>
          </a:gradFill>
          <a:ln/>
        </p:spPr>
      </p:sp>
      <p:sp>
        <p:nvSpPr>
          <p:cNvPr id="5" name="Shape 2"/>
          <p:cNvSpPr/>
          <p:nvPr/>
        </p:nvSpPr>
        <p:spPr>
          <a:xfrm>
            <a:off x="429598" y="334007"/>
            <a:ext cx="523875" cy="763403"/>
          </a:xfrm>
          <a:prstGeom prst="roundRect">
            <a:avLst>
              <a:gd name="adj" fmla="val 45000"/>
            </a:avLst>
          </a:prstGeom>
          <a:gradFill>
            <a:gsLst>
              <a:gs pos="0">
                <a:srgbClr val="00BBC6"/>
              </a:gs>
              <a:gs pos="100000">
                <a:srgbClr val="03E0ED"/>
              </a:gs>
            </a:gsLst>
            <a:lin ang="18900000"/>
          </a:gradFill>
          <a:ln/>
        </p:spPr>
      </p:sp>
      <p:sp>
        <p:nvSpPr>
          <p:cNvPr id="6" name="Text 3"/>
          <p:cNvSpPr/>
          <p:nvPr/>
        </p:nvSpPr>
        <p:spPr>
          <a:xfrm>
            <a:off x="474260" y="2198650"/>
            <a:ext cx="8440418" cy="2024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984"/>
              </a:lnSpc>
            </a:pP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Перспективный инструмент оптимизации работы муниципалитета и обслуживающих </a:t>
            </a:r>
            <a:r>
              <a:rPr lang="en-US" sz="3200" b="0" kern="0" spc="-36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организаций</a:t>
            </a: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3200" b="0" kern="0" spc="-36" dirty="0">
              <a:solidFill>
                <a:srgbClr val="424256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3984"/>
              </a:lnSpc>
            </a:pPr>
            <a:r>
              <a:rPr lang="en-US" sz="3200" b="0" kern="0" spc="-36" dirty="0" err="1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</a:t>
            </a:r>
            <a:r>
              <a:rPr lang="en-US" sz="3200" b="0" kern="0" spc="-36" dirty="0">
                <a:solidFill>
                  <a:srgbClr val="42425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повышения качества жизни горожан</a:t>
            </a:r>
            <a:endParaRPr lang="en-US" sz="3188" dirty="0"/>
          </a:p>
        </p:txBody>
      </p:sp>
      <p:sp>
        <p:nvSpPr>
          <p:cNvPr id="7" name="Text 4"/>
          <p:cNvSpPr/>
          <p:nvPr/>
        </p:nvSpPr>
        <p:spPr>
          <a:xfrm>
            <a:off x="8187194" y="4642953"/>
            <a:ext cx="476250" cy="285750"/>
          </a:xfrm>
          <a:prstGeom prst="roundRect">
            <a:avLst>
              <a:gd name="adj" fmla="val 75000"/>
            </a:avLst>
          </a:prstGeom>
          <a:solidFill>
            <a:srgbClr val="000000">
              <a:alpha val="0"/>
            </a:srgbClr>
          </a:solidFill>
          <a:ln w="5292">
            <a:solidFill>
              <a:srgbClr val="656565"/>
            </a:solidFill>
          </a:ln>
        </p:spPr>
        <p:txBody>
          <a:bodyPr wrap="square" lIns="26458" tIns="33734" rIns="26458" bIns="33734" rtlCol="0" anchor="ctr"/>
          <a:lstStyle/>
          <a:p>
            <a:pPr algn="ctr">
              <a:lnSpc>
                <a:spcPts val="975"/>
              </a:lnSpc>
            </a:pPr>
            <a:r>
              <a:rPr lang="en-US" sz="800" kern="0" spc="-24" dirty="0">
                <a:solidFill>
                  <a:srgbClr val="424256"/>
                </a:solidFill>
              </a:rPr>
              <a:t>07</a:t>
            </a:r>
            <a:endParaRPr lang="en-US" sz="750" dirty="0"/>
          </a:p>
        </p:txBody>
      </p:sp>
      <p:pic>
        <p:nvPicPr>
          <p:cNvPr id="8" name="Image 0" descr="https://pitch-assets-ccb95893-de3f-4266-973c-20049231b248.s3.eu-west-1.amazonaws.com/171d7156-9299-41bf-971c-aa35038a8e2e?pitch-bytes=74951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60" y="4669759"/>
            <a:ext cx="707644" cy="236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229</Words>
  <Application>Microsoft Macintosh PowerPoint</Application>
  <PresentationFormat>Экран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компьютерного зрения для мониторинга городской среды</dc:title>
  <dc:subject>PptxGenJS Presentation</dc:subject>
  <dc:creator>Pitch Software GmbH</dc:creator>
  <cp:lastModifiedBy>2326</cp:lastModifiedBy>
  <cp:revision>5</cp:revision>
  <dcterms:created xsi:type="dcterms:W3CDTF">2023-10-11T12:34:49Z</dcterms:created>
  <dcterms:modified xsi:type="dcterms:W3CDTF">2023-10-11T14:33:44Z</dcterms:modified>
</cp:coreProperties>
</file>