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6" r:id="rId4"/>
    <p:sldId id="267" r:id="rId5"/>
    <p:sldId id="260" r:id="rId6"/>
    <p:sldId id="258" r:id="rId7"/>
    <p:sldId id="263" r:id="rId8"/>
    <p:sldId id="264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0" d="100"/>
          <a:sy n="160" d="100"/>
        </p:scale>
        <p:origin x="-204" y="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5ED4C-1600-40F9-91A9-14856C7A291C}" type="datetimeFigureOut">
              <a:rPr lang="ru-RU" smtClean="0"/>
              <a:t>04.12.2024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0C6E6-3F59-474C-B45D-498D31BFA2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41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стр.3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2D76-FDFF-4ACF-BFFC-B3DC6C21990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1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стр.3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2D76-FDFF-4ACF-BFFC-B3DC6C21990E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61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46B7-1B82-4119-9978-9E95D9A246E3}" type="datetimeFigureOut">
              <a:rPr lang="ru-RU" smtClean="0"/>
              <a:t>04.12.2024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B344-826D-455A-A5DF-620471062E7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46B7-1B82-4119-9978-9E95D9A246E3}" type="datetimeFigureOut">
              <a:rPr lang="ru-RU" smtClean="0"/>
              <a:t>04.12.2024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B344-826D-455A-A5DF-620471062E7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46B7-1B82-4119-9978-9E95D9A246E3}" type="datetimeFigureOut">
              <a:rPr lang="ru-RU" smtClean="0"/>
              <a:t>04.12.2024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B344-826D-455A-A5DF-620471062E7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0656-3573-415A-959B-89910506C2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21FB-C91A-4A35-82B8-01A4470959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43608" y="1052736"/>
            <a:ext cx="8100392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6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9D54-779B-4645-95C0-04DC17797D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115C-1C84-490F-97B6-223AE6E96A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034-452B-46FB-96DA-22C0ABD3F3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2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817E-DEBB-447E-8E91-6CE2E8856E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4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B04B-C5F9-4229-A96B-324D3942A6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1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0228-8C5A-4A7A-863A-FAF40AD4E3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6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46B7-1B82-4119-9978-9E95D9A246E3}" type="datetimeFigureOut">
              <a:rPr lang="ru-RU" smtClean="0"/>
              <a:t>04.12.2024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B344-826D-455A-A5DF-620471062E7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AB33-3F25-4F9D-AEF4-6CBB876C7C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7414-0F3C-4C38-BF35-650422C54D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9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5118-E9AA-4000-A1CA-92C10DE158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5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A0CC-3FAB-41B4-BE9B-9C5CA1F068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849E-801D-4FF1-957C-698EC78674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4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3444-D9B9-4B50-A59D-3255E7FDC2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3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7845-43F4-4619-A50D-1C8E8699BD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9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1728-51C7-4F58-9D9C-31A4C9767A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E0A8-F143-4C9C-B44F-D37F1F9DCC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2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62DF-250B-4B7C-BDC6-63BFFD2BAF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46B7-1B82-4119-9978-9E95D9A246E3}" type="datetimeFigureOut">
              <a:rPr lang="ru-RU" smtClean="0"/>
              <a:t>04.12.2024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B344-826D-455A-A5DF-620471062E7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7241-5023-4179-9E74-FB962AF697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D674-C9D6-4D9D-BC90-799DA72AF9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2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9F25-210A-436A-82EF-CF7182B705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6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37DE-6376-4EEF-9781-A06387D9AD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1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46B7-1B82-4119-9978-9E95D9A246E3}" type="datetimeFigureOut">
              <a:rPr lang="ru-RU" smtClean="0"/>
              <a:t>04.12.2024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B344-826D-455A-A5DF-620471062E7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46B7-1B82-4119-9978-9E95D9A246E3}" type="datetimeFigureOut">
              <a:rPr lang="ru-RU" smtClean="0"/>
              <a:t>04.12.2024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B344-826D-455A-A5DF-620471062E7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46B7-1B82-4119-9978-9E95D9A246E3}" type="datetimeFigureOut">
              <a:rPr lang="ru-RU" smtClean="0"/>
              <a:t>04.12.2024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B344-826D-455A-A5DF-620471062E7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46B7-1B82-4119-9978-9E95D9A246E3}" type="datetimeFigureOut">
              <a:rPr lang="ru-RU" smtClean="0"/>
              <a:t>04.12.2024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B344-826D-455A-A5DF-620471062E7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46B7-1B82-4119-9978-9E95D9A246E3}" type="datetimeFigureOut">
              <a:rPr lang="ru-RU" smtClean="0"/>
              <a:t>04.12.2024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B344-826D-455A-A5DF-620471062E7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46B7-1B82-4119-9978-9E95D9A246E3}" type="datetimeFigureOut">
              <a:rPr lang="ru-RU" smtClean="0"/>
              <a:t>04.12.2024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B344-826D-455A-A5DF-620471062E7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F46B7-1B82-4119-9978-9E95D9A246E3}" type="datetimeFigureOut">
              <a:rPr lang="ru-RU" smtClean="0"/>
              <a:t>04.12.2024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4B344-826D-455A-A5DF-620471062E7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764A8-0B48-4E95-811E-C427CDFBE5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6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08DB-15D8-46DA-A022-2268F3ADEC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1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140968"/>
            <a:ext cx="7772400" cy="93610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b="1" spc="-20" dirty="0" smtClean="0">
                <a:solidFill>
                  <a:srgbClr val="046054"/>
                </a:solidFill>
                <a:latin typeface="Verdana"/>
                <a:ea typeface="+mn-ea"/>
                <a:cs typeface="Verdana"/>
              </a:rPr>
              <a:t>Цифровая </a:t>
            </a:r>
            <a:r>
              <a:rPr lang="ru-RU" b="1" spc="-20" dirty="0">
                <a:solidFill>
                  <a:srgbClr val="046054"/>
                </a:solidFill>
                <a:latin typeface="Verdana"/>
                <a:ea typeface="+mn-ea"/>
                <a:cs typeface="Verdana"/>
              </a:rPr>
              <a:t>платформа  «Место силы» </a:t>
            </a:r>
            <a:r>
              <a:rPr lang="ru-RU" b="1" spc="-20" dirty="0" smtClean="0">
                <a:solidFill>
                  <a:srgbClr val="046054"/>
                </a:solidFill>
                <a:latin typeface="Verdana"/>
                <a:ea typeface="+mn-ea"/>
                <a:cs typeface="Verdana"/>
              </a:rPr>
              <a:t> </a:t>
            </a:r>
            <a:r>
              <a:rPr lang="ru-RU" b="1" spc="-20" dirty="0" smtClean="0">
                <a:solidFill>
                  <a:srgbClr val="046054"/>
                </a:solidFill>
                <a:latin typeface="Verdana"/>
                <a:ea typeface="+mn-ea"/>
                <a:cs typeface="Verdana"/>
              </a:rPr>
              <a:t/>
            </a:r>
            <a:br>
              <a:rPr lang="ru-RU" b="1" spc="-20" dirty="0" smtClean="0">
                <a:solidFill>
                  <a:srgbClr val="046054"/>
                </a:solidFill>
                <a:latin typeface="Verdana"/>
                <a:ea typeface="+mn-ea"/>
                <a:cs typeface="Verdana"/>
              </a:rPr>
            </a:br>
            <a:r>
              <a:rPr lang="ru-RU" b="1" spc="-20" dirty="0">
                <a:solidFill>
                  <a:srgbClr val="046054"/>
                </a:solidFill>
                <a:latin typeface="Verdana"/>
                <a:ea typeface="+mn-ea"/>
                <a:cs typeface="Verdana"/>
              </a:rPr>
              <a:t/>
            </a:r>
            <a:br>
              <a:rPr lang="ru-RU" b="1" spc="-20" dirty="0">
                <a:solidFill>
                  <a:srgbClr val="046054"/>
                </a:solidFill>
                <a:latin typeface="Verdana"/>
                <a:ea typeface="+mn-ea"/>
                <a:cs typeface="Verdana"/>
              </a:rPr>
            </a:br>
            <a:r>
              <a:rPr lang="ru-RU" sz="2400" spc="-20" dirty="0" smtClean="0">
                <a:solidFill>
                  <a:srgbClr val="046054"/>
                </a:solidFill>
                <a:latin typeface="Verdana"/>
                <a:ea typeface="+mn-ea"/>
                <a:cs typeface="Verdana"/>
              </a:rPr>
              <a:t>специализированный </a:t>
            </a:r>
            <a:r>
              <a:rPr lang="ru-RU" sz="2400" spc="-20" dirty="0" smtClean="0">
                <a:solidFill>
                  <a:srgbClr val="046054"/>
                </a:solidFill>
                <a:latin typeface="Verdana"/>
                <a:ea typeface="+mn-ea"/>
                <a:cs typeface="Verdana"/>
              </a:rPr>
              <a:t>интернет-ресурс</a:t>
            </a:r>
            <a:r>
              <a:rPr lang="ru-RU" sz="2400" spc="-20" dirty="0">
                <a:solidFill>
                  <a:srgbClr val="046054"/>
                </a:solidFill>
                <a:latin typeface="Verdana"/>
                <a:ea typeface="+mn-ea"/>
                <a:cs typeface="Verdana"/>
              </a:rPr>
              <a:t/>
            </a:r>
            <a:br>
              <a:rPr lang="ru-RU" sz="2400" spc="-20" dirty="0">
                <a:solidFill>
                  <a:srgbClr val="046054"/>
                </a:solidFill>
                <a:latin typeface="Verdana"/>
                <a:ea typeface="+mn-ea"/>
                <a:cs typeface="Verdana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581128"/>
            <a:ext cx="6400800" cy="913656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45A54"/>
              </a:solidFill>
              <a:latin typeface="Euclid Circular B" panose="020B0504000000000000" pitchFamily="34" charset="0"/>
              <a:ea typeface="Euclid Circular B" panose="020B0504000000000000" pitchFamily="34" charset="0"/>
            </a:endParaRPr>
          </a:p>
          <a:p>
            <a:endParaRPr lang="ru-RU" dirty="0"/>
          </a:p>
        </p:txBody>
      </p:sp>
      <p:pic>
        <p:nvPicPr>
          <p:cNvPr id="4" name="Picture 7" descr="C:\Users\ilicheva.GUSZN\Pictures\Лого М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448272" cy="80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4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0" y="57531"/>
            <a:ext cx="513482" cy="8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73616" y="6523608"/>
            <a:ext cx="370384" cy="313010"/>
          </a:xfrm>
        </p:spPr>
        <p:txBody>
          <a:bodyPr/>
          <a:lstStyle/>
          <a:p>
            <a:pPr algn="ctr"/>
            <a:fld id="{380819F2-7B55-4CDF-85BC-82A242A1EE4B}" type="slidenum">
              <a:rPr lang="ru-RU" sz="1400" smtClean="0">
                <a:solidFill>
                  <a:prstClr val="black"/>
                </a:solidFill>
              </a:rPr>
              <a:pPr algn="ctr"/>
              <a:t>2</a:t>
            </a:fld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268760"/>
            <a:ext cx="7848872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spc="-20" dirty="0" smtClean="0">
                <a:solidFill>
                  <a:srgbClr val="046054"/>
                </a:solidFill>
                <a:latin typeface="Verdana"/>
              </a:rPr>
              <a:t>Содействие  </a:t>
            </a:r>
            <a:r>
              <a:rPr lang="ru-RU" sz="1400" b="1" spc="-20" dirty="0">
                <a:solidFill>
                  <a:srgbClr val="046054"/>
                </a:solidFill>
                <a:latin typeface="Verdana"/>
              </a:rPr>
              <a:t>при оказании всесторонней помощи, в том числе социально-бытовой, участникам СВО и членам их семей </a:t>
            </a:r>
            <a:r>
              <a:rPr lang="ru-RU" sz="1400" b="1" spc="-20" dirty="0" smtClean="0">
                <a:solidFill>
                  <a:srgbClr val="046054"/>
                </a:solidFill>
                <a:latin typeface="Verdana"/>
              </a:rPr>
              <a:t/>
            </a:r>
            <a:br>
              <a:rPr lang="ru-RU" sz="1400" b="1" spc="-20" dirty="0" smtClean="0">
                <a:solidFill>
                  <a:srgbClr val="046054"/>
                </a:solidFill>
                <a:latin typeface="Verdana"/>
              </a:rPr>
            </a:br>
            <a:r>
              <a:rPr lang="ru-RU" sz="1400" b="1" spc="-20" dirty="0" smtClean="0">
                <a:solidFill>
                  <a:srgbClr val="046054"/>
                </a:solidFill>
                <a:latin typeface="Verdana"/>
              </a:rPr>
              <a:t>(</a:t>
            </a:r>
            <a:r>
              <a:rPr lang="ru-RU" sz="1400" b="1" spc="-20" dirty="0">
                <a:solidFill>
                  <a:srgbClr val="046054"/>
                </a:solidFill>
                <a:latin typeface="Verdana"/>
              </a:rPr>
              <a:t>ведение социального паспорта, межведомственное взаимодействие, </a:t>
            </a:r>
            <a:r>
              <a:rPr lang="ru-RU" sz="1400" b="1" spc="-20" dirty="0" smtClean="0">
                <a:solidFill>
                  <a:srgbClr val="046054"/>
                </a:solidFill>
                <a:latin typeface="Verdana"/>
              </a:rPr>
              <a:t>подача </a:t>
            </a:r>
            <a:r>
              <a:rPr lang="ru-RU" sz="1400" b="1" spc="-20" dirty="0">
                <a:solidFill>
                  <a:srgbClr val="046054"/>
                </a:solidFill>
                <a:latin typeface="Verdana"/>
              </a:rPr>
              <a:t>заявок на оказание социально-бытовой и другой помощи </a:t>
            </a:r>
            <a:r>
              <a:rPr lang="ru-RU" sz="1400" b="1" spc="-20" dirty="0" smtClean="0">
                <a:solidFill>
                  <a:srgbClr val="046054"/>
                </a:solidFill>
                <a:latin typeface="Verdana"/>
              </a:rPr>
              <a:t/>
            </a:r>
            <a:br>
              <a:rPr lang="ru-RU" sz="1400" b="1" spc="-20" dirty="0" smtClean="0">
                <a:solidFill>
                  <a:srgbClr val="046054"/>
                </a:solidFill>
                <a:latin typeface="Verdana"/>
              </a:rPr>
            </a:br>
            <a:r>
              <a:rPr lang="ru-RU" sz="1400" b="1" spc="-20" dirty="0" smtClean="0">
                <a:solidFill>
                  <a:srgbClr val="046054"/>
                </a:solidFill>
                <a:latin typeface="Verdana"/>
              </a:rPr>
              <a:t>в </a:t>
            </a:r>
            <a:r>
              <a:rPr lang="ru-RU" sz="1400" b="1" spc="-20" dirty="0">
                <a:solidFill>
                  <a:srgbClr val="046054"/>
                </a:solidFill>
                <a:latin typeface="Verdana"/>
              </a:rPr>
              <a:t>индивидуальном порядке, контроль отработки заявок</a:t>
            </a:r>
            <a:r>
              <a:rPr lang="ru-RU" sz="1400" b="1" spc="-20" dirty="0" smtClean="0">
                <a:solidFill>
                  <a:srgbClr val="046054"/>
                </a:solidFill>
                <a:latin typeface="Verdana"/>
              </a:rPr>
              <a:t>);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ru-RU" sz="1400" b="1" spc="-20" dirty="0">
              <a:solidFill>
                <a:srgbClr val="046054"/>
              </a:solidFill>
              <a:latin typeface="Verdana"/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spc="-20" dirty="0" smtClean="0">
                <a:solidFill>
                  <a:srgbClr val="046054"/>
                </a:solidFill>
                <a:latin typeface="Verdana"/>
              </a:rPr>
              <a:t>Информирование  </a:t>
            </a:r>
            <a:r>
              <a:rPr lang="ru-RU" sz="1400" b="1" spc="-20" dirty="0">
                <a:solidFill>
                  <a:srgbClr val="046054"/>
                </a:solidFill>
                <a:latin typeface="Verdana"/>
              </a:rPr>
              <a:t>граждан об услугах, проектах и мероприятиях, проводимых в городе </a:t>
            </a:r>
            <a:r>
              <a:rPr lang="ru-RU" sz="1400" b="1" spc="-20" dirty="0" smtClean="0">
                <a:solidFill>
                  <a:srgbClr val="046054"/>
                </a:solidFill>
                <a:latin typeface="Verdana"/>
              </a:rPr>
              <a:t>Красноярске (по принципу «Одного окна»)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400" b="1" spc="-20" dirty="0" smtClean="0">
              <a:solidFill>
                <a:srgbClr val="046054"/>
              </a:solidFill>
              <a:latin typeface="Verdana"/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spc="-20" dirty="0" smtClean="0">
                <a:solidFill>
                  <a:srgbClr val="045A54"/>
                </a:solidFill>
                <a:latin typeface="Verdana"/>
              </a:rPr>
              <a:t>Карта ресурсов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400" spc="-20" dirty="0" smtClean="0">
              <a:solidFill>
                <a:srgbClr val="046054"/>
              </a:solidFill>
              <a:latin typeface="Verdana"/>
            </a:endParaRPr>
          </a:p>
          <a:p>
            <a:r>
              <a:rPr lang="ru-RU" sz="1400" b="1" dirty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Используется система рекомендательного контента: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 выбор пользователем категорий в ЛК, представляющих для него интерес;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предложение контента пользователям с учетом выбранных категорий в ЛК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400" spc="-20" dirty="0">
              <a:solidFill>
                <a:srgbClr val="046054"/>
              </a:solidFill>
              <a:latin typeface="Verdana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974017" y="-30843"/>
            <a:ext cx="7941568" cy="86752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2300" b="1" spc="-20" dirty="0" smtClean="0">
                <a:solidFill>
                  <a:srgbClr val="046054"/>
                </a:solidFill>
                <a:latin typeface="Verdana"/>
                <a:cs typeface="Verdana"/>
              </a:rPr>
              <a:t/>
            </a:r>
            <a:br>
              <a:rPr lang="ru-RU" sz="2300" b="1" spc="-20" dirty="0" smtClean="0">
                <a:solidFill>
                  <a:srgbClr val="046054"/>
                </a:solidFill>
                <a:latin typeface="Verdana"/>
                <a:cs typeface="Verdana"/>
              </a:rPr>
            </a:br>
            <a:endParaRPr lang="ru-RU" sz="2300" spc="-20" dirty="0">
              <a:solidFill>
                <a:srgbClr val="04605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964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6516" y="3394735"/>
            <a:ext cx="4410489" cy="33303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8" name="Стрелка углом 57"/>
          <p:cNvSpPr/>
          <p:nvPr/>
        </p:nvSpPr>
        <p:spPr>
          <a:xfrm rot="5400000" flipV="1">
            <a:off x="3117904" y="2577352"/>
            <a:ext cx="152398" cy="1765683"/>
          </a:xfrm>
          <a:prstGeom prst="bentArrow">
            <a:avLst/>
          </a:prstGeom>
          <a:solidFill>
            <a:srgbClr val="057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29739" y="3394735"/>
            <a:ext cx="3970784" cy="33303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1522" y="1265418"/>
            <a:ext cx="8685964" cy="1850001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057164" y="1347588"/>
            <a:ext cx="2745306" cy="1134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400" b="1" dirty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Партнёры: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r>
              <a:rPr lang="ru-RU" sz="1250" dirty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исполнители услуг </a:t>
            </a:r>
            <a:r>
              <a:rPr lang="ru-RU" sz="1250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НКО;</a:t>
            </a:r>
            <a:endParaRPr lang="ru-RU" sz="1250" dirty="0">
              <a:solidFill>
                <a:srgbClr val="045A54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r>
              <a:rPr lang="ru-RU" sz="1250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бизнес;</a:t>
            </a:r>
            <a:endParaRPr lang="ru-RU" sz="1250" dirty="0">
              <a:solidFill>
                <a:srgbClr val="045A54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r>
              <a:rPr lang="ru-RU" sz="1250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волонтеры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99980" y="1175409"/>
            <a:ext cx="1935253" cy="453391"/>
          </a:xfrm>
          <a:prstGeom prst="rect">
            <a:avLst/>
          </a:prstGeom>
          <a:solidFill>
            <a:srgbClr val="057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4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0" y="57531"/>
            <a:ext cx="513482" cy="8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86534" y="1268760"/>
            <a:ext cx="341344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Благополучатели:</a:t>
            </a:r>
            <a:endParaRPr lang="ru-RU" sz="1400" b="1" dirty="0">
              <a:solidFill>
                <a:srgbClr val="045A54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250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участники СВО и члены их семей;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250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старшее поколение;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250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многодетные семьи;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250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граждане с ограниченными возможностями здоровья;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250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другие граждане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9460" y="3608145"/>
            <a:ext cx="431504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1100" b="1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КОНТУР ДЛЯ СЛУЖЕБНОГО </a:t>
            </a:r>
            <a:br>
              <a:rPr lang="ru-RU" sz="1100" b="1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ПОЛЬЗОВАНИЯ по </a:t>
            </a:r>
            <a:r>
              <a:rPr lang="ru-RU" sz="1100" b="1" dirty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работе с категорией СВО (социальные паспорта семей участников СВО):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сбор заявок и анализ </a:t>
            </a:r>
            <a:r>
              <a:rPr lang="ru-RU" sz="1200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потребностей: содействие в оказании </a:t>
            </a:r>
            <a:r>
              <a:rPr lang="ru-RU" sz="1200" dirty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социально-бытовой и другой помощи в индивидуальном порядке;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контроль реализации всех поданных заявок;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учет и аналитика перечня и объемов предоставляемой индивидуальной помощи и мер поддержки (региональный и муниципальный уровень)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выгрузка отчетов: весь реестр и данные по конкретному человеку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12060" y="3609020"/>
            <a:ext cx="3825425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b="1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ВНЕШНИЙ КОНТУР для </a:t>
            </a:r>
            <a:r>
              <a:rPr lang="ru-RU" sz="1200" b="1" dirty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взаимодействия с </a:t>
            </a:r>
            <a:r>
              <a:rPr lang="ru-RU" sz="1200" b="1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гражданами:</a:t>
            </a:r>
            <a:endParaRPr lang="ru-RU" sz="1200" b="1" dirty="0">
              <a:solidFill>
                <a:srgbClr val="045A54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и</a:t>
            </a:r>
            <a:r>
              <a:rPr lang="ru-RU" sz="1200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нформирование </a:t>
            </a:r>
            <a:r>
              <a:rPr lang="ru-RU" sz="1200" dirty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об </a:t>
            </a:r>
            <a:r>
              <a:rPr lang="ru-RU" sz="1200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услугах, проектах и мероприятиях </a:t>
            </a:r>
            <a:r>
              <a:rPr lang="ru-RU" sz="1200" dirty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в разрезе целевых </a:t>
            </a:r>
            <a:r>
              <a:rPr lang="ru-RU" sz="1200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категорий;</a:t>
            </a:r>
            <a:endParaRPr lang="ru-RU" sz="1200" dirty="0">
              <a:solidFill>
                <a:srgbClr val="045A54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анонсы </a:t>
            </a:r>
            <a:r>
              <a:rPr lang="ru-RU" sz="1200" dirty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и запись на мероприятия, мастер-классы, обучение </a:t>
            </a:r>
            <a:r>
              <a:rPr lang="ru-RU" sz="1200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в разрезе целевых групп, </a:t>
            </a:r>
            <a:r>
              <a:rPr lang="ru-RU" sz="1200" dirty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в том числе активное долголетие;</a:t>
            </a:r>
          </a:p>
          <a:p>
            <a:pPr marL="171450" lvl="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карта </a:t>
            </a:r>
            <a:r>
              <a:rPr lang="ru-RU" sz="1200" dirty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доступности города с разработкой маршрутов для маломобильных групп </a:t>
            </a:r>
            <a:r>
              <a:rPr lang="ru-RU" sz="1200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населения и картой ресурсов;</a:t>
            </a:r>
            <a:endParaRPr lang="ru-RU" sz="1200" dirty="0">
              <a:solidFill>
                <a:srgbClr val="045A54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размещение опросов /голосований и информирование о проведении  городских </a:t>
            </a:r>
            <a:r>
              <a:rPr lang="ru-RU" sz="1200" dirty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конкурсов, опросов, </a:t>
            </a:r>
            <a:r>
              <a:rPr lang="ru-RU" sz="1200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голосований</a:t>
            </a:r>
            <a:endParaRPr lang="ru-RU" sz="1200" dirty="0">
              <a:solidFill>
                <a:srgbClr val="045A54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058955" y="131202"/>
            <a:ext cx="7941568" cy="867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pc="-20" dirty="0">
                <a:solidFill>
                  <a:srgbClr val="046054"/>
                </a:solidFill>
                <a:latin typeface="Verdana"/>
                <a:cs typeface="Verdana"/>
              </a:rPr>
              <a:t>Цифровая платформа  «Место силы» - </a:t>
            </a:r>
            <a:r>
              <a:rPr lang="ru-RU" sz="2400" spc="-20" dirty="0">
                <a:solidFill>
                  <a:srgbClr val="046054"/>
                </a:solidFill>
                <a:latin typeface="Verdana"/>
                <a:cs typeface="Verdana"/>
              </a:rPr>
              <a:t>специализированный интернет-ресурс</a:t>
            </a:r>
          </a:p>
        </p:txBody>
      </p:sp>
      <p:sp>
        <p:nvSpPr>
          <p:cNvPr id="22" name="Овал 4"/>
          <p:cNvSpPr/>
          <p:nvPr/>
        </p:nvSpPr>
        <p:spPr>
          <a:xfrm>
            <a:off x="3799980" y="1175409"/>
            <a:ext cx="1935253" cy="45339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4450" tIns="44450" rIns="44450" bIns="44450" numCol="1" spcCol="1270" anchor="ctr" anchorCtr="0">
            <a:noAutofit/>
          </a:bodyPr>
          <a:lstStyle/>
          <a:p>
            <a:pPr lvl="0" algn="ctr" defTabSz="1555750">
              <a:spcBef>
                <a:spcPct val="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ЦЕЛЕВЫЕ </a:t>
            </a:r>
          </a:p>
          <a:p>
            <a:pPr lvl="0" algn="ctr" defTabSz="1555750">
              <a:spcBef>
                <a:spcPct val="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КАТЕГОРИИ</a:t>
            </a:r>
          </a:p>
        </p:txBody>
      </p:sp>
      <p:pic>
        <p:nvPicPr>
          <p:cNvPr id="1027" name="Picture 3" descr="C:\Users\start\Pictures\2282187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980" y="1745078"/>
            <a:ext cx="870491" cy="87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art\Pictures\7784401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26" y="1745078"/>
            <a:ext cx="807291" cy="80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806915" y="3248979"/>
            <a:ext cx="1935253" cy="336805"/>
          </a:xfrm>
          <a:prstGeom prst="rect">
            <a:avLst/>
          </a:prstGeom>
          <a:solidFill>
            <a:srgbClr val="057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4"/>
          <p:cNvSpPr/>
          <p:nvPr/>
        </p:nvSpPr>
        <p:spPr>
          <a:xfrm>
            <a:off x="3806915" y="3248979"/>
            <a:ext cx="1928318" cy="33680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4450" tIns="44450" rIns="44450" bIns="44450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ФУНКЦИОНАЛ</a:t>
            </a:r>
          </a:p>
        </p:txBody>
      </p:sp>
      <p:sp>
        <p:nvSpPr>
          <p:cNvPr id="53" name="Стрелка углом 52"/>
          <p:cNvSpPr/>
          <p:nvPr/>
        </p:nvSpPr>
        <p:spPr>
          <a:xfrm rot="5400000">
            <a:off x="6258029" y="2861199"/>
            <a:ext cx="160395" cy="1205988"/>
          </a:xfrm>
          <a:prstGeom prst="bentArrow">
            <a:avLst/>
          </a:prstGeom>
          <a:solidFill>
            <a:srgbClr val="057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4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КОНТУР ДЛЯ СЛУЖЕБНОГО ПОЛЬЗОВАНИЯ </a:t>
            </a:r>
          </a:p>
          <a:p>
            <a:pPr algn="ctr"/>
            <a:r>
              <a:rPr lang="ru-RU" b="1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по работе с категорией СВО </a:t>
            </a:r>
          </a:p>
          <a:p>
            <a:pPr algn="ctr"/>
            <a:r>
              <a:rPr lang="ru-RU" b="1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(социальные паспорта семей участников СВО)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4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513482" cy="8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996" r="1089" b="5769"/>
          <a:stretch>
            <a:fillRect/>
          </a:stretch>
        </p:blipFill>
        <p:spPr bwMode="auto">
          <a:xfrm>
            <a:off x="107504" y="3212976"/>
            <a:ext cx="684076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6409" t="977" r="6424" b="-313"/>
          <a:stretch>
            <a:fillRect/>
          </a:stretch>
        </p:blipFill>
        <p:spPr bwMode="auto">
          <a:xfrm>
            <a:off x="2771800" y="836712"/>
            <a:ext cx="6192688" cy="355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9512" y="1268760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АНОНСЫ И ЗАПИСЬ НА МЕРОПРИЯТИЯ, МАСТЕР-КЛАССЫ, ОБУЧЕНИЕ В РАЗРЕЗЕ ЦЕЛЕВЫХ ГРУПП НАСЕЛЕНИЯ</a:t>
            </a:r>
            <a:endParaRPr lang="ru-RU" sz="1600" b="1" dirty="0"/>
          </a:p>
        </p:txBody>
      </p:sp>
      <p:pic>
        <p:nvPicPr>
          <p:cNvPr id="5" name="Рисунок 4" descr="Герб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0" y="57531"/>
            <a:ext cx="513482" cy="8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116632"/>
            <a:ext cx="81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ВНЕШНИЙ КОНТУР ДЛЯ ВЗАИМОДЕЙСТВИЯ С ГРАЖДАНАМИ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4581128"/>
            <a:ext cx="2034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Установлены фильтры к каждому типу </a:t>
            </a:r>
            <a:r>
              <a:rPr lang="ru-RU" sz="1400" b="1" dirty="0" err="1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контента</a:t>
            </a:r>
            <a:r>
              <a:rPr lang="ru-RU" sz="1400" b="1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: дата, направление, район проведения, формат и т.д.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89" r="1086" b="5670"/>
          <a:stretch>
            <a:fillRect/>
          </a:stretch>
        </p:blipFill>
        <p:spPr bwMode="auto">
          <a:xfrm>
            <a:off x="107504" y="908720"/>
            <a:ext cx="674558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555" t="2510" r="6424"/>
          <a:stretch>
            <a:fillRect/>
          </a:stretch>
        </p:blipFill>
        <p:spPr bwMode="auto">
          <a:xfrm>
            <a:off x="2987824" y="3573016"/>
            <a:ext cx="5727647" cy="304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99592" y="188640"/>
            <a:ext cx="824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ВНЕШНИЙ КОНТУР ДЛЯ ВЗАИМОДЕЙСТВИЯ С ГРАЖДАНАМИ</a:t>
            </a:r>
          </a:p>
          <a:p>
            <a:pPr algn="ctr"/>
            <a:r>
              <a:rPr lang="ru-RU" b="1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(КАРТА «ДОСТУПНАЯ СРЕДА»)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2348880"/>
            <a:ext cx="2016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ПОСТРОЕНИЕ МАРШРУТА, </a:t>
            </a:r>
          </a:p>
          <a:p>
            <a:r>
              <a:rPr lang="ru-RU" sz="1600" b="1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в том числе туристического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021288"/>
            <a:ext cx="2646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45A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КАРТА РЕСУРСОВ</a:t>
            </a:r>
            <a:endParaRPr lang="ru-RU" sz="1600" dirty="0"/>
          </a:p>
        </p:txBody>
      </p:sp>
      <p:pic>
        <p:nvPicPr>
          <p:cNvPr id="7" name="Рисунок 4" descr="Герб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0" y="57531"/>
            <a:ext cx="513482" cy="8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 txBox="1">
            <a:spLocks noGrp="1"/>
          </p:cNvSpPr>
          <p:nvPr>
            <p:ph idx="1"/>
          </p:nvPr>
        </p:nvSpPr>
        <p:spPr>
          <a:xfrm>
            <a:off x="467544" y="4581128"/>
            <a:ext cx="8226249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2800" b="1">
                <a:solidFill>
                  <a:srgbClr val="C00000"/>
                </a:solidFill>
                <a:cs typeface="Times New Roman" panose="02020603050405020304" pitchFamily="18" charset="0"/>
              </a:defRPr>
            </a:lvl1pPr>
          </a:lstStyle>
          <a:p>
            <a:pPr marL="0" indent="0" algn="l">
              <a:buNone/>
            </a:pPr>
            <a:r>
              <a:rPr lang="ru-RU" b="0" dirty="0" smtClean="0">
                <a:solidFill>
                  <a:srgbClr val="045A54"/>
                </a:solidFill>
                <a:latin typeface="Times New Roman" pitchFamily="18" charset="0"/>
              </a:rPr>
              <a:t>Телефон: 8 (391)226-15-00,</a:t>
            </a:r>
          </a:p>
          <a:p>
            <a:pPr marL="0" indent="0" algn="l">
              <a:buNone/>
            </a:pPr>
            <a:r>
              <a:rPr lang="en-US" b="0" dirty="0" smtClean="0">
                <a:solidFill>
                  <a:srgbClr val="045A54"/>
                </a:solidFill>
                <a:latin typeface="Times New Roman" pitchFamily="18" charset="0"/>
              </a:rPr>
              <a:t>usnz@admkrsk.ru</a:t>
            </a:r>
            <a:endParaRPr lang="ru-RU" b="0" dirty="0" smtClean="0">
              <a:solidFill>
                <a:srgbClr val="045A54"/>
              </a:solidFill>
              <a:latin typeface="Times New Roman" pitchFamily="18" charset="0"/>
            </a:endParaRPr>
          </a:p>
          <a:p>
            <a:pPr marL="0" indent="0" algn="l">
              <a:buNone/>
            </a:pPr>
            <a:r>
              <a:rPr lang="ru-RU" b="0" u="sng" dirty="0" smtClean="0">
                <a:solidFill>
                  <a:srgbClr val="045A54"/>
                </a:solidFill>
                <a:latin typeface="Times New Roman" pitchFamily="18" charset="0"/>
              </a:rPr>
              <a:t>https</a:t>
            </a:r>
            <a:r>
              <a:rPr lang="ru-RU" b="0" u="sng" dirty="0">
                <a:solidFill>
                  <a:srgbClr val="045A54"/>
                </a:solidFill>
                <a:latin typeface="Times New Roman" pitchFamily="18" charset="0"/>
              </a:rPr>
              <a:t>://</a:t>
            </a:r>
            <a:r>
              <a:rPr lang="ru-RU" b="0" u="sng" dirty="0" smtClean="0">
                <a:solidFill>
                  <a:srgbClr val="045A54"/>
                </a:solidFill>
                <a:latin typeface="Times New Roman" pitchFamily="18" charset="0"/>
              </a:rPr>
              <a:t>vk.com/uszn_admkrsk</a:t>
            </a:r>
            <a:endParaRPr lang="ru-RU" b="0" dirty="0">
              <a:solidFill>
                <a:srgbClr val="045A54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1844824"/>
            <a:ext cx="5471416" cy="211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2800" b="1">
                <a:solidFill>
                  <a:srgbClr val="C00000"/>
                </a:solidFill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4000" dirty="0" smtClean="0">
                <a:solidFill>
                  <a:srgbClr val="045A54"/>
                </a:solidFill>
                <a:latin typeface="Times New Roman" panose="02020603050405020304" pitchFamily="18" charset="0"/>
              </a:rPr>
              <a:t>КАЧАНОВА </a:t>
            </a:r>
          </a:p>
          <a:p>
            <a:pPr algn="l"/>
            <a:r>
              <a:rPr lang="ru-RU" sz="4000" dirty="0" smtClean="0">
                <a:solidFill>
                  <a:srgbClr val="045A54"/>
                </a:solidFill>
                <a:latin typeface="Times New Roman" panose="02020603050405020304" pitchFamily="18" charset="0"/>
              </a:rPr>
              <a:t>Ольга Владимировна, </a:t>
            </a:r>
            <a:r>
              <a:rPr lang="ru-RU" b="0" dirty="0" smtClean="0">
                <a:solidFill>
                  <a:srgbClr val="045A54"/>
                </a:solidFill>
                <a:latin typeface="Times New Roman" panose="02020603050405020304" pitchFamily="18" charset="0"/>
              </a:rPr>
              <a:t>руководитель управления социальной защиты населения администрации г. Красноярска</a:t>
            </a:r>
            <a:endParaRPr lang="ru-RU" sz="4000" b="0" dirty="0">
              <a:solidFill>
                <a:srgbClr val="045A54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8" y="205791"/>
            <a:ext cx="513482" cy="8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4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241</Words>
  <Application>Microsoft Office PowerPoint</Application>
  <PresentationFormat>Экран (4:3)</PresentationFormat>
  <Paragraphs>57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Тема Office</vt:lpstr>
      <vt:lpstr>1_Тема Office</vt:lpstr>
      <vt:lpstr>2_Тема Office</vt:lpstr>
      <vt:lpstr>Цифровая платформа  «Место силы»    специализированный интернет-ресурс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Ильичева</dc:creator>
  <cp:lastModifiedBy>Качанова Ольга Владимировна</cp:lastModifiedBy>
  <cp:revision>20</cp:revision>
  <dcterms:created xsi:type="dcterms:W3CDTF">2024-12-03T05:22:32Z</dcterms:created>
  <dcterms:modified xsi:type="dcterms:W3CDTF">2024-12-04T10:52:48Z</dcterms:modified>
</cp:coreProperties>
</file>