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56" r:id="rId5"/>
    <p:sldId id="260" r:id="rId6"/>
    <p:sldId id="261" r:id="rId7"/>
    <p:sldId id="265" r:id="rId8"/>
    <p:sldId id="262" r:id="rId9"/>
    <p:sldId id="267" r:id="rId10"/>
    <p:sldId id="266" r:id="rId11"/>
    <p:sldId id="263" r:id="rId12"/>
    <p:sldId id="286" r:id="rId13"/>
    <p:sldId id="270" r:id="rId14"/>
    <p:sldId id="269" r:id="rId15"/>
    <p:sldId id="272" r:id="rId16"/>
    <p:sldId id="268" r:id="rId17"/>
    <p:sldId id="274" r:id="rId18"/>
    <p:sldId id="275" r:id="rId19"/>
    <p:sldId id="277" r:id="rId20"/>
    <p:sldId id="278" r:id="rId21"/>
    <p:sldId id="279" r:id="rId22"/>
    <p:sldId id="280" r:id="rId23"/>
    <p:sldId id="287" r:id="rId24"/>
    <p:sldId id="283" r:id="rId25"/>
    <p:sldId id="273" r:id="rId26"/>
    <p:sldId id="281" r:id="rId27"/>
    <p:sldId id="282" r:id="rId28"/>
    <p:sldId id="285" r:id="rId29"/>
    <p:sldId id="284" r:id="rId30"/>
    <p:sldId id="289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89" autoAdjust="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Лист1!$B$25</c:f>
              <c:strCache>
                <c:ptCount val="1"/>
                <c:pt idx="0">
                  <c:v>По счёту регионального оператора</c:v>
                </c:pt>
              </c:strCache>
            </c:strRef>
          </c:tx>
          <c:invertIfNegative val="0"/>
          <c:cat>
            <c:strRef>
              <c:f>Лист1!$A$26:$A$28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2014-2015</c:v>
                </c:pt>
              </c:strCache>
            </c:strRef>
          </c:cat>
          <c:val>
            <c:numRef>
              <c:f>Лист1!$B$26:$B$28</c:f>
              <c:numCache>
                <c:formatCode>0%</c:formatCode>
                <c:ptCount val="3"/>
                <c:pt idx="0">
                  <c:v>0.6</c:v>
                </c:pt>
                <c:pt idx="1">
                  <c:v>0.62</c:v>
                </c:pt>
                <c:pt idx="2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Лист1!$C$25</c:f>
              <c:strCache>
                <c:ptCount val="1"/>
                <c:pt idx="0">
                  <c:v>По специальным счетам</c:v>
                </c:pt>
              </c:strCache>
            </c:strRef>
          </c:tx>
          <c:invertIfNegative val="0"/>
          <c:cat>
            <c:strRef>
              <c:f>Лист1!$A$26:$A$28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2014-2015</c:v>
                </c:pt>
              </c:strCache>
            </c:strRef>
          </c:cat>
          <c:val>
            <c:numRef>
              <c:f>Лист1!$C$26:$C$28</c:f>
              <c:numCache>
                <c:formatCode>0%</c:formatCode>
                <c:ptCount val="3"/>
                <c:pt idx="0">
                  <c:v>0.68</c:v>
                </c:pt>
                <c:pt idx="1">
                  <c:v>0.75</c:v>
                </c:pt>
                <c:pt idx="2">
                  <c:v>0.71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987840"/>
        <c:axId val="99991936"/>
      </c:barChart>
      <c:catAx>
        <c:axId val="99987840"/>
        <c:scaling>
          <c:orientation val="minMax"/>
        </c:scaling>
        <c:delete val="0"/>
        <c:axPos val="b"/>
        <c:majorTickMark val="out"/>
        <c:minorTickMark val="none"/>
        <c:tickLblPos val="nextTo"/>
        <c:crossAx val="99991936"/>
        <c:crosses val="autoZero"/>
        <c:auto val="1"/>
        <c:lblAlgn val="ctr"/>
        <c:lblOffset val="100"/>
        <c:noMultiLvlLbl val="0"/>
      </c:catAx>
      <c:valAx>
        <c:axId val="99991936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999878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0BEC-78A6-487D-B76C-266BB91A4757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CCBFA-BE90-4FC7-AB5F-2DC1A47B4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76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9D2FFA1CC3523B776995E25A8859BE9CD956CCE4E7071817FEFC75D025CFAE45DDB75ADDAC763DBB17CD" TargetMode="External"/><Relationship Id="rId2" Type="http://schemas.openxmlformats.org/officeDocument/2006/relationships/hyperlink" Target="consultantplus://offline/ref=69D2FFA1CC3523B776995E25A8859BE9C59260C44E722C8B77B6CB5F0553A5F35A9279ACDAC762BD79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73C676C74E66D4ACBF9587BFF29F441536BDE33DE9452DBC5398E58C89ACA42B043500164A1B43874857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088232" cy="189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84976" cy="159215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rPr>
              <a:t>О повышении ответственности собственников помещений многоквартирного дома за неисполнение установленных законодательством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rPr>
              <a:t>обязательств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2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69" y="742706"/>
            <a:ext cx="9191642" cy="611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000" b="1" dirty="0" smtClean="0">
                <a:latin typeface="Courier New" pitchFamily="49" charset="0"/>
                <a:cs typeface="Courier New" pitchFamily="49" charset="0"/>
              </a:rPr>
              <a:t>Раздача бюллетеней для заочного голосования</a:t>
            </a:r>
            <a:endParaRPr lang="ru-RU" sz="3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6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ru-RU" altLang="ru-RU" sz="3000" b="1" dirty="0" smtClean="0">
                <a:latin typeface="Courier New" pitchFamily="49" charset="0"/>
                <a:cs typeface="Courier New" pitchFamily="49" charset="0"/>
              </a:rPr>
              <a:t>Бюллетень заочного голосования</a:t>
            </a:r>
            <a:endParaRPr lang="ru-RU" sz="30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343" y="620689"/>
            <a:ext cx="5544616" cy="61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2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0825"/>
            <a:ext cx="95624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ЖИЛИЩНЫЙ КОДЕКС РОССИЙСКОЙ ФЕДЕРАЦИИ </a:t>
            </a:r>
            <a:endParaRPr lang="ru-RU" b="1" dirty="0" smtClean="0"/>
          </a:p>
          <a:p>
            <a:pPr algn="just"/>
            <a:r>
              <a:rPr lang="ru-RU" sz="2200" b="1" dirty="0" smtClean="0"/>
              <a:t>Статья </a:t>
            </a:r>
            <a:r>
              <a:rPr lang="ru-RU" sz="2200" b="1" dirty="0"/>
              <a:t>44. </a:t>
            </a:r>
            <a:r>
              <a:rPr lang="ru-RU" sz="2200" dirty="0"/>
              <a:t>Общее собрание собственников помещений в многоквартирном доме</a:t>
            </a:r>
          </a:p>
          <a:p>
            <a:pPr algn="just"/>
            <a:r>
              <a:rPr lang="ru-RU" sz="2200" dirty="0"/>
              <a:t>-   </a:t>
            </a:r>
            <a:r>
              <a:rPr lang="ru-RU" sz="2200" dirty="0" smtClean="0"/>
              <a:t>-   -  -</a:t>
            </a:r>
            <a:endParaRPr lang="ru-RU" sz="2200" dirty="0"/>
          </a:p>
          <a:p>
            <a:pPr algn="just"/>
            <a:r>
              <a:rPr lang="ru-RU" sz="2200" dirty="0" smtClean="0"/>
              <a:t>2</a:t>
            </a:r>
            <a:r>
              <a:rPr lang="ru-RU" sz="2200" dirty="0"/>
              <a:t>. К компетенции общего собрания собственников помещений в многоквартирном доме относятся</a:t>
            </a:r>
            <a:r>
              <a:rPr lang="ru-RU" sz="2200" dirty="0" smtClean="0"/>
              <a:t>:</a:t>
            </a:r>
          </a:p>
          <a:p>
            <a:pPr algn="just"/>
            <a:r>
              <a:rPr lang="ru-RU" sz="2200" dirty="0"/>
              <a:t>-   -   -  -</a:t>
            </a:r>
          </a:p>
          <a:p>
            <a:pPr algn="just"/>
            <a:r>
              <a:rPr lang="ru-RU" sz="2200" dirty="0" smtClean="0"/>
              <a:t>3</a:t>
            </a:r>
            <a:r>
              <a:rPr lang="ru-RU" sz="2200" dirty="0"/>
              <a:t>) принятие решений о пользовании общим имуществом собственников помещений в многоквартирном доме иными лицами, в том числе о заключении договоров на установку и эксплуатацию рекламных конструкций, если для их установки и эксплуатации предполагается использовать общее имущество собственников помещений в многоквартирном доме;</a:t>
            </a:r>
          </a:p>
          <a:p>
            <a:pPr algn="just"/>
            <a:r>
              <a:rPr lang="ru-RU" sz="2200" dirty="0"/>
              <a:t>(п. 3 в ред. Федерального </a:t>
            </a:r>
            <a:r>
              <a:rPr lang="ru-RU" sz="2200" dirty="0">
                <a:hlinkClick r:id="rId2"/>
              </a:rPr>
              <a:t>закона от 27.09.2009 N 228-ФЗ)</a:t>
            </a:r>
          </a:p>
          <a:p>
            <a:pPr algn="just"/>
            <a:r>
              <a:rPr lang="ru-RU" sz="2200" dirty="0"/>
              <a:t>-   -   -  -</a:t>
            </a:r>
          </a:p>
          <a:p>
            <a:pPr algn="just"/>
            <a:r>
              <a:rPr lang="ru-RU" sz="2200" dirty="0" smtClean="0"/>
              <a:t>3.2</a:t>
            </a:r>
            <a:r>
              <a:rPr lang="ru-RU" sz="2200" dirty="0"/>
              <a:t>) принятие решений </a:t>
            </a:r>
            <a:r>
              <a:rPr lang="ru-RU" sz="2400" b="1" dirty="0"/>
              <a:t>об использовании системы или иных информационных систем </a:t>
            </a:r>
            <a:r>
              <a:rPr lang="ru-RU" sz="2200" dirty="0"/>
              <a:t>при проведении общего собрания собственников помещений в многоквартирном доме в форме заочного голосования;</a:t>
            </a:r>
          </a:p>
          <a:p>
            <a:pPr algn="just"/>
            <a:r>
              <a:rPr lang="ru-RU" sz="2200" dirty="0"/>
              <a:t>(п. 3.2 введен Федеральным </a:t>
            </a:r>
            <a:r>
              <a:rPr lang="ru-RU" sz="2200" dirty="0">
                <a:hlinkClick r:id="rId3"/>
              </a:rPr>
              <a:t>законом от 21.07.2014 N 263-ФЗ)</a:t>
            </a:r>
          </a:p>
          <a:p>
            <a:pPr algn="just"/>
            <a:endParaRPr lang="ru-RU" sz="2200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25726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6944" cy="565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9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7400" r="4839" b="3732"/>
          <a:stretch/>
        </p:blipFill>
        <p:spPr bwMode="auto">
          <a:xfrm>
            <a:off x="395536" y="-13172"/>
            <a:ext cx="8388424" cy="68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8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633.gbou.ru/wp-content/uploads/2014/10/websobrani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10585176" cy="617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13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mkladnichkina\Desktop\IMG_8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086789" cy="5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kladnichkina\Desktop\IMG_83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56" y="551988"/>
            <a:ext cx="8717487" cy="581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4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mkladnichkina\Desktop\IMG_8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2371"/>
            <a:ext cx="8685645" cy="579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3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2"/>
            <a:ext cx="8208912" cy="67413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48. Голосование на общем собрании собственников помещений в многоквартирном доме</a:t>
            </a:r>
          </a:p>
          <a:p>
            <a:pPr marL="0" indent="0" algn="just">
              <a:buNone/>
            </a:pP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Правом голосования на общем собрании собственников помещений в многоквартирном доме по вопросам, поставленным на голосование, обладают собственники помещений в данном доме. Голосование на общем собрании собственников помещений в многоквартирном доме осуществляется собственником помещения в данном доме как лично, так и через своего представителя.</a:t>
            </a:r>
          </a:p>
          <a:p>
            <a:pPr marL="0" indent="0" algn="just">
              <a:buNone/>
            </a:pP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собственника помещения 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многоквартирном доме на общем собрании собственников помещений в данном доме </a:t>
            </a: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в соответствии с полномочиями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основанными на указаниях федеральных законов, актов уполномоченных на то государственных органов или актов органов местного самоуправления либо </a:t>
            </a: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составленной в письменной форме доверенности на голосование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Доверенность</a:t>
            </a: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голосование должна содержать сведения о представляемом собственнике помещения в соответствующем многоквартирном доме и его представителе (имя или наименование, место жительства или место нахождения, паспортные данные) и </a:t>
            </a:r>
            <a:r>
              <a:rPr lang="ru-RU" sz="6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оформлена в соответствии с требованиями пунктов 4 и 5 статьи 185 Гражданского кодекса Российской Федерации или удостоверена нотариально.</a:t>
            </a:r>
          </a:p>
          <a:p>
            <a:pPr marL="0" indent="0" algn="just">
              <a:buNone/>
            </a:pPr>
            <a:r>
              <a:rPr lang="ru-RU" sz="5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Количество голосов, которым обладает каждый собственник помещения в многоквартирном доме на общем собрании собственников помещений в данном доме, пропорционально его доле в праве общей собственности на общее имущество в данном доме.</a:t>
            </a:r>
          </a:p>
          <a:p>
            <a:pPr marL="0" indent="0" algn="just">
              <a:buNone/>
            </a:pPr>
            <a:r>
              <a:rPr lang="ru-RU" sz="5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Голосование по вопросам повестки дня общего собрания собственников помещений в многоквартирном доме может осуществляться посредством оформленных в письменной форме решений собственников по вопросам, поставленным на голосование.</a:t>
            </a:r>
          </a:p>
          <a:p>
            <a:pPr marL="0" indent="0" algn="just">
              <a:buNone/>
            </a:pPr>
            <a:r>
              <a:rPr lang="ru-RU" sz="5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Голосование по вопросам повестки дня общего собрания собственников помещений в многоквартирном доме, проводимого в форме заочного голосования, осуществляется только посредством оформленных в письменной форме решений собственников по вопросам, поставленным на голосование, за исключением случая, предусмотренного статьей 47.1 настоящего Кодекса.</a:t>
            </a:r>
          </a:p>
          <a:p>
            <a:pPr marL="0" indent="0" algn="just">
              <a:buNone/>
            </a:pPr>
            <a:r>
              <a:rPr lang="ru-RU" sz="5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 голосовании, осуществляемом посредством оформленных в письменной форме решений собственников по вопросам, поставленным на голосование, засчитываются голоса по вопросам, по которым участвующим в голосовании собственником оставлен только один из возможных вариантов голосования. Оформленные с нарушением данного требования указанные решения признаются недействительными, и голоса по содержащимся в них вопросам не подсчитываются. В случае, если решение собственника по вопросам, поставленным на голосование, содержит несколько вопросов, поставленных на голосование, несоблюдение данного требования в отношении одного или нескольких вопросов не влечет за собой признание указанного решения недействительным в целом.</a:t>
            </a:r>
          </a:p>
          <a:p>
            <a:pPr marL="0" indent="0">
              <a:buNone/>
            </a:pPr>
            <a:endParaRPr lang="ru-RU" sz="5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94367"/>
      </p:ext>
    </p:extLst>
  </p:cSld>
  <p:clrMapOvr>
    <a:masterClrMapping/>
  </p:clrMapOvr>
  <p:transition spd="slow" advClick="0" advTm="1014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185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700808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Глинская</a:t>
            </a:r>
          </a:p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Светлана Викторовна</a:t>
            </a:r>
          </a:p>
          <a:p>
            <a:pPr algn="ctr"/>
            <a:endPara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800" b="1" dirty="0" smtClean="0">
                <a:latin typeface="Courier New" pitchFamily="49" charset="0"/>
                <a:cs typeface="Courier New" pitchFamily="49" charset="0"/>
              </a:rPr>
              <a:t>первый заместитель главы администрации Дзержинского района города Новосибирска</a:t>
            </a:r>
            <a:endParaRPr lang="ru-RU" sz="2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07.05.2013 № 100-ФЗ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подразделы 4 и 5 раздела I части первой и статью 1153 части третьей Гражданского кодекса Российской Федерации»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96855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185 изложена в новой редакции: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Доверенностью признается письменное уполномочие, выдаваемое одним лицом другому лицу или другим лицам для представительства перед третьими лицами.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Доверенности от имени малолетних (статья 28) и от имени недееспособных граждан (статья 29) выдают их законные представители.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Письменное уполномочие на совершение сделки представителем может быть представлено представляемым непосредственно соответствующему третьему лицу, которое вправе удостовериться в личности представляемого и сделать об этом отметку на документе, подтверждающем полномочия представителя.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уполномочие на получение представителем гражданина его вклада в банке, внесение денежных средств на его счет по вкладу, на совершение операций по его банковскому счету, в том числе получение денежных средств с его банковского счета, а также на получение адресованной ему корреспонденции в организации связи может быть представлено представляемым непосредственно банку или организации связи.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Правила настоящего Кодекса о доверенности применяются также в случаях, когда полномочия представителя содержатся в договоре, в том числе в договоре между представителем и представляемым, между представляемым и третьим лицом, либо в решении собрания, если иное не установлено законом или не противоречит существу отношений.</a:t>
            </a:r>
          </a:p>
          <a:p>
            <a:pPr marL="0" indent="0" algn="just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В случае выдачи доверенности нескольким представителям каждый из них обладает полномочиями, указанными в доверенности, если в доверенности не предусмотрено, что представители осуществляют их совместно.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Правила настоящей статьи соответственно применяются также в случаях, если доверенность выдана несколькими лицами совместно.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80486"/>
      </p:ext>
    </p:extLst>
  </p:cSld>
  <p:clrMapOvr>
    <a:masterClrMapping/>
  </p:clrMapOvr>
  <p:transition spd="slow" advClick="0" advTm="838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185.1. Гражданского кодекса Российской Федерации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доверенности</a:t>
            </a:r>
            <a:r>
              <a:rPr lang="ru-RU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Доверенность на совершение сделок, требующих нотариальной формы, на подачу заявлений о государственной регистрации прав или сделок, а также на распоряжение зарегистрированными в государственных реестрах правами должна быть нотариально удостоверена, за исключением случаев, предусмотренных законом.</a:t>
            </a: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 нотариально удостоверенным доверенностям приравниваются:</a:t>
            </a: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доверенности военнослужащих и других лиц, находящихся на излечении в госпиталях, санаториях и других военно-лечебных учреждениях, которые удостоверены начальником такого учреждения, его заместителем по медицинской части, а при их отсутствии старшим или дежурным врачом;</a:t>
            </a: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доверенности военнослужащих, а в пунктах дислокации воинских частей, соединений, учреждений и военно-учебных заведений, где нет нотариальных контор и других органов, совершающих нотариальные действия, также доверенности работников, членов их семей и членов семей военнослужащих, которые удостоверены командиром (начальником) этих части, соединения, учреждения или заведения;</a:t>
            </a: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доверенности лиц, находящихся в местах лишения свободы, которые удостоверены начальником соответствующего места лишения свободы;</a:t>
            </a: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доверенности совершеннолетних дееспособных граждан, находящихся в учреждениях социальной защиты населения, которые удостоверены администрацией этого учреждения или руководителем (его заместителем) соответствующего органа социальной защиты населения.</a:t>
            </a: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Доверенность на получение заработной платы и иных платежей, связанных с трудовыми отношениями, на получение вознаграждения авторов и изобретателей, пенсий, пособий и стипендий или на получение корреспонденции, за исключением ценной корреспонденции, может быть удостоверена организацией, в которой доверитель работает или учится, и администрацией стационарного лечебного учреждения, в котором он находится на излечении. Такая доверенность удостоверяется бесплатно.</a:t>
            </a: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Доверенность от имени юридического лица выдается за подписью его руководителя или иного лица, уполномоченного на это в соответствии с законом и учредительными документами.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08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9333">
        <p:split orient="vert"/>
      </p:transition>
    </mc:Choice>
    <mc:Fallback xmlns="">
      <p:transition spd="slow" advClick="0" advTm="933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gkh.dvinaland.ru/upload/iblock/af1/af15a3fe8bf0b82ebe0773491187e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55" y="503674"/>
            <a:ext cx="8028890" cy="60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3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" y="672232"/>
            <a:ext cx="9286485" cy="561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2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ru-RU" altLang="ru-RU" sz="3000" b="1" dirty="0" smtClean="0">
                <a:latin typeface="Courier New" pitchFamily="49" charset="0"/>
                <a:cs typeface="Courier New" pitchFamily="49" charset="0"/>
              </a:rPr>
              <a:t>Платежи населения по программе </a:t>
            </a:r>
            <a:br>
              <a:rPr lang="ru-RU" altLang="ru-RU" sz="30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altLang="ru-RU" sz="3000" b="1" dirty="0" smtClean="0">
                <a:latin typeface="Courier New" pitchFamily="49" charset="0"/>
                <a:cs typeface="Courier New" pitchFamily="49" charset="0"/>
              </a:rPr>
              <a:t>капитального ремонта</a:t>
            </a:r>
            <a:endParaRPr lang="ru-RU" sz="3000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940886"/>
              </p:ext>
            </p:extLst>
          </p:nvPr>
        </p:nvGraphicFramePr>
        <p:xfrm>
          <a:off x="683568" y="1196752"/>
          <a:ext cx="80648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" y="0"/>
            <a:ext cx="9097872" cy="691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3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8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61"/>
            <a:ext cx="9116698" cy="667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9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-4303" b="67045"/>
          <a:stretch/>
        </p:blipFill>
        <p:spPr bwMode="auto">
          <a:xfrm>
            <a:off x="1345456" y="-64028"/>
            <a:ext cx="7277710" cy="709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419872" y="3933056"/>
            <a:ext cx="136815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lipetskmedia.ru/image/20130520_161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3369"/>
            <a:ext cx="8653920" cy="649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ru-RU" altLang="ru-RU" sz="3000" b="1" dirty="0" smtClean="0">
                <a:latin typeface="Courier New" pitchFamily="49" charset="0"/>
                <a:cs typeface="Courier New" pitchFamily="49" charset="0"/>
              </a:rPr>
              <a:t>ул. Авиастроителей, дом №3 </a:t>
            </a:r>
            <a:br>
              <a:rPr lang="ru-RU" altLang="ru-RU" sz="3000" b="1" dirty="0" smtClean="0">
                <a:latin typeface="Courier New" pitchFamily="49" charset="0"/>
                <a:cs typeface="Courier New" pitchFamily="49" charset="0"/>
              </a:rPr>
            </a:br>
            <a:r>
              <a:rPr lang="ru-RU" altLang="ru-RU" sz="3000" b="1" dirty="0" smtClean="0">
                <a:latin typeface="Courier New" pitchFamily="49" charset="0"/>
                <a:cs typeface="Courier New" pitchFamily="49" charset="0"/>
              </a:rPr>
              <a:t>ремонт кровли </a:t>
            </a:r>
            <a:endParaRPr lang="ru-RU" sz="30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Picture 2" descr="F:\фотки программы\ЧС\Авиасроителей 3\SAM_091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11264"/>
            <a:ext cx="7920880" cy="5846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44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6" name="Picture 4" descr="http://magspace.ru/uploads/2014/10/03/Iskra/magspace.ru_SMS_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532233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8" name="Picture 6" descr="http://cs308228.vk.me/v308228128/489c/qPt6Rtgd0-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11126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Меры </a:t>
            </a:r>
            <a:r>
              <a:rPr lang="ru-RU" sz="36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повышения </a:t>
            </a:r>
            <a:r>
              <a:rPr lang="ru-RU" sz="3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платёжной дисциплины</a:t>
            </a:r>
            <a:endParaRPr lang="ru-RU" sz="3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ea typeface="+mj-ea"/>
                <a:cs typeface="Courier New" pitchFamily="49" charset="0"/>
              </a:rPr>
              <a:t>Усовершенствование системы электронных платежей</a:t>
            </a:r>
          </a:p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ea typeface="+mj-ea"/>
                <a:cs typeface="Courier New" pitchFamily="49" charset="0"/>
              </a:rPr>
              <a:t>Платежи без комиссии</a:t>
            </a:r>
          </a:p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ea typeface="+mj-ea"/>
                <a:cs typeface="Courier New" pitchFamily="49" charset="0"/>
              </a:rPr>
              <a:t>Введение повышающего коэффициента к тарифу на капитальный ремонт для «злостных» неплательщиков</a:t>
            </a:r>
          </a:p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ea typeface="+mj-ea"/>
                <a:cs typeface="Courier New" pitchFamily="49" charset="0"/>
              </a:rPr>
              <a:t>Освещение вопросов капитального ремонта в средствах массовой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5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mkladnichkina\Desktop\Новая папка (9)\DSC0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92016" cy="477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8864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000" b="1" dirty="0" smtClean="0">
                <a:latin typeface="Courier New" pitchFamily="49" charset="0"/>
                <a:cs typeface="Courier New" pitchFamily="49" charset="0"/>
              </a:rPr>
              <a:t>ул. Авиастроителей, дом №2а</a:t>
            </a:r>
            <a:endParaRPr lang="ru-RU" sz="3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4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4704"/>
          </a:xfrm>
        </p:spPr>
        <p:txBody>
          <a:bodyPr>
            <a:normAutofit/>
          </a:bodyPr>
          <a:lstStyle/>
          <a:p>
            <a:r>
              <a:rPr lang="ru-RU" altLang="ru-RU" sz="3000" b="1" dirty="0" smtClean="0">
                <a:latin typeface="Courier New" pitchFamily="49" charset="0"/>
                <a:cs typeface="Courier New" pitchFamily="49" charset="0"/>
              </a:rPr>
              <a:t>пр.Дзержинского, дом №20/1</a:t>
            </a:r>
            <a:endParaRPr lang="ru-RU" sz="30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2" name="Содержимое 4" descr="Дз.20.1.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412776"/>
            <a:ext cx="432048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7" descr="дз.20.1.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412776"/>
            <a:ext cx="432516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38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F:\Новая папка\ec_21082013_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7246279" cy="3456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ru-RU" altLang="ru-RU" sz="3000" b="1" dirty="0" smtClean="0">
                <a:latin typeface="Courier New" pitchFamily="49" charset="0"/>
                <a:cs typeface="Courier New" pitchFamily="49" charset="0"/>
              </a:rPr>
              <a:t>Замена и модернизация лифтов</a:t>
            </a:r>
            <a:endParaRPr lang="ru-RU" sz="30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8" name="Picture 2" descr="F:\Новая папка\лифт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4932040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919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7" b="17414"/>
          <a:stretch/>
        </p:blipFill>
        <p:spPr bwMode="auto">
          <a:xfrm>
            <a:off x="-81048" y="8993"/>
            <a:ext cx="9225047" cy="684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5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88" y="0"/>
            <a:ext cx="9151888" cy="653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4568056" y="260648"/>
            <a:ext cx="4684464" cy="669674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otambove.ru/wp-content/uploads/2010/10/10103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ru-RU" altLang="ru-RU" sz="3000" b="1" dirty="0" smtClean="0">
                <a:latin typeface="Courier New" pitchFamily="49" charset="0"/>
                <a:cs typeface="Courier New" pitchFamily="49" charset="0"/>
              </a:rPr>
              <a:t>Собрание собственников многоквартирных домов</a:t>
            </a:r>
            <a:endParaRPr lang="ru-RU" sz="30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868</Words>
  <Application>Microsoft Office PowerPoint</Application>
  <PresentationFormat>Экран (4:3)</PresentationFormat>
  <Paragraphs>60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ул. Авиастроителей, дом №3  ремонт кровли </vt:lpstr>
      <vt:lpstr>Презентация PowerPoint</vt:lpstr>
      <vt:lpstr>пр.Дзержинского, дом №20/1</vt:lpstr>
      <vt:lpstr>Замена и модернизация лифтов</vt:lpstr>
      <vt:lpstr>Презентация PowerPoint</vt:lpstr>
      <vt:lpstr>Презентация PowerPoint</vt:lpstr>
      <vt:lpstr>Собрание собственников многоквартирных домов</vt:lpstr>
      <vt:lpstr>Презентация PowerPoint</vt:lpstr>
      <vt:lpstr>Бюллетень заочного голосования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Федеральным законом от 07.05.2013 № 100-ФЗ «О внесении изменений в подразделы 4 и 5 раздела I части первой и статью 1153 части третьей Гражданского кодекса Российской Федерации» </vt:lpstr>
      <vt:lpstr>Статья 185.1. Гражданского кодекса Российской Федерации</vt:lpstr>
      <vt:lpstr>Презентация PowerPoint</vt:lpstr>
      <vt:lpstr>Презентация PowerPoint</vt:lpstr>
      <vt:lpstr>Платежи населения по программе  капитального ремонта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повышения платёжной дисциплины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Кладничкина Марина Владимировна</dc:creator>
  <cp:lastModifiedBy>Кладничкина Марина Владимировна</cp:lastModifiedBy>
  <cp:revision>33</cp:revision>
  <dcterms:created xsi:type="dcterms:W3CDTF">2015-04-21T08:37:13Z</dcterms:created>
  <dcterms:modified xsi:type="dcterms:W3CDTF">2015-04-22T08:54:37Z</dcterms:modified>
</cp:coreProperties>
</file>