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81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1D1D1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D6D6D6"/>
                </a:solidFill>
                <a:latin typeface="Tahoma"/>
                <a:cs typeface="Tahoma"/>
              </a:defRPr>
            </a:lvl1pPr>
          </a:lstStyle>
          <a:p>
            <a:pPr marL="48895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D1D1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D6D6D6"/>
                </a:solidFill>
                <a:latin typeface="Tahoma"/>
                <a:cs typeface="Tahoma"/>
              </a:defRPr>
            </a:lvl1pPr>
          </a:lstStyle>
          <a:p>
            <a:pPr marL="48895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94944" y="1737360"/>
            <a:ext cx="10802620" cy="4572000"/>
          </a:xfrm>
          <a:custGeom>
            <a:avLst/>
            <a:gdLst/>
            <a:ahLst/>
            <a:cxnLst/>
            <a:rect l="l" t="t" r="r" b="b"/>
            <a:pathLst>
              <a:path w="10802620" h="4572000">
                <a:moveTo>
                  <a:pt x="10802112" y="0"/>
                </a:moveTo>
                <a:lnTo>
                  <a:pt x="0" y="0"/>
                </a:lnTo>
                <a:lnTo>
                  <a:pt x="0" y="4572000"/>
                </a:lnTo>
                <a:lnTo>
                  <a:pt x="10802112" y="4572000"/>
                </a:lnTo>
                <a:lnTo>
                  <a:pt x="10802112" y="0"/>
                </a:lnTo>
                <a:close/>
              </a:path>
            </a:pathLst>
          </a:custGeom>
          <a:solidFill>
            <a:srgbClr val="F1F0F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7183" y="824483"/>
            <a:ext cx="499872" cy="3139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D1D1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D6D6D6"/>
                </a:solidFill>
                <a:latin typeface="Tahoma"/>
                <a:cs typeface="Tahoma"/>
              </a:defRPr>
            </a:lvl1pPr>
          </a:lstStyle>
          <a:p>
            <a:pPr marL="48895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D1D1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D6D6D6"/>
                </a:solidFill>
                <a:latin typeface="Tahoma"/>
                <a:cs typeface="Tahoma"/>
              </a:defRPr>
            </a:lvl1pPr>
          </a:lstStyle>
          <a:p>
            <a:pPr marL="48895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D6D6D6"/>
                </a:solidFill>
                <a:latin typeface="Tahoma"/>
                <a:cs typeface="Tahoma"/>
              </a:defRPr>
            </a:lvl1pPr>
          </a:lstStyle>
          <a:p>
            <a:pPr marL="48895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2853" y="289445"/>
            <a:ext cx="10427970" cy="9259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1D1D1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2853" y="1838858"/>
            <a:ext cx="8630920" cy="3013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359642" y="6434925"/>
            <a:ext cx="196596" cy="210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D6D6D6"/>
                </a:solidFill>
                <a:latin typeface="Tahoma"/>
                <a:cs typeface="Tahoma"/>
              </a:defRPr>
            </a:lvl1pPr>
          </a:lstStyle>
          <a:p>
            <a:pPr marL="48895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jp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51376" y="4844796"/>
            <a:ext cx="3889248" cy="41249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96183" y="2711234"/>
            <a:ext cx="6199632" cy="46630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10953" y="3597973"/>
            <a:ext cx="6035040" cy="76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065" marR="5080" indent="-762000">
              <a:lnSpc>
                <a:spcPct val="110800"/>
              </a:lnSpc>
              <a:spcBef>
                <a:spcPts val="100"/>
              </a:spcBef>
            </a:pPr>
            <a:r>
              <a:rPr sz="2200" dirty="0">
                <a:solidFill>
                  <a:srgbClr val="009B3D"/>
                </a:solidFill>
                <a:latin typeface="Arial"/>
                <a:cs typeface="Arial"/>
              </a:rPr>
              <a:t>Платформа цифровизации </a:t>
            </a:r>
            <a:r>
              <a:rPr sz="2200" spc="-10" dirty="0">
                <a:solidFill>
                  <a:srgbClr val="009B3D"/>
                </a:solidFill>
                <a:latin typeface="Arial"/>
                <a:cs typeface="Arial"/>
              </a:rPr>
              <a:t>общественного </a:t>
            </a:r>
            <a:r>
              <a:rPr sz="2200" dirty="0">
                <a:solidFill>
                  <a:srgbClr val="009B3D"/>
                </a:solidFill>
                <a:latin typeface="Arial"/>
                <a:cs typeface="Arial"/>
              </a:rPr>
              <a:t>транспорта города</a:t>
            </a:r>
            <a:r>
              <a:rPr sz="2200" spc="-5" dirty="0">
                <a:solidFill>
                  <a:srgbClr val="009B3D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09B3D"/>
                </a:solidFill>
                <a:latin typeface="Arial"/>
                <a:cs typeface="Arial"/>
              </a:rPr>
              <a:t>Красноярска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12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Этапы</a:t>
            </a:r>
            <a:r>
              <a:rPr spc="-229" dirty="0"/>
              <a:t> </a:t>
            </a:r>
            <a:r>
              <a:rPr spc="-65" dirty="0"/>
              <a:t>внедрения</a:t>
            </a:r>
          </a:p>
        </p:txBody>
      </p:sp>
      <p:sp>
        <p:nvSpPr>
          <p:cNvPr id="3" name="object 3"/>
          <p:cNvSpPr/>
          <p:nvPr/>
        </p:nvSpPr>
        <p:spPr>
          <a:xfrm>
            <a:off x="1065275" y="2964179"/>
            <a:ext cx="822960" cy="822960"/>
          </a:xfrm>
          <a:custGeom>
            <a:avLst/>
            <a:gdLst/>
            <a:ahLst/>
            <a:cxnLst/>
            <a:rect l="l" t="t" r="r" b="b"/>
            <a:pathLst>
              <a:path w="822960" h="822960">
                <a:moveTo>
                  <a:pt x="411480" y="0"/>
                </a:moveTo>
                <a:lnTo>
                  <a:pt x="363492" y="2769"/>
                </a:lnTo>
                <a:lnTo>
                  <a:pt x="317131" y="10870"/>
                </a:lnTo>
                <a:lnTo>
                  <a:pt x="272704" y="23994"/>
                </a:lnTo>
                <a:lnTo>
                  <a:pt x="230521" y="41832"/>
                </a:lnTo>
                <a:lnTo>
                  <a:pt x="190890" y="64075"/>
                </a:lnTo>
                <a:lnTo>
                  <a:pt x="154120" y="90413"/>
                </a:lnTo>
                <a:lnTo>
                  <a:pt x="120519" y="120538"/>
                </a:lnTo>
                <a:lnTo>
                  <a:pt x="90397" y="154141"/>
                </a:lnTo>
                <a:lnTo>
                  <a:pt x="64062" y="190913"/>
                </a:lnTo>
                <a:lnTo>
                  <a:pt x="41823" y="230543"/>
                </a:lnTo>
                <a:lnTo>
                  <a:pt x="23988" y="272725"/>
                </a:lnTo>
                <a:lnTo>
                  <a:pt x="10867" y="317147"/>
                </a:lnTo>
                <a:lnTo>
                  <a:pt x="2768" y="363502"/>
                </a:lnTo>
                <a:lnTo>
                  <a:pt x="0" y="411479"/>
                </a:lnTo>
                <a:lnTo>
                  <a:pt x="2768" y="459457"/>
                </a:lnTo>
                <a:lnTo>
                  <a:pt x="10867" y="505812"/>
                </a:lnTo>
                <a:lnTo>
                  <a:pt x="23988" y="550234"/>
                </a:lnTo>
                <a:lnTo>
                  <a:pt x="41823" y="592416"/>
                </a:lnTo>
                <a:lnTo>
                  <a:pt x="64062" y="632046"/>
                </a:lnTo>
                <a:lnTo>
                  <a:pt x="90397" y="668818"/>
                </a:lnTo>
                <a:lnTo>
                  <a:pt x="120519" y="702421"/>
                </a:lnTo>
                <a:lnTo>
                  <a:pt x="154120" y="732546"/>
                </a:lnTo>
                <a:lnTo>
                  <a:pt x="190890" y="758884"/>
                </a:lnTo>
                <a:lnTo>
                  <a:pt x="230521" y="781127"/>
                </a:lnTo>
                <a:lnTo>
                  <a:pt x="272704" y="798965"/>
                </a:lnTo>
                <a:lnTo>
                  <a:pt x="317131" y="812089"/>
                </a:lnTo>
                <a:lnTo>
                  <a:pt x="363492" y="820190"/>
                </a:lnTo>
                <a:lnTo>
                  <a:pt x="411480" y="822959"/>
                </a:lnTo>
                <a:lnTo>
                  <a:pt x="459457" y="820190"/>
                </a:lnTo>
                <a:lnTo>
                  <a:pt x="505812" y="812089"/>
                </a:lnTo>
                <a:lnTo>
                  <a:pt x="550234" y="798965"/>
                </a:lnTo>
                <a:lnTo>
                  <a:pt x="592416" y="781127"/>
                </a:lnTo>
                <a:lnTo>
                  <a:pt x="632046" y="758884"/>
                </a:lnTo>
                <a:lnTo>
                  <a:pt x="668818" y="732546"/>
                </a:lnTo>
                <a:lnTo>
                  <a:pt x="702421" y="702421"/>
                </a:lnTo>
                <a:lnTo>
                  <a:pt x="732546" y="668818"/>
                </a:lnTo>
                <a:lnTo>
                  <a:pt x="758884" y="632046"/>
                </a:lnTo>
                <a:lnTo>
                  <a:pt x="781127" y="592416"/>
                </a:lnTo>
                <a:lnTo>
                  <a:pt x="798965" y="550234"/>
                </a:lnTo>
                <a:lnTo>
                  <a:pt x="812089" y="505812"/>
                </a:lnTo>
                <a:lnTo>
                  <a:pt x="820190" y="459457"/>
                </a:lnTo>
                <a:lnTo>
                  <a:pt x="822960" y="411479"/>
                </a:lnTo>
                <a:lnTo>
                  <a:pt x="820190" y="363502"/>
                </a:lnTo>
                <a:lnTo>
                  <a:pt x="812089" y="317147"/>
                </a:lnTo>
                <a:lnTo>
                  <a:pt x="798965" y="272725"/>
                </a:lnTo>
                <a:lnTo>
                  <a:pt x="781127" y="230543"/>
                </a:lnTo>
                <a:lnTo>
                  <a:pt x="758884" y="190913"/>
                </a:lnTo>
                <a:lnTo>
                  <a:pt x="732546" y="154141"/>
                </a:lnTo>
                <a:lnTo>
                  <a:pt x="702421" y="120538"/>
                </a:lnTo>
                <a:lnTo>
                  <a:pt x="668818" y="90413"/>
                </a:lnTo>
                <a:lnTo>
                  <a:pt x="632046" y="64075"/>
                </a:lnTo>
                <a:lnTo>
                  <a:pt x="592416" y="41832"/>
                </a:lnTo>
                <a:lnTo>
                  <a:pt x="550234" y="23994"/>
                </a:lnTo>
                <a:lnTo>
                  <a:pt x="505812" y="10870"/>
                </a:lnTo>
                <a:lnTo>
                  <a:pt x="459457" y="2769"/>
                </a:lnTo>
                <a:lnTo>
                  <a:pt x="411480" y="0"/>
                </a:lnTo>
                <a:close/>
              </a:path>
            </a:pathLst>
          </a:custGeom>
          <a:solidFill>
            <a:srgbClr val="00A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52169" y="3072765"/>
            <a:ext cx="24955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35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92040" y="2964179"/>
            <a:ext cx="822960" cy="822960"/>
          </a:xfrm>
          <a:custGeom>
            <a:avLst/>
            <a:gdLst/>
            <a:ahLst/>
            <a:cxnLst/>
            <a:rect l="l" t="t" r="r" b="b"/>
            <a:pathLst>
              <a:path w="822960" h="822960">
                <a:moveTo>
                  <a:pt x="411480" y="0"/>
                </a:moveTo>
                <a:lnTo>
                  <a:pt x="363502" y="2769"/>
                </a:lnTo>
                <a:lnTo>
                  <a:pt x="317147" y="10870"/>
                </a:lnTo>
                <a:lnTo>
                  <a:pt x="272725" y="23994"/>
                </a:lnTo>
                <a:lnTo>
                  <a:pt x="230543" y="41832"/>
                </a:lnTo>
                <a:lnTo>
                  <a:pt x="190913" y="64075"/>
                </a:lnTo>
                <a:lnTo>
                  <a:pt x="154141" y="90413"/>
                </a:lnTo>
                <a:lnTo>
                  <a:pt x="120538" y="120538"/>
                </a:lnTo>
                <a:lnTo>
                  <a:pt x="90413" y="154141"/>
                </a:lnTo>
                <a:lnTo>
                  <a:pt x="64075" y="190913"/>
                </a:lnTo>
                <a:lnTo>
                  <a:pt x="41832" y="230543"/>
                </a:lnTo>
                <a:lnTo>
                  <a:pt x="23994" y="272725"/>
                </a:lnTo>
                <a:lnTo>
                  <a:pt x="10870" y="317147"/>
                </a:lnTo>
                <a:lnTo>
                  <a:pt x="2769" y="363502"/>
                </a:lnTo>
                <a:lnTo>
                  <a:pt x="0" y="411479"/>
                </a:lnTo>
                <a:lnTo>
                  <a:pt x="2769" y="459457"/>
                </a:lnTo>
                <a:lnTo>
                  <a:pt x="10870" y="505812"/>
                </a:lnTo>
                <a:lnTo>
                  <a:pt x="23994" y="550234"/>
                </a:lnTo>
                <a:lnTo>
                  <a:pt x="41832" y="592416"/>
                </a:lnTo>
                <a:lnTo>
                  <a:pt x="64075" y="632046"/>
                </a:lnTo>
                <a:lnTo>
                  <a:pt x="90413" y="668818"/>
                </a:lnTo>
                <a:lnTo>
                  <a:pt x="120538" y="702421"/>
                </a:lnTo>
                <a:lnTo>
                  <a:pt x="154141" y="732546"/>
                </a:lnTo>
                <a:lnTo>
                  <a:pt x="190913" y="758884"/>
                </a:lnTo>
                <a:lnTo>
                  <a:pt x="230543" y="781127"/>
                </a:lnTo>
                <a:lnTo>
                  <a:pt x="272725" y="798965"/>
                </a:lnTo>
                <a:lnTo>
                  <a:pt x="317147" y="812089"/>
                </a:lnTo>
                <a:lnTo>
                  <a:pt x="363502" y="820190"/>
                </a:lnTo>
                <a:lnTo>
                  <a:pt x="411480" y="822959"/>
                </a:lnTo>
                <a:lnTo>
                  <a:pt x="459457" y="820190"/>
                </a:lnTo>
                <a:lnTo>
                  <a:pt x="505812" y="812089"/>
                </a:lnTo>
                <a:lnTo>
                  <a:pt x="550234" y="798965"/>
                </a:lnTo>
                <a:lnTo>
                  <a:pt x="592416" y="781127"/>
                </a:lnTo>
                <a:lnTo>
                  <a:pt x="632046" y="758884"/>
                </a:lnTo>
                <a:lnTo>
                  <a:pt x="668818" y="732546"/>
                </a:lnTo>
                <a:lnTo>
                  <a:pt x="702421" y="702421"/>
                </a:lnTo>
                <a:lnTo>
                  <a:pt x="732546" y="668818"/>
                </a:lnTo>
                <a:lnTo>
                  <a:pt x="758884" y="632046"/>
                </a:lnTo>
                <a:lnTo>
                  <a:pt x="781127" y="592416"/>
                </a:lnTo>
                <a:lnTo>
                  <a:pt x="798965" y="550234"/>
                </a:lnTo>
                <a:lnTo>
                  <a:pt x="812089" y="505812"/>
                </a:lnTo>
                <a:lnTo>
                  <a:pt x="820190" y="459457"/>
                </a:lnTo>
                <a:lnTo>
                  <a:pt x="822960" y="411479"/>
                </a:lnTo>
                <a:lnTo>
                  <a:pt x="820190" y="363502"/>
                </a:lnTo>
                <a:lnTo>
                  <a:pt x="812089" y="317147"/>
                </a:lnTo>
                <a:lnTo>
                  <a:pt x="798965" y="272725"/>
                </a:lnTo>
                <a:lnTo>
                  <a:pt x="781127" y="230543"/>
                </a:lnTo>
                <a:lnTo>
                  <a:pt x="758884" y="190913"/>
                </a:lnTo>
                <a:lnTo>
                  <a:pt x="732546" y="154141"/>
                </a:lnTo>
                <a:lnTo>
                  <a:pt x="702421" y="120538"/>
                </a:lnTo>
                <a:lnTo>
                  <a:pt x="668818" y="90413"/>
                </a:lnTo>
                <a:lnTo>
                  <a:pt x="632046" y="64075"/>
                </a:lnTo>
                <a:lnTo>
                  <a:pt x="592416" y="41832"/>
                </a:lnTo>
                <a:lnTo>
                  <a:pt x="550234" y="23994"/>
                </a:lnTo>
                <a:lnTo>
                  <a:pt x="505812" y="10870"/>
                </a:lnTo>
                <a:lnTo>
                  <a:pt x="459457" y="2769"/>
                </a:lnTo>
                <a:lnTo>
                  <a:pt x="411480" y="0"/>
                </a:lnTo>
                <a:close/>
              </a:path>
            </a:pathLst>
          </a:custGeom>
          <a:solidFill>
            <a:srgbClr val="B1AC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47564" y="3072765"/>
            <a:ext cx="3136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5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813292" y="2964179"/>
            <a:ext cx="821690" cy="822960"/>
          </a:xfrm>
          <a:custGeom>
            <a:avLst/>
            <a:gdLst/>
            <a:ahLst/>
            <a:cxnLst/>
            <a:rect l="l" t="t" r="r" b="b"/>
            <a:pathLst>
              <a:path w="821690" h="822960">
                <a:moveTo>
                  <a:pt x="410718" y="0"/>
                </a:moveTo>
                <a:lnTo>
                  <a:pt x="362821" y="2769"/>
                </a:lnTo>
                <a:lnTo>
                  <a:pt x="316547" y="10870"/>
                </a:lnTo>
                <a:lnTo>
                  <a:pt x="272204" y="23994"/>
                </a:lnTo>
                <a:lnTo>
                  <a:pt x="230099" y="41832"/>
                </a:lnTo>
                <a:lnTo>
                  <a:pt x="190541" y="64075"/>
                </a:lnTo>
                <a:lnTo>
                  <a:pt x="153839" y="90413"/>
                </a:lnTo>
                <a:lnTo>
                  <a:pt x="120300" y="120538"/>
                </a:lnTo>
                <a:lnTo>
                  <a:pt x="90233" y="154141"/>
                </a:lnTo>
                <a:lnTo>
                  <a:pt x="63946" y="190913"/>
                </a:lnTo>
                <a:lnTo>
                  <a:pt x="41747" y="230543"/>
                </a:lnTo>
                <a:lnTo>
                  <a:pt x="23945" y="272725"/>
                </a:lnTo>
                <a:lnTo>
                  <a:pt x="10847" y="317147"/>
                </a:lnTo>
                <a:lnTo>
                  <a:pt x="2763" y="363502"/>
                </a:lnTo>
                <a:lnTo>
                  <a:pt x="0" y="411479"/>
                </a:lnTo>
                <a:lnTo>
                  <a:pt x="2763" y="459457"/>
                </a:lnTo>
                <a:lnTo>
                  <a:pt x="10847" y="505812"/>
                </a:lnTo>
                <a:lnTo>
                  <a:pt x="23945" y="550234"/>
                </a:lnTo>
                <a:lnTo>
                  <a:pt x="41747" y="592416"/>
                </a:lnTo>
                <a:lnTo>
                  <a:pt x="63946" y="632046"/>
                </a:lnTo>
                <a:lnTo>
                  <a:pt x="90233" y="668818"/>
                </a:lnTo>
                <a:lnTo>
                  <a:pt x="120300" y="702421"/>
                </a:lnTo>
                <a:lnTo>
                  <a:pt x="153839" y="732546"/>
                </a:lnTo>
                <a:lnTo>
                  <a:pt x="190541" y="758884"/>
                </a:lnTo>
                <a:lnTo>
                  <a:pt x="230099" y="781127"/>
                </a:lnTo>
                <a:lnTo>
                  <a:pt x="272204" y="798965"/>
                </a:lnTo>
                <a:lnTo>
                  <a:pt x="316547" y="812089"/>
                </a:lnTo>
                <a:lnTo>
                  <a:pt x="362821" y="820190"/>
                </a:lnTo>
                <a:lnTo>
                  <a:pt x="410718" y="822959"/>
                </a:lnTo>
                <a:lnTo>
                  <a:pt x="458614" y="820190"/>
                </a:lnTo>
                <a:lnTo>
                  <a:pt x="504888" y="812089"/>
                </a:lnTo>
                <a:lnTo>
                  <a:pt x="549231" y="798965"/>
                </a:lnTo>
                <a:lnTo>
                  <a:pt x="591336" y="781127"/>
                </a:lnTo>
                <a:lnTo>
                  <a:pt x="630894" y="758884"/>
                </a:lnTo>
                <a:lnTo>
                  <a:pt x="667596" y="732546"/>
                </a:lnTo>
                <a:lnTo>
                  <a:pt x="701135" y="702421"/>
                </a:lnTo>
                <a:lnTo>
                  <a:pt x="731202" y="668818"/>
                </a:lnTo>
                <a:lnTo>
                  <a:pt x="757489" y="632046"/>
                </a:lnTo>
                <a:lnTo>
                  <a:pt x="779688" y="592416"/>
                </a:lnTo>
                <a:lnTo>
                  <a:pt x="797490" y="550234"/>
                </a:lnTo>
                <a:lnTo>
                  <a:pt x="810588" y="505812"/>
                </a:lnTo>
                <a:lnTo>
                  <a:pt x="818672" y="459457"/>
                </a:lnTo>
                <a:lnTo>
                  <a:pt x="821436" y="411479"/>
                </a:lnTo>
                <a:lnTo>
                  <a:pt x="818672" y="363502"/>
                </a:lnTo>
                <a:lnTo>
                  <a:pt x="810588" y="317147"/>
                </a:lnTo>
                <a:lnTo>
                  <a:pt x="797490" y="272725"/>
                </a:lnTo>
                <a:lnTo>
                  <a:pt x="779688" y="230543"/>
                </a:lnTo>
                <a:lnTo>
                  <a:pt x="757489" y="190913"/>
                </a:lnTo>
                <a:lnTo>
                  <a:pt x="731202" y="154141"/>
                </a:lnTo>
                <a:lnTo>
                  <a:pt x="701135" y="120538"/>
                </a:lnTo>
                <a:lnTo>
                  <a:pt x="667596" y="90413"/>
                </a:lnTo>
                <a:lnTo>
                  <a:pt x="630894" y="64075"/>
                </a:lnTo>
                <a:lnTo>
                  <a:pt x="591336" y="41832"/>
                </a:lnTo>
                <a:lnTo>
                  <a:pt x="549231" y="23994"/>
                </a:lnTo>
                <a:lnTo>
                  <a:pt x="504888" y="10870"/>
                </a:lnTo>
                <a:lnTo>
                  <a:pt x="458614" y="2769"/>
                </a:lnTo>
                <a:lnTo>
                  <a:pt x="410718" y="0"/>
                </a:lnTo>
                <a:close/>
              </a:path>
            </a:pathLst>
          </a:custGeom>
          <a:solidFill>
            <a:srgbClr val="D7D4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43127" y="3936619"/>
            <a:ext cx="2225040" cy="1343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" marR="54546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1D1D1B"/>
                </a:solidFill>
                <a:latin typeface="Tahoma"/>
                <a:cs typeface="Tahoma"/>
              </a:rPr>
              <a:t>Тестирование сервиса</a:t>
            </a:r>
            <a:endParaRPr sz="1800">
              <a:latin typeface="Tahoma"/>
              <a:cs typeface="Tahoma"/>
            </a:endParaRPr>
          </a:p>
          <a:p>
            <a:pPr marL="12700" marR="5080" algn="just">
              <a:lnSpc>
                <a:spcPct val="100000"/>
              </a:lnSpc>
              <a:spcBef>
                <a:spcPts val="1735"/>
              </a:spcBef>
            </a:pPr>
            <a:r>
              <a:rPr sz="1200" spc="50" dirty="0">
                <a:solidFill>
                  <a:srgbClr val="1D1D1B"/>
                </a:solidFill>
                <a:latin typeface="Tahoma"/>
                <a:cs typeface="Tahoma"/>
              </a:rPr>
              <a:t>Тестирование</a:t>
            </a:r>
            <a:r>
              <a:rPr sz="1200" spc="-15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  <a:r>
              <a:rPr sz="1200" spc="80" dirty="0">
                <a:solidFill>
                  <a:srgbClr val="1D1D1B"/>
                </a:solidFill>
                <a:latin typeface="Tahoma"/>
                <a:cs typeface="Tahoma"/>
              </a:rPr>
              <a:t>схемы</a:t>
            </a:r>
            <a:r>
              <a:rPr sz="1200" spc="-5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1D1D1B"/>
                </a:solidFill>
                <a:latin typeface="Tahoma"/>
                <a:cs typeface="Tahoma"/>
              </a:rPr>
              <a:t>работы </a:t>
            </a:r>
            <a:r>
              <a:rPr sz="1200" dirty="0">
                <a:solidFill>
                  <a:srgbClr val="1D1D1B"/>
                </a:solidFill>
                <a:latin typeface="Tahoma"/>
                <a:cs typeface="Tahoma"/>
              </a:rPr>
              <a:t>на</a:t>
            </a:r>
            <a:r>
              <a:rPr sz="1200" spc="-10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  <a:r>
              <a:rPr sz="1200" spc="65" dirty="0">
                <a:solidFill>
                  <a:srgbClr val="1D1D1B"/>
                </a:solidFill>
                <a:latin typeface="Tahoma"/>
                <a:cs typeface="Tahoma"/>
              </a:rPr>
              <a:t>одном</a:t>
            </a:r>
            <a:r>
              <a:rPr sz="1200" spc="-20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1D1D1B"/>
                </a:solidFill>
                <a:latin typeface="Tahoma"/>
                <a:cs typeface="Tahoma"/>
              </a:rPr>
              <a:t>маршруте,</a:t>
            </a:r>
            <a:r>
              <a:rPr sz="1200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  <a:r>
              <a:rPr sz="1200" spc="40" dirty="0">
                <a:solidFill>
                  <a:srgbClr val="1D1D1B"/>
                </a:solidFill>
                <a:latin typeface="Tahoma"/>
                <a:cs typeface="Tahoma"/>
              </a:rPr>
              <a:t>отладка </a:t>
            </a:r>
            <a:r>
              <a:rPr sz="1200" spc="35" dirty="0">
                <a:solidFill>
                  <a:srgbClr val="1D1D1B"/>
                </a:solidFill>
                <a:latin typeface="Tahoma"/>
                <a:cs typeface="Tahoma"/>
              </a:rPr>
              <a:t>взаимодействий.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80609" y="3936619"/>
            <a:ext cx="2288540" cy="1892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1D1D1B"/>
                </a:solidFill>
                <a:latin typeface="Tahoma"/>
                <a:cs typeface="Tahoma"/>
              </a:rPr>
              <a:t>Расширение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1D1D1B"/>
                </a:solidFill>
                <a:latin typeface="Tahoma"/>
                <a:cs typeface="Tahoma"/>
              </a:rPr>
              <a:t>оборудования</a:t>
            </a:r>
            <a:endParaRPr sz="18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735"/>
              </a:spcBef>
            </a:pPr>
            <a:r>
              <a:rPr sz="1200" dirty="0">
                <a:solidFill>
                  <a:srgbClr val="1D1D1B"/>
                </a:solidFill>
                <a:latin typeface="Tahoma"/>
                <a:cs typeface="Tahoma"/>
              </a:rPr>
              <a:t>Увеличение</a:t>
            </a:r>
            <a:r>
              <a:rPr sz="1200" spc="380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  <a:r>
              <a:rPr sz="1200" spc="40" dirty="0">
                <a:solidFill>
                  <a:srgbClr val="1D1D1B"/>
                </a:solidFill>
                <a:latin typeface="Tahoma"/>
                <a:cs typeface="Tahoma"/>
              </a:rPr>
              <a:t>количества </a:t>
            </a:r>
            <a:r>
              <a:rPr sz="1200" dirty="0">
                <a:solidFill>
                  <a:srgbClr val="1D1D1B"/>
                </a:solidFill>
                <a:latin typeface="Tahoma"/>
                <a:cs typeface="Tahoma"/>
              </a:rPr>
              <a:t>подключенных</a:t>
            </a:r>
            <a:r>
              <a:rPr sz="1200" spc="465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  <a:r>
              <a:rPr sz="1200" spc="40" dirty="0">
                <a:solidFill>
                  <a:srgbClr val="1D1D1B"/>
                </a:solidFill>
                <a:latin typeface="Tahoma"/>
                <a:cs typeface="Tahoma"/>
              </a:rPr>
              <a:t>маршрутов. </a:t>
            </a:r>
            <a:r>
              <a:rPr sz="1200" spc="45" dirty="0">
                <a:solidFill>
                  <a:srgbClr val="1D1D1B"/>
                </a:solidFill>
                <a:latin typeface="Tahoma"/>
                <a:cs typeface="Tahoma"/>
              </a:rPr>
              <a:t>Установка</a:t>
            </a:r>
            <a:r>
              <a:rPr sz="1200" spc="5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  <a:r>
              <a:rPr sz="1200" spc="35" dirty="0">
                <a:solidFill>
                  <a:srgbClr val="1D1D1B"/>
                </a:solidFill>
                <a:latin typeface="Tahoma"/>
                <a:cs typeface="Tahoma"/>
              </a:rPr>
              <a:t>дополнительного </a:t>
            </a:r>
            <a:r>
              <a:rPr sz="1200" spc="50" dirty="0">
                <a:solidFill>
                  <a:srgbClr val="1D1D1B"/>
                </a:solidFill>
                <a:latin typeface="Tahoma"/>
                <a:cs typeface="Tahoma"/>
              </a:rPr>
              <a:t>оборудования</a:t>
            </a:r>
            <a:r>
              <a:rPr sz="1200" spc="-50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1D1D1B"/>
                </a:solidFill>
                <a:latin typeface="Tahoma"/>
                <a:cs typeface="Tahoma"/>
              </a:rPr>
              <a:t>(датчики </a:t>
            </a:r>
            <a:r>
              <a:rPr sz="1200" spc="50" dirty="0">
                <a:solidFill>
                  <a:srgbClr val="1D1D1B"/>
                </a:solidFill>
                <a:latin typeface="Tahoma"/>
                <a:cs typeface="Tahoma"/>
              </a:rPr>
              <a:t>телеметрии,</a:t>
            </a:r>
            <a:r>
              <a:rPr sz="1200" spc="40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  <a:r>
              <a:rPr sz="1200" spc="85" dirty="0">
                <a:solidFill>
                  <a:srgbClr val="1D1D1B"/>
                </a:solidFill>
                <a:latin typeface="Tahoma"/>
                <a:cs typeface="Tahoma"/>
              </a:rPr>
              <a:t>POS-</a:t>
            </a:r>
            <a:r>
              <a:rPr sz="1200" spc="-10" dirty="0">
                <a:solidFill>
                  <a:srgbClr val="1D1D1B"/>
                </a:solidFill>
                <a:latin typeface="Tahoma"/>
                <a:cs typeface="Tahoma"/>
              </a:rPr>
              <a:t>терминалы, </a:t>
            </a:r>
            <a:r>
              <a:rPr sz="1200" spc="50" dirty="0">
                <a:solidFill>
                  <a:srgbClr val="1D1D1B"/>
                </a:solidFill>
                <a:latin typeface="Tahoma"/>
                <a:cs typeface="Tahoma"/>
              </a:rPr>
              <a:t>камеры,</a:t>
            </a:r>
            <a:r>
              <a:rPr sz="1200" spc="55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  <a:r>
              <a:rPr sz="1200" spc="70" dirty="0">
                <a:solidFill>
                  <a:srgbClr val="1D1D1B"/>
                </a:solidFill>
                <a:latin typeface="Tahoma"/>
                <a:cs typeface="Tahoma"/>
              </a:rPr>
              <a:t>TFT-</a:t>
            </a:r>
            <a:r>
              <a:rPr sz="1200" dirty="0">
                <a:solidFill>
                  <a:srgbClr val="1D1D1B"/>
                </a:solidFill>
                <a:latin typeface="Tahoma"/>
                <a:cs typeface="Tahoma"/>
              </a:rPr>
              <a:t>панели</a:t>
            </a:r>
            <a:r>
              <a:rPr sz="1200" spc="80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D1D1B"/>
                </a:solidFill>
                <a:latin typeface="Tahoma"/>
                <a:cs typeface="Tahoma"/>
              </a:rPr>
              <a:t>и</a:t>
            </a:r>
            <a:r>
              <a:rPr sz="1200" spc="30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1D1D1B"/>
                </a:solidFill>
                <a:latin typeface="Tahoma"/>
                <a:cs typeface="Tahoma"/>
              </a:rPr>
              <a:t>т.д.).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01481" y="3072765"/>
            <a:ext cx="2272030" cy="220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145">
              <a:lnSpc>
                <a:spcPct val="100000"/>
              </a:lnSpc>
              <a:spcBef>
                <a:spcPts val="100"/>
              </a:spcBef>
            </a:pPr>
            <a:r>
              <a:rPr sz="3600" b="1" spc="80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sz="3600">
              <a:latin typeface="Tahoma"/>
              <a:cs typeface="Tahoma"/>
            </a:endParaRPr>
          </a:p>
          <a:p>
            <a:pPr marL="12700" marR="793750">
              <a:lnSpc>
                <a:spcPct val="100000"/>
              </a:lnSpc>
              <a:spcBef>
                <a:spcPts val="2480"/>
              </a:spcBef>
            </a:pPr>
            <a:r>
              <a:rPr sz="1800" b="1" spc="-40" dirty="0">
                <a:solidFill>
                  <a:srgbClr val="1D1D1B"/>
                </a:solidFill>
                <a:latin typeface="Tahoma"/>
                <a:cs typeface="Tahoma"/>
              </a:rPr>
              <a:t>Применение </a:t>
            </a:r>
            <a:r>
              <a:rPr sz="1800" b="1" spc="-10" dirty="0">
                <a:solidFill>
                  <a:srgbClr val="1D1D1B"/>
                </a:solidFill>
                <a:latin typeface="Tahoma"/>
                <a:cs typeface="Tahoma"/>
              </a:rPr>
              <a:t>данных</a:t>
            </a:r>
            <a:endParaRPr sz="18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735"/>
              </a:spcBef>
            </a:pPr>
            <a:r>
              <a:rPr sz="1200" spc="50" dirty="0">
                <a:solidFill>
                  <a:srgbClr val="1D1D1B"/>
                </a:solidFill>
                <a:latin typeface="Tahoma"/>
                <a:cs typeface="Tahoma"/>
              </a:rPr>
              <a:t>Формирование</a:t>
            </a:r>
            <a:r>
              <a:rPr sz="1200" spc="-10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1D1D1B"/>
                </a:solidFill>
                <a:latin typeface="Tahoma"/>
                <a:cs typeface="Tahoma"/>
              </a:rPr>
              <a:t>озера</a:t>
            </a:r>
            <a:r>
              <a:rPr sz="1200" spc="-10" dirty="0">
                <a:solidFill>
                  <a:srgbClr val="1D1D1B"/>
                </a:solidFill>
                <a:latin typeface="Tahoma"/>
                <a:cs typeface="Tahoma"/>
              </a:rPr>
              <a:t> данных. </a:t>
            </a:r>
            <a:r>
              <a:rPr sz="1200" spc="50" dirty="0">
                <a:solidFill>
                  <a:srgbClr val="1D1D1B"/>
                </a:solidFill>
                <a:latin typeface="Tahoma"/>
                <a:cs typeface="Tahoma"/>
              </a:rPr>
              <a:t>Разработка</a:t>
            </a:r>
            <a:r>
              <a:rPr sz="1200" spc="-20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1D1D1B"/>
                </a:solidFill>
                <a:latin typeface="Tahoma"/>
                <a:cs typeface="Tahoma"/>
              </a:rPr>
              <a:t>отчетов.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spc="50" dirty="0">
                <a:solidFill>
                  <a:srgbClr val="1D1D1B"/>
                </a:solidFill>
                <a:latin typeface="Tahoma"/>
                <a:cs typeface="Tahoma"/>
              </a:rPr>
              <a:t>Применение</a:t>
            </a:r>
            <a:r>
              <a:rPr sz="1200" spc="5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1D1D1B"/>
                </a:solidFill>
                <a:latin typeface="Tahoma"/>
                <a:cs typeface="Tahoma"/>
              </a:rPr>
              <a:t>интеграций.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888998" y="3351021"/>
            <a:ext cx="6925309" cy="50800"/>
            <a:chOff x="1888998" y="3351021"/>
            <a:chExt cx="6925309" cy="50800"/>
          </a:xfrm>
        </p:grpSpPr>
        <p:sp>
          <p:nvSpPr>
            <p:cNvPr id="12" name="object 12"/>
            <p:cNvSpPr/>
            <p:nvPr/>
          </p:nvSpPr>
          <p:spPr>
            <a:xfrm>
              <a:off x="1888998" y="3376421"/>
              <a:ext cx="3004820" cy="0"/>
            </a:xfrm>
            <a:custGeom>
              <a:avLst/>
              <a:gdLst/>
              <a:ahLst/>
              <a:cxnLst/>
              <a:rect l="l" t="t" r="r" b="b"/>
              <a:pathLst>
                <a:path w="3004820">
                  <a:moveTo>
                    <a:pt x="0" y="0"/>
                  </a:moveTo>
                  <a:lnTo>
                    <a:pt x="3004439" y="0"/>
                  </a:lnTo>
                </a:path>
              </a:pathLst>
            </a:custGeom>
            <a:ln w="50800">
              <a:solidFill>
                <a:srgbClr val="00A1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15762" y="3376421"/>
              <a:ext cx="3098165" cy="0"/>
            </a:xfrm>
            <a:custGeom>
              <a:avLst/>
              <a:gdLst/>
              <a:ahLst/>
              <a:cxnLst/>
              <a:rect l="l" t="t" r="r" b="b"/>
              <a:pathLst>
                <a:path w="3098165">
                  <a:moveTo>
                    <a:pt x="0" y="0"/>
                  </a:moveTo>
                  <a:lnTo>
                    <a:pt x="3098038" y="0"/>
                  </a:lnTo>
                </a:path>
              </a:pathLst>
            </a:custGeom>
            <a:ln w="50800">
              <a:solidFill>
                <a:srgbClr val="B1AC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r>
              <a:rPr spc="25" dirty="0"/>
              <a:t>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12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0" dirty="0"/>
              <a:t>LCD-</a:t>
            </a:r>
            <a:r>
              <a:rPr spc="-45" dirty="0"/>
              <a:t>экраны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2853" y="2787802"/>
            <a:ext cx="7921625" cy="1098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1600" spc="75" dirty="0">
                <a:latin typeface="Tahoma"/>
                <a:cs typeface="Tahoma"/>
              </a:rPr>
              <a:t>Вытянутые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spc="114" dirty="0">
                <a:latin typeface="Tahoma"/>
                <a:cs typeface="Tahoma"/>
              </a:rPr>
              <a:t>LCD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дисплеи</a:t>
            </a:r>
            <a:r>
              <a:rPr sz="1600" spc="15" dirty="0">
                <a:latin typeface="Tahoma"/>
                <a:cs typeface="Tahoma"/>
              </a:rPr>
              <a:t> </a:t>
            </a:r>
            <a:r>
              <a:rPr sz="1600" spc="-80" dirty="0">
                <a:latin typeface="Tahoma"/>
                <a:cs typeface="Tahoma"/>
              </a:rPr>
              <a:t>–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универсальное</a:t>
            </a:r>
            <a:r>
              <a:rPr sz="1600" spc="2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и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spc="40" dirty="0">
                <a:latin typeface="Tahoma"/>
                <a:cs typeface="Tahoma"/>
              </a:rPr>
              <a:t>многофункциональное </a:t>
            </a:r>
            <a:r>
              <a:rPr sz="1600" spc="50" dirty="0">
                <a:latin typeface="Tahoma"/>
                <a:cs typeface="Tahoma"/>
              </a:rPr>
              <a:t>оборудование,</a:t>
            </a:r>
            <a:r>
              <a:rPr sz="1600" spc="55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которое</a:t>
            </a:r>
            <a:r>
              <a:rPr sz="1600" spc="1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нашло</a:t>
            </a:r>
            <a:r>
              <a:rPr sz="1600" spc="10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применение </a:t>
            </a:r>
            <a:r>
              <a:rPr sz="1600" spc="50" dirty="0">
                <a:latin typeface="Tahoma"/>
                <a:cs typeface="Tahoma"/>
              </a:rPr>
              <a:t>в</a:t>
            </a:r>
            <a:r>
              <a:rPr sz="1600" spc="-5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транспорте.</a:t>
            </a:r>
            <a:r>
              <a:rPr sz="1600" spc="45" dirty="0">
                <a:latin typeface="Tahoma"/>
                <a:cs typeface="Tahoma"/>
              </a:rPr>
              <a:t> </a:t>
            </a:r>
            <a:r>
              <a:rPr sz="1600" spc="90" dirty="0">
                <a:latin typeface="Tahoma"/>
                <a:cs typeface="Tahoma"/>
              </a:rPr>
              <a:t>Это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инструмент</a:t>
            </a:r>
            <a:r>
              <a:rPr sz="1600" spc="40" dirty="0">
                <a:latin typeface="Tahoma"/>
                <a:cs typeface="Tahoma"/>
              </a:rPr>
              <a:t> </a:t>
            </a:r>
            <a:r>
              <a:rPr sz="1600" spc="35" dirty="0">
                <a:latin typeface="Tahoma"/>
                <a:cs typeface="Tahoma"/>
              </a:rPr>
              <a:t>для </a:t>
            </a:r>
            <a:r>
              <a:rPr sz="1600" spc="60" dirty="0">
                <a:latin typeface="Tahoma"/>
                <a:cs typeface="Tahoma"/>
              </a:rPr>
              <a:t>трансляции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любых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роликов</a:t>
            </a:r>
            <a:r>
              <a:rPr sz="1600" spc="15" dirty="0">
                <a:latin typeface="Tahoma"/>
                <a:cs typeface="Tahoma"/>
              </a:rPr>
              <a:t> </a:t>
            </a:r>
            <a:r>
              <a:rPr sz="1600" spc="-80" dirty="0">
                <a:latin typeface="Tahoma"/>
                <a:cs typeface="Tahoma"/>
              </a:rPr>
              <a:t>–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трендов,</a:t>
            </a:r>
            <a:r>
              <a:rPr sz="1600" spc="5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развлекательного,</a:t>
            </a:r>
            <a:r>
              <a:rPr sz="1600" spc="35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а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так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spc="110" dirty="0">
                <a:latin typeface="Tahoma"/>
                <a:cs typeface="Tahoma"/>
              </a:rPr>
              <a:t>же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spc="40" dirty="0">
                <a:latin typeface="Tahoma"/>
                <a:cs typeface="Tahoma"/>
              </a:rPr>
              <a:t>полезного </a:t>
            </a:r>
            <a:r>
              <a:rPr sz="1600" spc="35" dirty="0">
                <a:latin typeface="Tahoma"/>
                <a:cs typeface="Tahoma"/>
              </a:rPr>
              <a:t>контента.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2866" y="1419566"/>
            <a:ext cx="7357745" cy="8299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95"/>
              </a:spcBef>
            </a:pPr>
            <a:r>
              <a:rPr sz="2400" b="1" spc="-60" dirty="0">
                <a:solidFill>
                  <a:srgbClr val="00A153"/>
                </a:solidFill>
                <a:latin typeface="Tahoma"/>
                <a:cs typeface="Tahoma"/>
              </a:rPr>
              <a:t>Управление</a:t>
            </a:r>
            <a:r>
              <a:rPr sz="2400" b="1" spc="-135" dirty="0">
                <a:solidFill>
                  <a:srgbClr val="00A153"/>
                </a:solidFill>
                <a:latin typeface="Tahoma"/>
                <a:cs typeface="Tahoma"/>
              </a:rPr>
              <a:t> </a:t>
            </a:r>
            <a:r>
              <a:rPr sz="2400" b="1" spc="-35" dirty="0">
                <a:solidFill>
                  <a:srgbClr val="00A153"/>
                </a:solidFill>
                <a:latin typeface="Tahoma"/>
                <a:cs typeface="Tahoma"/>
              </a:rPr>
              <a:t>рекламой,</a:t>
            </a:r>
            <a:r>
              <a:rPr sz="2400" b="1" spc="-135" dirty="0">
                <a:solidFill>
                  <a:srgbClr val="00A153"/>
                </a:solidFill>
                <a:latin typeface="Tahoma"/>
                <a:cs typeface="Tahoma"/>
              </a:rPr>
              <a:t> </a:t>
            </a:r>
            <a:r>
              <a:rPr sz="2400" b="1" spc="-45" dirty="0">
                <a:solidFill>
                  <a:srgbClr val="00A153"/>
                </a:solidFill>
                <a:latin typeface="Tahoma"/>
                <a:cs typeface="Tahoma"/>
              </a:rPr>
              <a:t>основанное</a:t>
            </a:r>
            <a:r>
              <a:rPr sz="2400" b="1" spc="-130" dirty="0">
                <a:solidFill>
                  <a:srgbClr val="00A153"/>
                </a:solidFill>
                <a:latin typeface="Tahoma"/>
                <a:cs typeface="Tahoma"/>
              </a:rPr>
              <a:t> </a:t>
            </a:r>
            <a:r>
              <a:rPr sz="2400" b="1" spc="-95" dirty="0">
                <a:solidFill>
                  <a:srgbClr val="00A153"/>
                </a:solidFill>
                <a:latin typeface="Tahoma"/>
                <a:cs typeface="Tahoma"/>
              </a:rPr>
              <a:t>на</a:t>
            </a:r>
            <a:r>
              <a:rPr sz="2400" b="1" spc="-155" dirty="0">
                <a:solidFill>
                  <a:srgbClr val="00A153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00A153"/>
                </a:solidFill>
                <a:latin typeface="Tahoma"/>
                <a:cs typeface="Tahoma"/>
              </a:rPr>
              <a:t>больших данных.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84792" y="839724"/>
            <a:ext cx="2354579" cy="517855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74293" y="4479696"/>
            <a:ext cx="7516495" cy="561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1600" spc="55" dirty="0">
                <a:latin typeface="Tahoma"/>
                <a:cs typeface="Tahoma"/>
              </a:rPr>
              <a:t>Данные</a:t>
            </a:r>
            <a:r>
              <a:rPr sz="1600" spc="3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о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наполненности</a:t>
            </a:r>
            <a:r>
              <a:rPr sz="1600" spc="35" dirty="0">
                <a:latin typeface="Tahoma"/>
                <a:cs typeface="Tahoma"/>
              </a:rPr>
              <a:t> </a:t>
            </a:r>
            <a:r>
              <a:rPr sz="1600" spc="80" dirty="0">
                <a:latin typeface="Tahoma"/>
                <a:cs typeface="Tahoma"/>
              </a:rPr>
              <a:t>маршрута</a:t>
            </a:r>
            <a:r>
              <a:rPr sz="1600" spc="-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и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пола</a:t>
            </a:r>
            <a:r>
              <a:rPr sz="1600" spc="5" dirty="0">
                <a:latin typeface="Tahoma"/>
                <a:cs typeface="Tahoma"/>
              </a:rPr>
              <a:t> </a:t>
            </a:r>
            <a:r>
              <a:rPr sz="1600" spc="80" dirty="0">
                <a:latin typeface="Tahoma"/>
                <a:cs typeface="Tahoma"/>
              </a:rPr>
              <a:t>пассажира</a:t>
            </a:r>
            <a:r>
              <a:rPr sz="1600" spc="5" dirty="0">
                <a:latin typeface="Tahoma"/>
                <a:cs typeface="Tahoma"/>
              </a:rPr>
              <a:t> </a:t>
            </a:r>
            <a:r>
              <a:rPr sz="1600" spc="80" dirty="0">
                <a:latin typeface="Tahoma"/>
                <a:cs typeface="Tahoma"/>
              </a:rPr>
              <a:t>помогут</a:t>
            </a:r>
            <a:r>
              <a:rPr sz="1600" spc="10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выстроить </a:t>
            </a:r>
            <a:r>
              <a:rPr sz="1600" dirty="0">
                <a:latin typeface="Tahoma"/>
                <a:cs typeface="Tahoma"/>
              </a:rPr>
              <a:t>эффективную</a:t>
            </a:r>
            <a:r>
              <a:rPr sz="1600" spc="125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рекламную</a:t>
            </a:r>
            <a:r>
              <a:rPr sz="1600" spc="140" dirty="0">
                <a:latin typeface="Tahoma"/>
                <a:cs typeface="Tahoma"/>
              </a:rPr>
              <a:t> </a:t>
            </a:r>
            <a:r>
              <a:rPr sz="1600" spc="35" dirty="0">
                <a:latin typeface="Tahoma"/>
                <a:cs typeface="Tahoma"/>
              </a:rPr>
              <a:t>компанию.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r>
              <a:rPr spc="25" dirty="0"/>
              <a:t>9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8640" y="548640"/>
            <a:ext cx="11094720" cy="5760720"/>
          </a:xfrm>
          <a:custGeom>
            <a:avLst/>
            <a:gdLst/>
            <a:ahLst/>
            <a:cxnLst/>
            <a:rect l="l" t="t" r="r" b="b"/>
            <a:pathLst>
              <a:path w="11094720" h="5760720">
                <a:moveTo>
                  <a:pt x="11094720" y="0"/>
                </a:moveTo>
                <a:lnTo>
                  <a:pt x="0" y="0"/>
                </a:lnTo>
                <a:lnTo>
                  <a:pt x="0" y="5760720"/>
                </a:lnTo>
                <a:lnTo>
                  <a:pt x="11094720" y="5760720"/>
                </a:lnTo>
                <a:lnTo>
                  <a:pt x="11094720" y="0"/>
                </a:lnTo>
                <a:close/>
              </a:path>
            </a:pathLst>
          </a:custGeom>
          <a:solidFill>
            <a:srgbClr val="F1F0F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51376" y="4844796"/>
            <a:ext cx="3889248" cy="41249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96183" y="2711234"/>
            <a:ext cx="6199632" cy="4663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36336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521221" y="1764843"/>
            <a:ext cx="4759325" cy="2436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800"/>
              </a:lnSpc>
              <a:spcBef>
                <a:spcPts val="100"/>
              </a:spcBef>
            </a:pPr>
            <a:r>
              <a:rPr sz="2200" dirty="0">
                <a:solidFill>
                  <a:srgbClr val="494948"/>
                </a:solidFill>
                <a:latin typeface="Arial"/>
                <a:cs typeface="Arial"/>
              </a:rPr>
              <a:t>Каждое</a:t>
            </a:r>
            <a:r>
              <a:rPr sz="2200" spc="-50" dirty="0">
                <a:solidFill>
                  <a:srgbClr val="494948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94948"/>
                </a:solidFill>
                <a:latin typeface="Arial"/>
                <a:cs typeface="Arial"/>
              </a:rPr>
              <a:t>пассажирское</a:t>
            </a:r>
            <a:r>
              <a:rPr sz="2200" spc="-35" dirty="0">
                <a:solidFill>
                  <a:srgbClr val="494948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94948"/>
                </a:solidFill>
                <a:latin typeface="Arial"/>
                <a:cs typeface="Arial"/>
              </a:rPr>
              <a:t>транспортное </a:t>
            </a:r>
            <a:r>
              <a:rPr sz="2200" dirty="0">
                <a:solidFill>
                  <a:srgbClr val="494948"/>
                </a:solidFill>
                <a:latin typeface="Arial"/>
                <a:cs typeface="Arial"/>
              </a:rPr>
              <a:t>средство</a:t>
            </a:r>
            <a:r>
              <a:rPr sz="2200" spc="-5" dirty="0">
                <a:solidFill>
                  <a:srgbClr val="494948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94948"/>
                </a:solidFill>
                <a:latin typeface="Arial"/>
                <a:cs typeface="Arial"/>
              </a:rPr>
              <a:t>—</a:t>
            </a:r>
            <a:r>
              <a:rPr sz="2200" spc="-5" dirty="0">
                <a:solidFill>
                  <a:srgbClr val="494948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94948"/>
                </a:solidFill>
                <a:latin typeface="Arial"/>
                <a:cs typeface="Arial"/>
              </a:rPr>
              <a:t>это </a:t>
            </a:r>
            <a:r>
              <a:rPr sz="2200" b="1" dirty="0">
                <a:solidFill>
                  <a:srgbClr val="00A153"/>
                </a:solidFill>
                <a:latin typeface="Arial"/>
                <a:cs typeface="Arial"/>
              </a:rPr>
              <a:t>источник</a:t>
            </a:r>
            <a:r>
              <a:rPr sz="2200" b="1" spc="-5" dirty="0">
                <a:solidFill>
                  <a:srgbClr val="00A153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00A153"/>
                </a:solidFill>
                <a:latin typeface="Arial"/>
                <a:cs typeface="Arial"/>
              </a:rPr>
              <a:t>больших </a:t>
            </a:r>
            <a:r>
              <a:rPr sz="2200" b="1" dirty="0">
                <a:solidFill>
                  <a:srgbClr val="00A153"/>
                </a:solidFill>
                <a:latin typeface="Arial"/>
                <a:cs typeface="Arial"/>
              </a:rPr>
              <a:t>данных</a:t>
            </a:r>
            <a:r>
              <a:rPr sz="2200" b="1" spc="-15" dirty="0">
                <a:solidFill>
                  <a:srgbClr val="00A153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94948"/>
                </a:solidFill>
                <a:latin typeface="Arial"/>
                <a:cs typeface="Arial"/>
              </a:rPr>
              <a:t>о</a:t>
            </a:r>
            <a:r>
              <a:rPr sz="2200" spc="-10" dirty="0">
                <a:solidFill>
                  <a:srgbClr val="494948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94948"/>
                </a:solidFill>
                <a:latin typeface="Arial"/>
                <a:cs typeface="Arial"/>
              </a:rPr>
              <a:t>маршруте</a:t>
            </a:r>
            <a:r>
              <a:rPr sz="2200" spc="-10" dirty="0">
                <a:solidFill>
                  <a:srgbClr val="494948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94948"/>
                </a:solidFill>
                <a:latin typeface="Arial"/>
                <a:cs typeface="Arial"/>
              </a:rPr>
              <a:t>и</a:t>
            </a:r>
            <a:r>
              <a:rPr sz="2200" spc="-5" dirty="0">
                <a:solidFill>
                  <a:srgbClr val="494948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94948"/>
                </a:solidFill>
                <a:latin typeface="Arial"/>
                <a:cs typeface="Arial"/>
              </a:rPr>
              <a:t>о</a:t>
            </a:r>
            <a:r>
              <a:rPr sz="2200" spc="-10" dirty="0">
                <a:solidFill>
                  <a:srgbClr val="494948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94948"/>
                </a:solidFill>
                <a:latin typeface="Arial"/>
                <a:cs typeface="Arial"/>
              </a:rPr>
              <a:t>том,</a:t>
            </a:r>
            <a:r>
              <a:rPr sz="2200" spc="-5" dirty="0">
                <a:solidFill>
                  <a:srgbClr val="494948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494948"/>
                </a:solidFill>
                <a:latin typeface="Arial"/>
                <a:cs typeface="Arial"/>
              </a:rPr>
              <a:t>что </a:t>
            </a:r>
            <a:r>
              <a:rPr sz="2200" dirty="0">
                <a:solidFill>
                  <a:srgbClr val="494948"/>
                </a:solidFill>
                <a:latin typeface="Arial"/>
                <a:cs typeface="Arial"/>
              </a:rPr>
              <a:t>происходит</a:t>
            </a:r>
            <a:r>
              <a:rPr sz="2200" spc="-25" dirty="0">
                <a:solidFill>
                  <a:srgbClr val="494948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94948"/>
                </a:solidFill>
                <a:latin typeface="Arial"/>
                <a:cs typeface="Arial"/>
              </a:rPr>
              <a:t>внутри</a:t>
            </a:r>
            <a:r>
              <a:rPr sz="2200" spc="-20" dirty="0">
                <a:solidFill>
                  <a:srgbClr val="494948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94948"/>
                </a:solidFill>
                <a:latin typeface="Arial"/>
                <a:cs typeface="Arial"/>
              </a:rPr>
              <a:t>и</a:t>
            </a:r>
            <a:r>
              <a:rPr sz="2200" spc="-15" dirty="0">
                <a:solidFill>
                  <a:srgbClr val="494948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94948"/>
                </a:solidFill>
                <a:latin typeface="Arial"/>
                <a:cs typeface="Arial"/>
              </a:rPr>
              <a:t>рядом</a:t>
            </a:r>
            <a:r>
              <a:rPr sz="2200" spc="-15" dirty="0">
                <a:solidFill>
                  <a:srgbClr val="494948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94948"/>
                </a:solidFill>
                <a:latin typeface="Arial"/>
                <a:cs typeface="Arial"/>
              </a:rPr>
              <a:t>с</a:t>
            </a:r>
            <a:r>
              <a:rPr sz="2200" spc="-15" dirty="0">
                <a:solidFill>
                  <a:srgbClr val="494948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494948"/>
                </a:solidFill>
                <a:latin typeface="Arial"/>
                <a:cs typeface="Arial"/>
              </a:rPr>
              <a:t>ним.</a:t>
            </a:r>
            <a:endParaRPr sz="2200">
              <a:latin typeface="Arial"/>
              <a:cs typeface="Arial"/>
            </a:endParaRPr>
          </a:p>
          <a:p>
            <a:pPr marL="12700" marR="568960">
              <a:lnSpc>
                <a:spcPct val="119800"/>
              </a:lnSpc>
            </a:pPr>
            <a:r>
              <a:rPr sz="2200" dirty="0">
                <a:solidFill>
                  <a:srgbClr val="494948"/>
                </a:solidFill>
                <a:latin typeface="Arial"/>
                <a:cs typeface="Arial"/>
              </a:rPr>
              <a:t>Московский</a:t>
            </a:r>
            <a:r>
              <a:rPr sz="2200" spc="-10" dirty="0">
                <a:solidFill>
                  <a:srgbClr val="494948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94948"/>
                </a:solidFill>
                <a:latin typeface="Arial"/>
                <a:cs typeface="Arial"/>
              </a:rPr>
              <a:t>электробус</a:t>
            </a:r>
            <a:r>
              <a:rPr sz="2200" spc="-15" dirty="0">
                <a:solidFill>
                  <a:srgbClr val="494948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94948"/>
                </a:solidFill>
                <a:latin typeface="Arial"/>
                <a:cs typeface="Arial"/>
              </a:rPr>
              <a:t>в</a:t>
            </a:r>
            <a:r>
              <a:rPr sz="2200" spc="-10" dirty="0">
                <a:solidFill>
                  <a:srgbClr val="494948"/>
                </a:solidFill>
                <a:latin typeface="Arial"/>
                <a:cs typeface="Arial"/>
              </a:rPr>
              <a:t> месяц </a:t>
            </a:r>
            <a:r>
              <a:rPr sz="2200" dirty="0">
                <a:solidFill>
                  <a:srgbClr val="494948"/>
                </a:solidFill>
                <a:latin typeface="Arial"/>
                <a:cs typeface="Arial"/>
              </a:rPr>
              <a:t>генерирует</a:t>
            </a:r>
            <a:r>
              <a:rPr sz="2200" spc="-5" dirty="0">
                <a:solidFill>
                  <a:srgbClr val="494948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94948"/>
                </a:solidFill>
                <a:latin typeface="Arial"/>
                <a:cs typeface="Arial"/>
              </a:rPr>
              <a:t>до</a:t>
            </a:r>
            <a:r>
              <a:rPr sz="2200" spc="-5" dirty="0">
                <a:solidFill>
                  <a:srgbClr val="494948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94948"/>
                </a:solidFill>
                <a:latin typeface="Arial"/>
                <a:cs typeface="Arial"/>
              </a:rPr>
              <a:t>1</a:t>
            </a:r>
            <a:r>
              <a:rPr sz="2200" spc="-5" dirty="0">
                <a:solidFill>
                  <a:srgbClr val="494948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94948"/>
                </a:solidFill>
                <a:latin typeface="Arial"/>
                <a:cs typeface="Arial"/>
              </a:rPr>
              <a:t>Тб </a:t>
            </a:r>
            <a:r>
              <a:rPr sz="2200" spc="-10" dirty="0">
                <a:solidFill>
                  <a:srgbClr val="494948"/>
                </a:solidFill>
                <a:latin typeface="Arial"/>
                <a:cs typeface="Arial"/>
              </a:rPr>
              <a:t>трафика.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10" dirty="0"/>
              <a:t>2</a:t>
            </a:fld>
            <a:endParaRPr spc="-1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4944" y="1737360"/>
            <a:ext cx="10802620" cy="4572000"/>
          </a:xfrm>
          <a:custGeom>
            <a:avLst/>
            <a:gdLst/>
            <a:ahLst/>
            <a:cxnLst/>
            <a:rect l="l" t="t" r="r" b="b"/>
            <a:pathLst>
              <a:path w="10802620" h="4572000">
                <a:moveTo>
                  <a:pt x="10802112" y="0"/>
                </a:moveTo>
                <a:lnTo>
                  <a:pt x="0" y="0"/>
                </a:lnTo>
                <a:lnTo>
                  <a:pt x="0" y="4572000"/>
                </a:lnTo>
                <a:lnTo>
                  <a:pt x="10802112" y="4572000"/>
                </a:lnTo>
                <a:lnTo>
                  <a:pt x="10802112" y="0"/>
                </a:lnTo>
                <a:close/>
              </a:path>
            </a:pathLst>
          </a:custGeom>
          <a:solidFill>
            <a:srgbClr val="F1F0F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7183" y="824483"/>
            <a:ext cx="499872" cy="31394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4617" rIns="0" bIns="0" rtlCol="0">
            <a:spAutoFit/>
          </a:bodyPr>
          <a:lstStyle/>
          <a:p>
            <a:pPr marL="229489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Предпосылки</a:t>
            </a:r>
            <a:r>
              <a:rPr spc="-210" dirty="0"/>
              <a:t> </a:t>
            </a:r>
            <a:r>
              <a:rPr spc="-10" dirty="0"/>
              <a:t>проекта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0832" y="1719947"/>
            <a:ext cx="4159885" cy="3737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20700">
              <a:lnSpc>
                <a:spcPct val="109700"/>
              </a:lnSpc>
              <a:spcBef>
                <a:spcPts val="100"/>
              </a:spcBef>
            </a:pPr>
            <a:r>
              <a:rPr sz="1600" dirty="0">
                <a:solidFill>
                  <a:srgbClr val="1D1D1B"/>
                </a:solidFill>
                <a:latin typeface="Arial"/>
                <a:cs typeface="Arial"/>
              </a:rPr>
              <a:t>Переход</a:t>
            </a:r>
            <a:r>
              <a:rPr sz="1600" spc="-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D1D1B"/>
                </a:solidFill>
                <a:latin typeface="Arial"/>
                <a:cs typeface="Arial"/>
              </a:rPr>
              <a:t>на</a:t>
            </a:r>
            <a:r>
              <a:rPr sz="1600" spc="-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D1D1B"/>
                </a:solidFill>
                <a:latin typeface="Arial"/>
                <a:cs typeface="Arial"/>
              </a:rPr>
              <a:t>бескондукторную </a:t>
            </a:r>
            <a:r>
              <a:rPr sz="1600" spc="-10" dirty="0">
                <a:solidFill>
                  <a:srgbClr val="1D1D1B"/>
                </a:solidFill>
                <a:latin typeface="Arial"/>
                <a:cs typeface="Arial"/>
              </a:rPr>
              <a:t>систему </a:t>
            </a:r>
            <a:r>
              <a:rPr sz="1600" dirty="0">
                <a:solidFill>
                  <a:srgbClr val="1D1D1B"/>
                </a:solidFill>
                <a:latin typeface="Arial"/>
                <a:cs typeface="Arial"/>
              </a:rPr>
              <a:t>оплаты</a:t>
            </a:r>
            <a:r>
              <a:rPr sz="1600" spc="-1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D1D1B"/>
                </a:solidFill>
                <a:latin typeface="Arial"/>
                <a:cs typeface="Arial"/>
              </a:rPr>
              <a:t>приводит</a:t>
            </a:r>
            <a:r>
              <a:rPr sz="1600" spc="-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D1D1B"/>
                </a:solidFill>
                <a:latin typeface="Arial"/>
                <a:cs typeface="Arial"/>
              </a:rPr>
              <a:t>к</a:t>
            </a:r>
            <a:r>
              <a:rPr sz="1600" spc="-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D1D1B"/>
                </a:solidFill>
                <a:latin typeface="Arial"/>
                <a:cs typeface="Arial"/>
              </a:rPr>
              <a:t>увеличению</a:t>
            </a:r>
            <a:r>
              <a:rPr sz="1600" spc="-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1D1D1B"/>
                </a:solidFill>
                <a:latin typeface="Arial"/>
                <a:cs typeface="Arial"/>
              </a:rPr>
              <a:t>доли </a:t>
            </a:r>
            <a:r>
              <a:rPr sz="1600" dirty="0">
                <a:solidFill>
                  <a:srgbClr val="1D1D1B"/>
                </a:solidFill>
                <a:latin typeface="Arial"/>
                <a:cs typeface="Arial"/>
              </a:rPr>
              <a:t>безбилетных</a:t>
            </a:r>
            <a:r>
              <a:rPr sz="1600" spc="-1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D1D1B"/>
                </a:solidFill>
                <a:latin typeface="Arial"/>
                <a:cs typeface="Arial"/>
              </a:rPr>
              <a:t>пассажиров до</a:t>
            </a:r>
            <a:r>
              <a:rPr sz="1600" spc="-1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D1D1B"/>
                </a:solidFill>
                <a:latin typeface="Arial"/>
                <a:cs typeface="Arial"/>
              </a:rPr>
              <a:t>50</a:t>
            </a:r>
            <a:r>
              <a:rPr sz="1600" spc="-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1D1D1B"/>
                </a:solidFill>
                <a:latin typeface="Arial"/>
                <a:cs typeface="Arial"/>
              </a:rPr>
              <a:t>%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 marL="12700" marR="307975">
              <a:lnSpc>
                <a:spcPct val="109700"/>
              </a:lnSpc>
              <a:spcBef>
                <a:spcPts val="5"/>
              </a:spcBef>
            </a:pPr>
            <a:r>
              <a:rPr sz="1600" spc="-10" dirty="0">
                <a:solidFill>
                  <a:srgbClr val="1D1D1B"/>
                </a:solidFill>
                <a:latin typeface="Arial"/>
                <a:cs typeface="Arial"/>
              </a:rPr>
              <a:t>Брутто-</a:t>
            </a:r>
            <a:r>
              <a:rPr sz="1600" dirty="0">
                <a:solidFill>
                  <a:srgbClr val="1D1D1B"/>
                </a:solidFill>
                <a:latin typeface="Arial"/>
                <a:cs typeface="Arial"/>
              </a:rPr>
              <a:t>контракты</a:t>
            </a:r>
            <a:r>
              <a:rPr sz="1600" spc="-10" dirty="0">
                <a:solidFill>
                  <a:srgbClr val="1D1D1B"/>
                </a:solidFill>
                <a:latin typeface="Arial"/>
                <a:cs typeface="Arial"/>
              </a:rPr>
              <a:t> добавляют </a:t>
            </a:r>
            <a:r>
              <a:rPr sz="1600" dirty="0">
                <a:solidFill>
                  <a:srgbClr val="1D1D1B"/>
                </a:solidFill>
                <a:latin typeface="Arial"/>
                <a:cs typeface="Arial"/>
              </a:rPr>
              <a:t>необходимость</a:t>
            </a:r>
            <a:r>
              <a:rPr sz="1600" spc="-3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D1D1B"/>
                </a:solidFill>
                <a:latin typeface="Arial"/>
                <a:cs typeface="Arial"/>
              </a:rPr>
              <a:t>корректного</a:t>
            </a:r>
            <a:r>
              <a:rPr sz="1600" spc="-3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D1D1B"/>
                </a:solidFill>
                <a:latin typeface="Arial"/>
                <a:cs typeface="Arial"/>
              </a:rPr>
              <a:t>расчета </a:t>
            </a:r>
            <a:r>
              <a:rPr sz="1600" dirty="0">
                <a:solidFill>
                  <a:srgbClr val="1D1D1B"/>
                </a:solidFill>
                <a:latin typeface="Arial"/>
                <a:cs typeface="Arial"/>
              </a:rPr>
              <a:t>пассажирооборота, </a:t>
            </a:r>
            <a:r>
              <a:rPr sz="1600" spc="-10" dirty="0">
                <a:solidFill>
                  <a:srgbClr val="1D1D1B"/>
                </a:solidFill>
                <a:latin typeface="Arial"/>
                <a:cs typeface="Arial"/>
              </a:rPr>
              <a:t>возлагая </a:t>
            </a:r>
            <a:r>
              <a:rPr sz="1600" dirty="0">
                <a:solidFill>
                  <a:srgbClr val="1D1D1B"/>
                </a:solidFill>
                <a:latin typeface="Arial"/>
                <a:cs typeface="Arial"/>
              </a:rPr>
              <a:t>ответственность</a:t>
            </a:r>
            <a:r>
              <a:rPr sz="1600" spc="-3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D1D1B"/>
                </a:solidFill>
                <a:latin typeface="Arial"/>
                <a:cs typeface="Arial"/>
              </a:rPr>
              <a:t>за</a:t>
            </a:r>
            <a:r>
              <a:rPr sz="1600" spc="-2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D1D1B"/>
                </a:solidFill>
                <a:latin typeface="Arial"/>
                <a:cs typeface="Arial"/>
              </a:rPr>
              <a:t>качество</a:t>
            </a:r>
            <a:r>
              <a:rPr sz="1600" spc="-2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D1D1B"/>
                </a:solidFill>
                <a:latin typeface="Arial"/>
                <a:cs typeface="Arial"/>
              </a:rPr>
              <a:t>сервиса</a:t>
            </a:r>
            <a:r>
              <a:rPr sz="1600" spc="-1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1D1D1B"/>
                </a:solidFill>
                <a:latin typeface="Arial"/>
                <a:cs typeface="Arial"/>
              </a:rPr>
              <a:t>на </a:t>
            </a:r>
            <a:r>
              <a:rPr sz="1600" dirty="0">
                <a:solidFill>
                  <a:srgbClr val="1D1D1B"/>
                </a:solidFill>
                <a:latin typeface="Arial"/>
                <a:cs typeface="Arial"/>
              </a:rPr>
              <a:t>заказчика</a:t>
            </a:r>
            <a:r>
              <a:rPr sz="1600" spc="-4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D1D1B"/>
                </a:solidFill>
                <a:latin typeface="Arial"/>
                <a:cs typeface="Arial"/>
              </a:rPr>
              <a:t>перевозки.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9700"/>
              </a:lnSpc>
            </a:pPr>
            <a:r>
              <a:rPr sz="1600" dirty="0">
                <a:solidFill>
                  <a:srgbClr val="1D1D1B"/>
                </a:solidFill>
                <a:latin typeface="Arial"/>
                <a:cs typeface="Arial"/>
              </a:rPr>
              <a:t>Необходимость</a:t>
            </a:r>
            <a:r>
              <a:rPr sz="1600" spc="-6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D1D1B"/>
                </a:solidFill>
                <a:latin typeface="Arial"/>
                <a:cs typeface="Arial"/>
              </a:rPr>
              <a:t>осуществления </a:t>
            </a:r>
            <a:r>
              <a:rPr sz="1600" dirty="0">
                <a:solidFill>
                  <a:srgbClr val="1D1D1B"/>
                </a:solidFill>
                <a:latin typeface="Arial"/>
                <a:cs typeface="Arial"/>
              </a:rPr>
              <a:t>видеонаблюдения</a:t>
            </a:r>
            <a:r>
              <a:rPr sz="1600" spc="-3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D1D1B"/>
                </a:solidFill>
                <a:latin typeface="Arial"/>
                <a:cs typeface="Arial"/>
              </a:rPr>
              <a:t>на</a:t>
            </a:r>
            <a:r>
              <a:rPr sz="1600" spc="-3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D1D1B"/>
                </a:solidFill>
                <a:latin typeface="Arial"/>
                <a:cs typeface="Arial"/>
              </a:rPr>
              <a:t>транспорте</a:t>
            </a:r>
            <a:r>
              <a:rPr sz="1600" spc="-2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1D1D1B"/>
                </a:solidFill>
                <a:latin typeface="Arial"/>
                <a:cs typeface="Arial"/>
              </a:rPr>
              <a:t>и </a:t>
            </a:r>
            <a:r>
              <a:rPr sz="1600" dirty="0">
                <a:solidFill>
                  <a:srgbClr val="1D1D1B"/>
                </a:solidFill>
                <a:latin typeface="Arial"/>
                <a:cs typeface="Arial"/>
              </a:rPr>
              <a:t>передачи</a:t>
            </a:r>
            <a:r>
              <a:rPr sz="1600" spc="-3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D1D1B"/>
                </a:solidFill>
                <a:latin typeface="Arial"/>
                <a:cs typeface="Arial"/>
              </a:rPr>
              <a:t>видеопотока</a:t>
            </a:r>
            <a:r>
              <a:rPr sz="1600" spc="-2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D1D1B"/>
                </a:solidFill>
                <a:latin typeface="Arial"/>
                <a:cs typeface="Arial"/>
              </a:rPr>
              <a:t>в</a:t>
            </a:r>
            <a:r>
              <a:rPr sz="1600" spc="-2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D1D1B"/>
                </a:solidFill>
                <a:latin typeface="Arial"/>
                <a:cs typeface="Arial"/>
              </a:rPr>
              <a:t>режиме</a:t>
            </a:r>
            <a:r>
              <a:rPr sz="1600" spc="-2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D1D1B"/>
                </a:solidFill>
                <a:latin typeface="Arial"/>
                <a:cs typeface="Arial"/>
              </a:rPr>
              <a:t>реального времени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36591" y="1738883"/>
            <a:ext cx="6760463" cy="457047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10" dirty="0"/>
              <a:t>3</a:t>
            </a:fld>
            <a:endParaRPr spc="-1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4753" y="95715"/>
            <a:ext cx="11498580" cy="6449060"/>
          </a:xfrm>
          <a:custGeom>
            <a:avLst/>
            <a:gdLst/>
            <a:ahLst/>
            <a:cxnLst/>
            <a:rect l="l" t="t" r="r" b="b"/>
            <a:pathLst>
              <a:path w="11498580" h="6449059">
                <a:moveTo>
                  <a:pt x="11498039" y="0"/>
                </a:moveTo>
                <a:lnTo>
                  <a:pt x="0" y="0"/>
                </a:lnTo>
                <a:lnTo>
                  <a:pt x="0" y="6448845"/>
                </a:lnTo>
                <a:lnTo>
                  <a:pt x="11498039" y="6448845"/>
                </a:lnTo>
                <a:lnTo>
                  <a:pt x="11498039" y="0"/>
                </a:lnTo>
                <a:close/>
              </a:path>
            </a:pathLst>
          </a:custGeom>
          <a:solidFill>
            <a:srgbClr val="F1F0F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9385" y="1230539"/>
            <a:ext cx="8566192" cy="325656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966216" y="1200645"/>
            <a:ext cx="1169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1610" marR="5080" indent="-169545">
              <a:lnSpc>
                <a:spcPct val="150000"/>
              </a:lnSpc>
              <a:spcBef>
                <a:spcPts val="100"/>
              </a:spcBef>
            </a:pPr>
            <a:r>
              <a:rPr sz="1200" dirty="0">
                <a:solidFill>
                  <a:srgbClr val="1D1D1B"/>
                </a:solidFill>
                <a:latin typeface="Calibri"/>
                <a:cs typeface="Calibri"/>
              </a:rPr>
              <a:t>Сервер</a:t>
            </a:r>
            <a:r>
              <a:rPr sz="1200" spc="-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D1D1B"/>
                </a:solidFill>
                <a:latin typeface="Calibri"/>
                <a:cs typeface="Calibri"/>
              </a:rPr>
              <a:t>агрегации Систематикс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40151" y="2609037"/>
            <a:ext cx="6388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D1D1B"/>
                </a:solidFill>
                <a:latin typeface="Calibri"/>
                <a:cs typeface="Calibri"/>
              </a:rPr>
              <a:t>Интернет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61637" y="1326908"/>
            <a:ext cx="946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D1D1B"/>
                </a:solidFill>
                <a:latin typeface="Calibri"/>
                <a:cs typeface="Calibri"/>
              </a:rPr>
              <a:t>Мультироутер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92219" y="1601228"/>
            <a:ext cx="12871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D1D1B"/>
                </a:solidFill>
                <a:latin typeface="Calibri"/>
                <a:cs typeface="Calibri"/>
              </a:rPr>
              <a:t>Систематикс</a:t>
            </a:r>
            <a:r>
              <a:rPr sz="1200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D1D1B"/>
                </a:solidFill>
                <a:latin typeface="Calibri"/>
                <a:cs typeface="Calibri"/>
              </a:rPr>
              <a:t>ver</a:t>
            </a:r>
            <a:r>
              <a:rPr sz="120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1D1D1B"/>
                </a:solidFill>
                <a:latin typeface="Calibri"/>
                <a:cs typeface="Calibri"/>
              </a:rPr>
              <a:t>4.2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96045" y="1256144"/>
            <a:ext cx="752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D1D1B"/>
                </a:solidFill>
                <a:latin typeface="Calibri"/>
                <a:cs typeface="Calibri"/>
              </a:rPr>
              <a:t>Устройства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78182" y="1694992"/>
            <a:ext cx="3994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94948"/>
                </a:solidFill>
                <a:latin typeface="Calibri"/>
                <a:cs typeface="Calibri"/>
              </a:rPr>
              <a:t>ОСС</a:t>
            </a:r>
            <a:r>
              <a:rPr sz="1200" spc="-30" dirty="0">
                <a:solidFill>
                  <a:srgbClr val="494948"/>
                </a:solidFill>
                <a:latin typeface="Calibri"/>
                <a:cs typeface="Calibri"/>
              </a:rPr>
              <a:t> </a:t>
            </a:r>
            <a:r>
              <a:rPr sz="1200" spc="-60" dirty="0">
                <a:solidFill>
                  <a:srgbClr val="494948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78182" y="2666263"/>
            <a:ext cx="3994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94948"/>
                </a:solidFill>
                <a:latin typeface="Calibri"/>
                <a:cs typeface="Calibri"/>
              </a:rPr>
              <a:t>ОСС</a:t>
            </a:r>
            <a:r>
              <a:rPr sz="1200" spc="-30" dirty="0">
                <a:solidFill>
                  <a:srgbClr val="494948"/>
                </a:solidFill>
                <a:latin typeface="Calibri"/>
                <a:cs typeface="Calibri"/>
              </a:rPr>
              <a:t> </a:t>
            </a:r>
            <a:r>
              <a:rPr sz="1200" spc="-60" dirty="0">
                <a:solidFill>
                  <a:srgbClr val="494948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78182" y="3577755"/>
            <a:ext cx="3994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94948"/>
                </a:solidFill>
                <a:latin typeface="Calibri"/>
                <a:cs typeface="Calibri"/>
              </a:rPr>
              <a:t>ОСС</a:t>
            </a:r>
            <a:r>
              <a:rPr sz="1200" spc="-30" dirty="0">
                <a:solidFill>
                  <a:srgbClr val="494948"/>
                </a:solidFill>
                <a:latin typeface="Calibri"/>
                <a:cs typeface="Calibri"/>
              </a:rPr>
              <a:t> </a:t>
            </a:r>
            <a:r>
              <a:rPr sz="1200" spc="-60" dirty="0">
                <a:solidFill>
                  <a:srgbClr val="494948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989957" y="2009364"/>
            <a:ext cx="1113155" cy="1451610"/>
            <a:chOff x="3989957" y="2009364"/>
            <a:chExt cx="1113155" cy="1451610"/>
          </a:xfrm>
        </p:grpSpPr>
        <p:sp>
          <p:nvSpPr>
            <p:cNvPr id="13" name="object 13"/>
            <p:cNvSpPr/>
            <p:nvPr/>
          </p:nvSpPr>
          <p:spPr>
            <a:xfrm>
              <a:off x="3989957" y="2009364"/>
              <a:ext cx="1113155" cy="1451610"/>
            </a:xfrm>
            <a:custGeom>
              <a:avLst/>
              <a:gdLst/>
              <a:ahLst/>
              <a:cxnLst/>
              <a:rect l="l" t="t" r="r" b="b"/>
              <a:pathLst>
                <a:path w="1113154" h="1451610">
                  <a:moveTo>
                    <a:pt x="1113056" y="0"/>
                  </a:moveTo>
                  <a:lnTo>
                    <a:pt x="0" y="0"/>
                  </a:lnTo>
                  <a:lnTo>
                    <a:pt x="0" y="1451299"/>
                  </a:lnTo>
                  <a:lnTo>
                    <a:pt x="1113056" y="1451299"/>
                  </a:lnTo>
                  <a:lnTo>
                    <a:pt x="1113056" y="0"/>
                  </a:lnTo>
                  <a:close/>
                </a:path>
              </a:pathLst>
            </a:custGeom>
            <a:solidFill>
              <a:srgbClr val="F1F0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84351" y="2139164"/>
              <a:ext cx="995048" cy="991122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3989957" y="2009364"/>
            <a:ext cx="1113155" cy="1451610"/>
          </a:xfrm>
          <a:prstGeom prst="rect">
            <a:avLst/>
          </a:prstGeom>
          <a:ln w="32775">
            <a:solidFill>
              <a:srgbClr val="F1F0F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50">
              <a:latin typeface="Times New Roman"/>
              <a:cs typeface="Times New Roman"/>
            </a:endParaRPr>
          </a:p>
          <a:p>
            <a:pPr marL="334645">
              <a:lnSpc>
                <a:spcPct val="100000"/>
              </a:lnSpc>
              <a:spcBef>
                <a:spcPts val="5"/>
              </a:spcBef>
            </a:pPr>
            <a:r>
              <a:rPr sz="1200" spc="-20" dirty="0">
                <a:solidFill>
                  <a:srgbClr val="494948"/>
                </a:solidFill>
                <a:latin typeface="Calibri"/>
                <a:cs typeface="Calibri"/>
              </a:rPr>
              <a:t>DHCP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92320" y="3390048"/>
            <a:ext cx="405130" cy="49784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515"/>
              </a:spcBef>
            </a:pPr>
            <a:r>
              <a:rPr sz="1200" spc="-25" dirty="0">
                <a:solidFill>
                  <a:srgbClr val="494948"/>
                </a:solidFill>
                <a:latin typeface="Calibri"/>
                <a:cs typeface="Calibri"/>
              </a:rPr>
              <a:t>DNS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20"/>
              </a:spcBef>
            </a:pPr>
            <a:r>
              <a:rPr sz="1200" spc="-20" dirty="0">
                <a:solidFill>
                  <a:srgbClr val="494948"/>
                </a:solidFill>
                <a:latin typeface="Calibri"/>
                <a:cs typeface="Calibri"/>
              </a:rPr>
              <a:t>Шлюз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7660" y="4684357"/>
            <a:ext cx="3233729" cy="1762261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49183" y="4709555"/>
            <a:ext cx="3471175" cy="1761821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33579" y="4703536"/>
            <a:ext cx="2923080" cy="1788721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957209" y="289445"/>
            <a:ext cx="88315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Агрегация</a:t>
            </a:r>
            <a:r>
              <a:rPr spc="-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каналов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связи</a:t>
            </a:r>
            <a:r>
              <a:rPr spc="-2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Систематикс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6976" y="1288820"/>
            <a:ext cx="11861165" cy="5020310"/>
          </a:xfrm>
          <a:custGeom>
            <a:avLst/>
            <a:gdLst/>
            <a:ahLst/>
            <a:cxnLst/>
            <a:rect l="l" t="t" r="r" b="b"/>
            <a:pathLst>
              <a:path w="11861165" h="5020310">
                <a:moveTo>
                  <a:pt x="11861126" y="0"/>
                </a:moveTo>
                <a:lnTo>
                  <a:pt x="0" y="0"/>
                </a:lnTo>
                <a:lnTo>
                  <a:pt x="0" y="5020228"/>
                </a:lnTo>
                <a:lnTo>
                  <a:pt x="11861126" y="5020228"/>
                </a:lnTo>
                <a:lnTo>
                  <a:pt x="11861126" y="0"/>
                </a:lnTo>
                <a:close/>
              </a:path>
            </a:pathLst>
          </a:custGeom>
          <a:solidFill>
            <a:srgbClr val="F1F0F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7002" y="3759745"/>
            <a:ext cx="3428999" cy="161848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7002" y="2034577"/>
            <a:ext cx="3428999" cy="141122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286899" y="1991782"/>
            <a:ext cx="3606165" cy="3992879"/>
            <a:chOff x="4286899" y="1991782"/>
            <a:chExt cx="3606165" cy="3992879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86899" y="1991782"/>
              <a:ext cx="3605783" cy="15179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86899" y="3537117"/>
              <a:ext cx="3605783" cy="124663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6899" y="4734981"/>
              <a:ext cx="3605783" cy="1249679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8631589" y="2116077"/>
            <a:ext cx="3173095" cy="3724910"/>
            <a:chOff x="8631589" y="2116077"/>
            <a:chExt cx="3173095" cy="3724910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31589" y="2116077"/>
              <a:ext cx="3163823" cy="12557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07789" y="2841501"/>
              <a:ext cx="3096767" cy="125576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83989" y="3868678"/>
              <a:ext cx="3011423" cy="1972055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7393" rIns="0" bIns="0" rtlCol="0">
            <a:spAutoFit/>
          </a:bodyPr>
          <a:lstStyle/>
          <a:p>
            <a:pPr marL="2468880">
              <a:lnSpc>
                <a:spcPct val="100000"/>
              </a:lnSpc>
              <a:spcBef>
                <a:spcPts val="100"/>
              </a:spcBef>
            </a:pPr>
            <a:r>
              <a:rPr spc="-345" dirty="0">
                <a:latin typeface="Palatino Linotype"/>
                <a:cs typeface="Palatino Linotype"/>
              </a:rPr>
              <a:t>Мультироутеры</a:t>
            </a:r>
            <a:r>
              <a:rPr spc="-114" dirty="0">
                <a:latin typeface="Palatino Linotype"/>
                <a:cs typeface="Palatino Linotype"/>
              </a:rPr>
              <a:t> </a:t>
            </a:r>
            <a:r>
              <a:rPr spc="-290" dirty="0">
                <a:latin typeface="Palatino Linotype"/>
                <a:cs typeface="Palatino Linotype"/>
              </a:rPr>
              <a:t>Систематикс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2853" y="628015"/>
            <a:ext cx="63461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Подсчет</a:t>
            </a:r>
            <a:r>
              <a:rPr spc="35" dirty="0"/>
              <a:t> </a:t>
            </a:r>
            <a:r>
              <a:rPr spc="-10" dirty="0"/>
              <a:t>пассажиропотока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27662" y="3693629"/>
            <a:ext cx="1238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solidFill>
                  <a:srgbClr val="D6D6D6"/>
                </a:solidFill>
                <a:latin typeface="Tahoma"/>
                <a:cs typeface="Tahoma"/>
              </a:rPr>
              <a:t>5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9510" y="1557521"/>
            <a:ext cx="3780726" cy="117105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945896" y="1574057"/>
            <a:ext cx="1657350" cy="1657350"/>
            <a:chOff x="4945896" y="1574057"/>
            <a:chExt cx="1657350" cy="165735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47863" y="1576014"/>
              <a:ext cx="1652981" cy="165300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947863" y="1576024"/>
              <a:ext cx="1653539" cy="1653539"/>
            </a:xfrm>
            <a:custGeom>
              <a:avLst/>
              <a:gdLst/>
              <a:ahLst/>
              <a:cxnLst/>
              <a:rect l="l" t="t" r="r" b="b"/>
              <a:pathLst>
                <a:path w="1653540" h="1653539">
                  <a:moveTo>
                    <a:pt x="816970" y="0"/>
                  </a:moveTo>
                  <a:lnTo>
                    <a:pt x="865519" y="845"/>
                  </a:lnTo>
                  <a:lnTo>
                    <a:pt x="913365" y="4456"/>
                  </a:lnTo>
                  <a:lnTo>
                    <a:pt x="960430" y="10755"/>
                  </a:lnTo>
                  <a:lnTo>
                    <a:pt x="1006634" y="19665"/>
                  </a:lnTo>
                  <a:lnTo>
                    <a:pt x="1051900" y="31109"/>
                  </a:lnTo>
                  <a:lnTo>
                    <a:pt x="1096149" y="45010"/>
                  </a:lnTo>
                  <a:lnTo>
                    <a:pt x="1139301" y="61292"/>
                  </a:lnTo>
                  <a:lnTo>
                    <a:pt x="1181278" y="79878"/>
                  </a:lnTo>
                  <a:lnTo>
                    <a:pt x="1222002" y="100690"/>
                  </a:lnTo>
                  <a:lnTo>
                    <a:pt x="1261394" y="123652"/>
                  </a:lnTo>
                  <a:lnTo>
                    <a:pt x="1299374" y="148688"/>
                  </a:lnTo>
                  <a:lnTo>
                    <a:pt x="1335866" y="175719"/>
                  </a:lnTo>
                  <a:lnTo>
                    <a:pt x="1370789" y="204670"/>
                  </a:lnTo>
                  <a:lnTo>
                    <a:pt x="1404066" y="235463"/>
                  </a:lnTo>
                  <a:lnTo>
                    <a:pt x="1435617" y="268021"/>
                  </a:lnTo>
                  <a:lnTo>
                    <a:pt x="1465364" y="302269"/>
                  </a:lnTo>
                  <a:lnTo>
                    <a:pt x="1493228" y="338128"/>
                  </a:lnTo>
                  <a:lnTo>
                    <a:pt x="1519131" y="375522"/>
                  </a:lnTo>
                  <a:lnTo>
                    <a:pt x="1542994" y="414374"/>
                  </a:lnTo>
                  <a:lnTo>
                    <a:pt x="1564738" y="454607"/>
                  </a:lnTo>
                  <a:lnTo>
                    <a:pt x="1584285" y="496144"/>
                  </a:lnTo>
                  <a:lnTo>
                    <a:pt x="1601555" y="538909"/>
                  </a:lnTo>
                  <a:lnTo>
                    <a:pt x="1616471" y="582825"/>
                  </a:lnTo>
                  <a:lnTo>
                    <a:pt x="1628954" y="627814"/>
                  </a:lnTo>
                  <a:lnTo>
                    <a:pt x="1638924" y="673800"/>
                  </a:lnTo>
                  <a:lnTo>
                    <a:pt x="1646304" y="720706"/>
                  </a:lnTo>
                  <a:lnTo>
                    <a:pt x="1651015" y="768454"/>
                  </a:lnTo>
                  <a:lnTo>
                    <a:pt x="1652977" y="816970"/>
                  </a:lnTo>
                  <a:lnTo>
                    <a:pt x="1652133" y="865519"/>
                  </a:lnTo>
                  <a:lnTo>
                    <a:pt x="1648524" y="913365"/>
                  </a:lnTo>
                  <a:lnTo>
                    <a:pt x="1642227" y="960430"/>
                  </a:lnTo>
                  <a:lnTo>
                    <a:pt x="1633318" y="1006634"/>
                  </a:lnTo>
                  <a:lnTo>
                    <a:pt x="1621875" y="1051900"/>
                  </a:lnTo>
                  <a:lnTo>
                    <a:pt x="1607975" y="1096149"/>
                  </a:lnTo>
                  <a:lnTo>
                    <a:pt x="1591694" y="1139301"/>
                  </a:lnTo>
                  <a:lnTo>
                    <a:pt x="1573109" y="1181278"/>
                  </a:lnTo>
                  <a:lnTo>
                    <a:pt x="1552297" y="1222002"/>
                  </a:lnTo>
                  <a:lnTo>
                    <a:pt x="1529336" y="1261394"/>
                  </a:lnTo>
                  <a:lnTo>
                    <a:pt x="1504301" y="1299375"/>
                  </a:lnTo>
                  <a:lnTo>
                    <a:pt x="1477270" y="1335867"/>
                  </a:lnTo>
                  <a:lnTo>
                    <a:pt x="1448319" y="1370791"/>
                  </a:lnTo>
                  <a:lnTo>
                    <a:pt x="1417526" y="1404068"/>
                  </a:lnTo>
                  <a:lnTo>
                    <a:pt x="1384967" y="1435620"/>
                  </a:lnTo>
                  <a:lnTo>
                    <a:pt x="1350720" y="1465367"/>
                  </a:lnTo>
                  <a:lnTo>
                    <a:pt x="1314861" y="1493232"/>
                  </a:lnTo>
                  <a:lnTo>
                    <a:pt x="1277466" y="1519136"/>
                  </a:lnTo>
                  <a:lnTo>
                    <a:pt x="1238614" y="1542999"/>
                  </a:lnTo>
                  <a:lnTo>
                    <a:pt x="1198380" y="1564744"/>
                  </a:lnTo>
                  <a:lnTo>
                    <a:pt x="1156842" y="1584292"/>
                  </a:lnTo>
                  <a:lnTo>
                    <a:pt x="1114076" y="1601563"/>
                  </a:lnTo>
                  <a:lnTo>
                    <a:pt x="1070159" y="1616480"/>
                  </a:lnTo>
                  <a:lnTo>
                    <a:pt x="1025169" y="1628964"/>
                  </a:lnTo>
                  <a:lnTo>
                    <a:pt x="979182" y="1638936"/>
                  </a:lnTo>
                  <a:lnTo>
                    <a:pt x="932274" y="1646317"/>
                  </a:lnTo>
                  <a:lnTo>
                    <a:pt x="884524" y="1651029"/>
                  </a:lnTo>
                  <a:lnTo>
                    <a:pt x="836007" y="1652994"/>
                  </a:lnTo>
                  <a:lnTo>
                    <a:pt x="787460" y="1652148"/>
                  </a:lnTo>
                  <a:lnTo>
                    <a:pt x="739615" y="1648537"/>
                  </a:lnTo>
                  <a:lnTo>
                    <a:pt x="692551" y="1642238"/>
                  </a:lnTo>
                  <a:lnTo>
                    <a:pt x="646347" y="1633328"/>
                  </a:lnTo>
                  <a:lnTo>
                    <a:pt x="601082" y="1621884"/>
                  </a:lnTo>
                  <a:lnTo>
                    <a:pt x="556835" y="1607983"/>
                  </a:lnTo>
                  <a:lnTo>
                    <a:pt x="513683" y="1591701"/>
                  </a:lnTo>
                  <a:lnTo>
                    <a:pt x="471706" y="1573115"/>
                  </a:lnTo>
                  <a:lnTo>
                    <a:pt x="430982" y="1552302"/>
                  </a:lnTo>
                  <a:lnTo>
                    <a:pt x="391590" y="1529340"/>
                  </a:lnTo>
                  <a:lnTo>
                    <a:pt x="353609" y="1504304"/>
                  </a:lnTo>
                  <a:lnTo>
                    <a:pt x="317118" y="1477273"/>
                  </a:lnTo>
                  <a:lnTo>
                    <a:pt x="282194" y="1448322"/>
                  </a:lnTo>
                  <a:lnTo>
                    <a:pt x="248917" y="1417528"/>
                  </a:lnTo>
                  <a:lnTo>
                    <a:pt x="217365" y="1384969"/>
                  </a:lnTo>
                  <a:lnTo>
                    <a:pt x="187618" y="1350721"/>
                  </a:lnTo>
                  <a:lnTo>
                    <a:pt x="159753" y="1314862"/>
                  </a:lnTo>
                  <a:lnTo>
                    <a:pt x="133849" y="1277467"/>
                  </a:lnTo>
                  <a:lnTo>
                    <a:pt x="109986" y="1238614"/>
                  </a:lnTo>
                  <a:lnTo>
                    <a:pt x="88241" y="1198380"/>
                  </a:lnTo>
                  <a:lnTo>
                    <a:pt x="68694" y="1156842"/>
                  </a:lnTo>
                  <a:lnTo>
                    <a:pt x="51423" y="1114076"/>
                  </a:lnTo>
                  <a:lnTo>
                    <a:pt x="36506" y="1070159"/>
                  </a:lnTo>
                  <a:lnTo>
                    <a:pt x="24024" y="1025169"/>
                  </a:lnTo>
                  <a:lnTo>
                    <a:pt x="14053" y="979182"/>
                  </a:lnTo>
                  <a:lnTo>
                    <a:pt x="6673" y="932274"/>
                  </a:lnTo>
                  <a:lnTo>
                    <a:pt x="1962" y="884524"/>
                  </a:lnTo>
                  <a:lnTo>
                    <a:pt x="0" y="836007"/>
                  </a:lnTo>
                  <a:lnTo>
                    <a:pt x="845" y="787460"/>
                  </a:lnTo>
                  <a:lnTo>
                    <a:pt x="4456" y="739615"/>
                  </a:lnTo>
                  <a:lnTo>
                    <a:pt x="10755" y="692552"/>
                  </a:lnTo>
                  <a:lnTo>
                    <a:pt x="19665" y="646348"/>
                  </a:lnTo>
                  <a:lnTo>
                    <a:pt x="31109" y="601084"/>
                  </a:lnTo>
                  <a:lnTo>
                    <a:pt x="45010" y="556836"/>
                  </a:lnTo>
                  <a:lnTo>
                    <a:pt x="61292" y="513685"/>
                  </a:lnTo>
                  <a:lnTo>
                    <a:pt x="79878" y="471709"/>
                  </a:lnTo>
                  <a:lnTo>
                    <a:pt x="100690" y="430986"/>
                  </a:lnTo>
                  <a:lnTo>
                    <a:pt x="123652" y="391594"/>
                  </a:lnTo>
                  <a:lnTo>
                    <a:pt x="148688" y="353614"/>
                  </a:lnTo>
                  <a:lnTo>
                    <a:pt x="175719" y="317123"/>
                  </a:lnTo>
                  <a:lnTo>
                    <a:pt x="204670" y="282200"/>
                  </a:lnTo>
                  <a:lnTo>
                    <a:pt x="235463" y="248923"/>
                  </a:lnTo>
                  <a:lnTo>
                    <a:pt x="268021" y="217372"/>
                  </a:lnTo>
                  <a:lnTo>
                    <a:pt x="302269" y="187625"/>
                  </a:lnTo>
                  <a:lnTo>
                    <a:pt x="338128" y="159760"/>
                  </a:lnTo>
                  <a:lnTo>
                    <a:pt x="375522" y="133857"/>
                  </a:lnTo>
                  <a:lnTo>
                    <a:pt x="414374" y="109993"/>
                  </a:lnTo>
                  <a:lnTo>
                    <a:pt x="454607" y="88248"/>
                  </a:lnTo>
                  <a:lnTo>
                    <a:pt x="496144" y="68701"/>
                  </a:lnTo>
                  <a:lnTo>
                    <a:pt x="538909" y="51429"/>
                  </a:lnTo>
                  <a:lnTo>
                    <a:pt x="582825" y="36512"/>
                  </a:lnTo>
                  <a:lnTo>
                    <a:pt x="627814" y="24029"/>
                  </a:lnTo>
                  <a:lnTo>
                    <a:pt x="673800" y="14057"/>
                  </a:lnTo>
                  <a:lnTo>
                    <a:pt x="720706" y="6676"/>
                  </a:lnTo>
                  <a:lnTo>
                    <a:pt x="768454" y="1964"/>
                  </a:lnTo>
                  <a:lnTo>
                    <a:pt x="816970" y="0"/>
                  </a:lnTo>
                  <a:close/>
                </a:path>
              </a:pathLst>
            </a:custGeom>
            <a:ln w="3935">
              <a:solidFill>
                <a:srgbClr val="C30D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648452" y="3222501"/>
            <a:ext cx="3204845" cy="2050414"/>
            <a:chOff x="648452" y="3222501"/>
            <a:chExt cx="3204845" cy="2050414"/>
          </a:xfrm>
        </p:grpSpPr>
        <p:sp>
          <p:nvSpPr>
            <p:cNvPr id="9" name="object 9"/>
            <p:cNvSpPr/>
            <p:nvPr/>
          </p:nvSpPr>
          <p:spPr>
            <a:xfrm>
              <a:off x="650484" y="3224533"/>
              <a:ext cx="3201035" cy="2046605"/>
            </a:xfrm>
            <a:custGeom>
              <a:avLst/>
              <a:gdLst/>
              <a:ahLst/>
              <a:cxnLst/>
              <a:rect l="l" t="t" r="r" b="b"/>
              <a:pathLst>
                <a:path w="3201035" h="2046604">
                  <a:moveTo>
                    <a:pt x="0" y="2046198"/>
                  </a:moveTo>
                  <a:lnTo>
                    <a:pt x="3200527" y="2046198"/>
                  </a:lnTo>
                  <a:lnTo>
                    <a:pt x="3200527" y="0"/>
                  </a:lnTo>
                  <a:lnTo>
                    <a:pt x="0" y="0"/>
                  </a:lnTo>
                  <a:lnTo>
                    <a:pt x="0" y="2046198"/>
                  </a:lnTo>
                  <a:close/>
                </a:path>
              </a:pathLst>
            </a:custGeom>
            <a:solidFill>
              <a:srgbClr val="E5E5E5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0484" y="3224533"/>
              <a:ext cx="3201035" cy="2046605"/>
            </a:xfrm>
            <a:custGeom>
              <a:avLst/>
              <a:gdLst/>
              <a:ahLst/>
              <a:cxnLst/>
              <a:rect l="l" t="t" r="r" b="b"/>
              <a:pathLst>
                <a:path w="3201035" h="2046604">
                  <a:moveTo>
                    <a:pt x="0" y="2046198"/>
                  </a:moveTo>
                  <a:lnTo>
                    <a:pt x="3200527" y="2046198"/>
                  </a:lnTo>
                  <a:lnTo>
                    <a:pt x="3200527" y="0"/>
                  </a:lnTo>
                  <a:lnTo>
                    <a:pt x="0" y="0"/>
                  </a:lnTo>
                  <a:lnTo>
                    <a:pt x="0" y="2046198"/>
                  </a:lnTo>
                </a:path>
              </a:pathLst>
            </a:custGeom>
            <a:ln w="4064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15008" y="3321887"/>
              <a:ext cx="447675" cy="57150"/>
            </a:xfrm>
            <a:custGeom>
              <a:avLst/>
              <a:gdLst/>
              <a:ahLst/>
              <a:cxnLst/>
              <a:rect l="l" t="t" r="r" b="b"/>
              <a:pathLst>
                <a:path w="447675" h="57150">
                  <a:moveTo>
                    <a:pt x="44577" y="0"/>
                  </a:moveTo>
                  <a:lnTo>
                    <a:pt x="0" y="0"/>
                  </a:lnTo>
                  <a:lnTo>
                    <a:pt x="0" y="9499"/>
                  </a:lnTo>
                  <a:lnTo>
                    <a:pt x="16649" y="9499"/>
                  </a:lnTo>
                  <a:lnTo>
                    <a:pt x="16649" y="56095"/>
                  </a:lnTo>
                  <a:lnTo>
                    <a:pt x="27965" y="56095"/>
                  </a:lnTo>
                  <a:lnTo>
                    <a:pt x="27965" y="9499"/>
                  </a:lnTo>
                  <a:lnTo>
                    <a:pt x="44577" y="9499"/>
                  </a:lnTo>
                  <a:lnTo>
                    <a:pt x="44577" y="0"/>
                  </a:lnTo>
                  <a:close/>
                </a:path>
                <a:path w="447675" h="57150">
                  <a:moveTo>
                    <a:pt x="81305" y="30645"/>
                  </a:moveTo>
                  <a:lnTo>
                    <a:pt x="79641" y="24523"/>
                  </a:lnTo>
                  <a:lnTo>
                    <a:pt x="78105" y="22771"/>
                  </a:lnTo>
                  <a:lnTo>
                    <a:pt x="72644" y="16535"/>
                  </a:lnTo>
                  <a:lnTo>
                    <a:pt x="70485" y="15633"/>
                  </a:lnTo>
                  <a:lnTo>
                    <a:pt x="70485" y="32296"/>
                  </a:lnTo>
                  <a:lnTo>
                    <a:pt x="54406" y="32296"/>
                  </a:lnTo>
                  <a:lnTo>
                    <a:pt x="54432" y="29184"/>
                  </a:lnTo>
                  <a:lnTo>
                    <a:pt x="55143" y="27038"/>
                  </a:lnTo>
                  <a:lnTo>
                    <a:pt x="58204" y="23622"/>
                  </a:lnTo>
                  <a:lnTo>
                    <a:pt x="60134" y="22771"/>
                  </a:lnTo>
                  <a:lnTo>
                    <a:pt x="64681" y="22771"/>
                  </a:lnTo>
                  <a:lnTo>
                    <a:pt x="66535" y="23583"/>
                  </a:lnTo>
                  <a:lnTo>
                    <a:pt x="69596" y="26822"/>
                  </a:lnTo>
                  <a:lnTo>
                    <a:pt x="70408" y="29184"/>
                  </a:lnTo>
                  <a:lnTo>
                    <a:pt x="70485" y="32296"/>
                  </a:lnTo>
                  <a:lnTo>
                    <a:pt x="70485" y="15633"/>
                  </a:lnTo>
                  <a:lnTo>
                    <a:pt x="67881" y="14541"/>
                  </a:lnTo>
                  <a:lnTo>
                    <a:pt x="56451" y="14541"/>
                  </a:lnTo>
                  <a:lnTo>
                    <a:pt x="52006" y="16446"/>
                  </a:lnTo>
                  <a:lnTo>
                    <a:pt x="44958" y="24079"/>
                  </a:lnTo>
                  <a:lnTo>
                    <a:pt x="43256" y="29184"/>
                  </a:lnTo>
                  <a:lnTo>
                    <a:pt x="43294" y="42062"/>
                  </a:lnTo>
                  <a:lnTo>
                    <a:pt x="44538" y="46393"/>
                  </a:lnTo>
                  <a:lnTo>
                    <a:pt x="47218" y="50088"/>
                  </a:lnTo>
                  <a:lnTo>
                    <a:pt x="50609" y="54711"/>
                  </a:lnTo>
                  <a:lnTo>
                    <a:pt x="55841" y="57023"/>
                  </a:lnTo>
                  <a:lnTo>
                    <a:pt x="67373" y="57023"/>
                  </a:lnTo>
                  <a:lnTo>
                    <a:pt x="80581" y="44958"/>
                  </a:lnTo>
                  <a:lnTo>
                    <a:pt x="69875" y="43167"/>
                  </a:lnTo>
                  <a:lnTo>
                    <a:pt x="69278" y="45212"/>
                  </a:lnTo>
                  <a:lnTo>
                    <a:pt x="68414" y="46685"/>
                  </a:lnTo>
                  <a:lnTo>
                    <a:pt x="66116" y="48526"/>
                  </a:lnTo>
                  <a:lnTo>
                    <a:pt x="64706" y="48983"/>
                  </a:lnTo>
                  <a:lnTo>
                    <a:pt x="60540" y="48983"/>
                  </a:lnTo>
                  <a:lnTo>
                    <a:pt x="58483" y="48094"/>
                  </a:lnTo>
                  <a:lnTo>
                    <a:pt x="55168" y="44551"/>
                  </a:lnTo>
                  <a:lnTo>
                    <a:pt x="54292" y="42062"/>
                  </a:lnTo>
                  <a:lnTo>
                    <a:pt x="54216" y="38874"/>
                  </a:lnTo>
                  <a:lnTo>
                    <a:pt x="81153" y="38874"/>
                  </a:lnTo>
                  <a:lnTo>
                    <a:pt x="81267" y="32296"/>
                  </a:lnTo>
                  <a:lnTo>
                    <a:pt x="81305" y="30645"/>
                  </a:lnTo>
                  <a:close/>
                </a:path>
                <a:path w="447675" h="57150">
                  <a:moveTo>
                    <a:pt x="124548" y="56095"/>
                  </a:moveTo>
                  <a:lnTo>
                    <a:pt x="109512" y="34709"/>
                  </a:lnTo>
                  <a:lnTo>
                    <a:pt x="123291" y="15468"/>
                  </a:lnTo>
                  <a:lnTo>
                    <a:pt x="110655" y="15468"/>
                  </a:lnTo>
                  <a:lnTo>
                    <a:pt x="103085" y="26631"/>
                  </a:lnTo>
                  <a:lnTo>
                    <a:pt x="95885" y="15468"/>
                  </a:lnTo>
                  <a:lnTo>
                    <a:pt x="82765" y="15468"/>
                  </a:lnTo>
                  <a:lnTo>
                    <a:pt x="96812" y="35166"/>
                  </a:lnTo>
                  <a:lnTo>
                    <a:pt x="82156" y="56095"/>
                  </a:lnTo>
                  <a:lnTo>
                    <a:pt x="94742" y="56095"/>
                  </a:lnTo>
                  <a:lnTo>
                    <a:pt x="103085" y="43510"/>
                  </a:lnTo>
                  <a:lnTo>
                    <a:pt x="111353" y="56095"/>
                  </a:lnTo>
                  <a:lnTo>
                    <a:pt x="124548" y="56095"/>
                  </a:lnTo>
                  <a:close/>
                </a:path>
                <a:path w="447675" h="57150">
                  <a:moveTo>
                    <a:pt x="165836" y="15468"/>
                  </a:moveTo>
                  <a:lnTo>
                    <a:pt x="155041" y="15468"/>
                  </a:lnTo>
                  <a:lnTo>
                    <a:pt x="155041" y="30353"/>
                  </a:lnTo>
                  <a:lnTo>
                    <a:pt x="139661" y="30353"/>
                  </a:lnTo>
                  <a:lnTo>
                    <a:pt x="139661" y="15468"/>
                  </a:lnTo>
                  <a:lnTo>
                    <a:pt x="128917" y="15468"/>
                  </a:lnTo>
                  <a:lnTo>
                    <a:pt x="128917" y="56095"/>
                  </a:lnTo>
                  <a:lnTo>
                    <a:pt x="139661" y="56095"/>
                  </a:lnTo>
                  <a:lnTo>
                    <a:pt x="139661" y="39027"/>
                  </a:lnTo>
                  <a:lnTo>
                    <a:pt x="155041" y="39027"/>
                  </a:lnTo>
                  <a:lnTo>
                    <a:pt x="155041" y="56095"/>
                  </a:lnTo>
                  <a:lnTo>
                    <a:pt x="165836" y="56095"/>
                  </a:lnTo>
                  <a:lnTo>
                    <a:pt x="165836" y="15468"/>
                  </a:lnTo>
                  <a:close/>
                </a:path>
                <a:path w="447675" h="57150">
                  <a:moveTo>
                    <a:pt x="214541" y="29565"/>
                  </a:moveTo>
                  <a:lnTo>
                    <a:pt x="212585" y="24523"/>
                  </a:lnTo>
                  <a:lnTo>
                    <a:pt x="211378" y="23304"/>
                  </a:lnTo>
                  <a:lnTo>
                    <a:pt x="204724" y="16535"/>
                  </a:lnTo>
                  <a:lnTo>
                    <a:pt x="203466" y="16040"/>
                  </a:lnTo>
                  <a:lnTo>
                    <a:pt x="203466" y="31635"/>
                  </a:lnTo>
                  <a:lnTo>
                    <a:pt x="203466" y="39878"/>
                  </a:lnTo>
                  <a:lnTo>
                    <a:pt x="202539" y="42900"/>
                  </a:lnTo>
                  <a:lnTo>
                    <a:pt x="198742" y="47180"/>
                  </a:lnTo>
                  <a:lnTo>
                    <a:pt x="196380" y="48260"/>
                  </a:lnTo>
                  <a:lnTo>
                    <a:pt x="190766" y="48260"/>
                  </a:lnTo>
                  <a:lnTo>
                    <a:pt x="188417" y="47180"/>
                  </a:lnTo>
                  <a:lnTo>
                    <a:pt x="184581" y="42900"/>
                  </a:lnTo>
                  <a:lnTo>
                    <a:pt x="183642" y="39878"/>
                  </a:lnTo>
                  <a:lnTo>
                    <a:pt x="183667" y="31635"/>
                  </a:lnTo>
                  <a:lnTo>
                    <a:pt x="184581" y="28663"/>
                  </a:lnTo>
                  <a:lnTo>
                    <a:pt x="188417" y="24384"/>
                  </a:lnTo>
                  <a:lnTo>
                    <a:pt x="190766" y="23304"/>
                  </a:lnTo>
                  <a:lnTo>
                    <a:pt x="196380" y="23304"/>
                  </a:lnTo>
                  <a:lnTo>
                    <a:pt x="198742" y="24384"/>
                  </a:lnTo>
                  <a:lnTo>
                    <a:pt x="202539" y="28663"/>
                  </a:lnTo>
                  <a:lnTo>
                    <a:pt x="203466" y="31635"/>
                  </a:lnTo>
                  <a:lnTo>
                    <a:pt x="203466" y="16040"/>
                  </a:lnTo>
                  <a:lnTo>
                    <a:pt x="199682" y="14541"/>
                  </a:lnTo>
                  <a:lnTo>
                    <a:pt x="189560" y="14541"/>
                  </a:lnTo>
                  <a:lnTo>
                    <a:pt x="172605" y="31635"/>
                  </a:lnTo>
                  <a:lnTo>
                    <a:pt x="172605" y="39878"/>
                  </a:lnTo>
                  <a:lnTo>
                    <a:pt x="189890" y="57023"/>
                  </a:lnTo>
                  <a:lnTo>
                    <a:pt x="199631" y="57023"/>
                  </a:lnTo>
                  <a:lnTo>
                    <a:pt x="204635" y="54991"/>
                  </a:lnTo>
                  <a:lnTo>
                    <a:pt x="211239" y="48260"/>
                  </a:lnTo>
                  <a:lnTo>
                    <a:pt x="212559" y="46913"/>
                  </a:lnTo>
                  <a:lnTo>
                    <a:pt x="214541" y="41808"/>
                  </a:lnTo>
                  <a:lnTo>
                    <a:pt x="214541" y="29565"/>
                  </a:lnTo>
                  <a:close/>
                </a:path>
                <a:path w="447675" h="57150">
                  <a:moveTo>
                    <a:pt x="258356" y="15468"/>
                  </a:moveTo>
                  <a:lnTo>
                    <a:pt x="222351" y="15468"/>
                  </a:lnTo>
                  <a:lnTo>
                    <a:pt x="222351" y="43319"/>
                  </a:lnTo>
                  <a:lnTo>
                    <a:pt x="222186" y="45974"/>
                  </a:lnTo>
                  <a:lnTo>
                    <a:pt x="221526" y="47891"/>
                  </a:lnTo>
                  <a:lnTo>
                    <a:pt x="220637" y="48374"/>
                  </a:lnTo>
                  <a:lnTo>
                    <a:pt x="219176" y="48374"/>
                  </a:lnTo>
                  <a:lnTo>
                    <a:pt x="214782" y="48183"/>
                  </a:lnTo>
                  <a:lnTo>
                    <a:pt x="214782" y="56095"/>
                  </a:lnTo>
                  <a:lnTo>
                    <a:pt x="217589" y="56553"/>
                  </a:lnTo>
                  <a:lnTo>
                    <a:pt x="219837" y="56781"/>
                  </a:lnTo>
                  <a:lnTo>
                    <a:pt x="224434" y="56781"/>
                  </a:lnTo>
                  <a:lnTo>
                    <a:pt x="232994" y="47078"/>
                  </a:lnTo>
                  <a:lnTo>
                    <a:pt x="232994" y="24180"/>
                  </a:lnTo>
                  <a:lnTo>
                    <a:pt x="247650" y="24180"/>
                  </a:lnTo>
                  <a:lnTo>
                    <a:pt x="247650" y="56095"/>
                  </a:lnTo>
                  <a:lnTo>
                    <a:pt x="258356" y="56095"/>
                  </a:lnTo>
                  <a:lnTo>
                    <a:pt x="258356" y="15468"/>
                  </a:lnTo>
                  <a:close/>
                </a:path>
                <a:path w="447675" h="57150">
                  <a:moveTo>
                    <a:pt x="306070" y="29565"/>
                  </a:moveTo>
                  <a:lnTo>
                    <a:pt x="304114" y="24523"/>
                  </a:lnTo>
                  <a:lnTo>
                    <a:pt x="302907" y="23304"/>
                  </a:lnTo>
                  <a:lnTo>
                    <a:pt x="296252" y="16535"/>
                  </a:lnTo>
                  <a:lnTo>
                    <a:pt x="294995" y="16040"/>
                  </a:lnTo>
                  <a:lnTo>
                    <a:pt x="294995" y="31635"/>
                  </a:lnTo>
                  <a:lnTo>
                    <a:pt x="294995" y="39878"/>
                  </a:lnTo>
                  <a:lnTo>
                    <a:pt x="294068" y="42900"/>
                  </a:lnTo>
                  <a:lnTo>
                    <a:pt x="290258" y="47180"/>
                  </a:lnTo>
                  <a:lnTo>
                    <a:pt x="287909" y="48260"/>
                  </a:lnTo>
                  <a:lnTo>
                    <a:pt x="282295" y="48260"/>
                  </a:lnTo>
                  <a:lnTo>
                    <a:pt x="279946" y="47180"/>
                  </a:lnTo>
                  <a:lnTo>
                    <a:pt x="276110" y="42900"/>
                  </a:lnTo>
                  <a:lnTo>
                    <a:pt x="275170" y="39878"/>
                  </a:lnTo>
                  <a:lnTo>
                    <a:pt x="275196" y="31635"/>
                  </a:lnTo>
                  <a:lnTo>
                    <a:pt x="276110" y="28663"/>
                  </a:lnTo>
                  <a:lnTo>
                    <a:pt x="279946" y="24384"/>
                  </a:lnTo>
                  <a:lnTo>
                    <a:pt x="282295" y="23304"/>
                  </a:lnTo>
                  <a:lnTo>
                    <a:pt x="287909" y="23304"/>
                  </a:lnTo>
                  <a:lnTo>
                    <a:pt x="290258" y="24384"/>
                  </a:lnTo>
                  <a:lnTo>
                    <a:pt x="294068" y="28663"/>
                  </a:lnTo>
                  <a:lnTo>
                    <a:pt x="294995" y="31635"/>
                  </a:lnTo>
                  <a:lnTo>
                    <a:pt x="294995" y="16040"/>
                  </a:lnTo>
                  <a:lnTo>
                    <a:pt x="291211" y="14541"/>
                  </a:lnTo>
                  <a:lnTo>
                    <a:pt x="281089" y="14541"/>
                  </a:lnTo>
                  <a:lnTo>
                    <a:pt x="264134" y="31635"/>
                  </a:lnTo>
                  <a:lnTo>
                    <a:pt x="264134" y="39878"/>
                  </a:lnTo>
                  <a:lnTo>
                    <a:pt x="281419" y="57023"/>
                  </a:lnTo>
                  <a:lnTo>
                    <a:pt x="291160" y="57023"/>
                  </a:lnTo>
                  <a:lnTo>
                    <a:pt x="296151" y="54991"/>
                  </a:lnTo>
                  <a:lnTo>
                    <a:pt x="302768" y="48260"/>
                  </a:lnTo>
                  <a:lnTo>
                    <a:pt x="304088" y="46913"/>
                  </a:lnTo>
                  <a:lnTo>
                    <a:pt x="306070" y="41808"/>
                  </a:lnTo>
                  <a:lnTo>
                    <a:pt x="306070" y="29565"/>
                  </a:lnTo>
                  <a:close/>
                </a:path>
                <a:path w="447675" h="57150">
                  <a:moveTo>
                    <a:pt x="339940" y="15468"/>
                  </a:moveTo>
                  <a:lnTo>
                    <a:pt x="312508" y="15468"/>
                  </a:lnTo>
                  <a:lnTo>
                    <a:pt x="312508" y="56095"/>
                  </a:lnTo>
                  <a:lnTo>
                    <a:pt x="323253" y="56095"/>
                  </a:lnTo>
                  <a:lnTo>
                    <a:pt x="323253" y="24142"/>
                  </a:lnTo>
                  <a:lnTo>
                    <a:pt x="339940" y="24142"/>
                  </a:lnTo>
                  <a:lnTo>
                    <a:pt x="339940" y="15468"/>
                  </a:lnTo>
                  <a:close/>
                </a:path>
                <a:path w="447675" h="57150">
                  <a:moveTo>
                    <a:pt x="381152" y="15468"/>
                  </a:moveTo>
                  <a:lnTo>
                    <a:pt x="370586" y="15468"/>
                  </a:lnTo>
                  <a:lnTo>
                    <a:pt x="354063" y="40982"/>
                  </a:lnTo>
                  <a:lnTo>
                    <a:pt x="354063" y="15468"/>
                  </a:lnTo>
                  <a:lnTo>
                    <a:pt x="343725" y="15468"/>
                  </a:lnTo>
                  <a:lnTo>
                    <a:pt x="343725" y="56095"/>
                  </a:lnTo>
                  <a:lnTo>
                    <a:pt x="354063" y="56095"/>
                  </a:lnTo>
                  <a:lnTo>
                    <a:pt x="370814" y="30111"/>
                  </a:lnTo>
                  <a:lnTo>
                    <a:pt x="370814" y="56095"/>
                  </a:lnTo>
                  <a:lnTo>
                    <a:pt x="381152" y="56095"/>
                  </a:lnTo>
                  <a:lnTo>
                    <a:pt x="381152" y="15468"/>
                  </a:lnTo>
                  <a:close/>
                </a:path>
                <a:path w="447675" h="57150">
                  <a:moveTo>
                    <a:pt x="425424" y="15468"/>
                  </a:moveTo>
                  <a:lnTo>
                    <a:pt x="414743" y="15468"/>
                  </a:lnTo>
                  <a:lnTo>
                    <a:pt x="414743" y="22390"/>
                  </a:lnTo>
                  <a:lnTo>
                    <a:pt x="414743" y="32829"/>
                  </a:lnTo>
                  <a:lnTo>
                    <a:pt x="404749" y="32829"/>
                  </a:lnTo>
                  <a:lnTo>
                    <a:pt x="402615" y="32423"/>
                  </a:lnTo>
                  <a:lnTo>
                    <a:pt x="400011" y="30797"/>
                  </a:lnTo>
                  <a:lnTo>
                    <a:pt x="399364" y="29451"/>
                  </a:lnTo>
                  <a:lnTo>
                    <a:pt x="399364" y="25730"/>
                  </a:lnTo>
                  <a:lnTo>
                    <a:pt x="399935" y="24396"/>
                  </a:lnTo>
                  <a:lnTo>
                    <a:pt x="402234" y="22796"/>
                  </a:lnTo>
                  <a:lnTo>
                    <a:pt x="404228" y="22390"/>
                  </a:lnTo>
                  <a:lnTo>
                    <a:pt x="414743" y="22390"/>
                  </a:lnTo>
                  <a:lnTo>
                    <a:pt x="414743" y="15468"/>
                  </a:lnTo>
                  <a:lnTo>
                    <a:pt x="400202" y="15468"/>
                  </a:lnTo>
                  <a:lnTo>
                    <a:pt x="397154" y="15798"/>
                  </a:lnTo>
                  <a:lnTo>
                    <a:pt x="393039" y="17157"/>
                  </a:lnTo>
                  <a:lnTo>
                    <a:pt x="391401" y="18427"/>
                  </a:lnTo>
                  <a:lnTo>
                    <a:pt x="388924" y="22148"/>
                  </a:lnTo>
                  <a:lnTo>
                    <a:pt x="388302" y="24396"/>
                  </a:lnTo>
                  <a:lnTo>
                    <a:pt x="388302" y="30289"/>
                  </a:lnTo>
                  <a:lnTo>
                    <a:pt x="389242" y="32969"/>
                  </a:lnTo>
                  <a:lnTo>
                    <a:pt x="392988" y="37172"/>
                  </a:lnTo>
                  <a:lnTo>
                    <a:pt x="395439" y="38315"/>
                  </a:lnTo>
                  <a:lnTo>
                    <a:pt x="398449" y="38493"/>
                  </a:lnTo>
                  <a:lnTo>
                    <a:pt x="396659" y="39001"/>
                  </a:lnTo>
                  <a:lnTo>
                    <a:pt x="394665" y="40944"/>
                  </a:lnTo>
                  <a:lnTo>
                    <a:pt x="384784" y="56095"/>
                  </a:lnTo>
                  <a:lnTo>
                    <a:pt x="397294" y="56095"/>
                  </a:lnTo>
                  <a:lnTo>
                    <a:pt x="404380" y="44729"/>
                  </a:lnTo>
                  <a:lnTo>
                    <a:pt x="405028" y="43929"/>
                  </a:lnTo>
                  <a:lnTo>
                    <a:pt x="406349" y="41986"/>
                  </a:lnTo>
                  <a:lnTo>
                    <a:pt x="407555" y="40728"/>
                  </a:lnTo>
                  <a:lnTo>
                    <a:pt x="409727" y="39522"/>
                  </a:lnTo>
                  <a:lnTo>
                    <a:pt x="411429" y="39230"/>
                  </a:lnTo>
                  <a:lnTo>
                    <a:pt x="414743" y="39230"/>
                  </a:lnTo>
                  <a:lnTo>
                    <a:pt x="414743" y="56095"/>
                  </a:lnTo>
                  <a:lnTo>
                    <a:pt x="425424" y="56095"/>
                  </a:lnTo>
                  <a:lnTo>
                    <a:pt x="425424" y="39230"/>
                  </a:lnTo>
                  <a:lnTo>
                    <a:pt x="425424" y="32829"/>
                  </a:lnTo>
                  <a:lnTo>
                    <a:pt x="425424" y="22390"/>
                  </a:lnTo>
                  <a:lnTo>
                    <a:pt x="425424" y="15468"/>
                  </a:lnTo>
                  <a:close/>
                </a:path>
                <a:path w="447675" h="57150">
                  <a:moveTo>
                    <a:pt x="447573" y="45351"/>
                  </a:moveTo>
                  <a:lnTo>
                    <a:pt x="436829" y="45351"/>
                  </a:lnTo>
                  <a:lnTo>
                    <a:pt x="436829" y="56095"/>
                  </a:lnTo>
                  <a:lnTo>
                    <a:pt x="447573" y="56095"/>
                  </a:lnTo>
                  <a:lnTo>
                    <a:pt x="447573" y="45351"/>
                  </a:lnTo>
                  <a:close/>
                </a:path>
                <a:path w="447675" h="57150">
                  <a:moveTo>
                    <a:pt x="447573" y="15468"/>
                  </a:moveTo>
                  <a:lnTo>
                    <a:pt x="436829" y="15468"/>
                  </a:lnTo>
                  <a:lnTo>
                    <a:pt x="436829" y="26212"/>
                  </a:lnTo>
                  <a:lnTo>
                    <a:pt x="447573" y="26212"/>
                  </a:lnTo>
                  <a:lnTo>
                    <a:pt x="447573" y="15468"/>
                  </a:lnTo>
                  <a:close/>
                </a:path>
              </a:pathLst>
            </a:custGeom>
            <a:solidFill>
              <a:srgbClr val="4C4C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09726" y="3321688"/>
              <a:ext cx="670293" cy="7189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57494" y="3466290"/>
              <a:ext cx="705407" cy="7259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309037" y="3466109"/>
              <a:ext cx="125095" cy="57785"/>
            </a:xfrm>
            <a:custGeom>
              <a:avLst/>
              <a:gdLst/>
              <a:ahLst/>
              <a:cxnLst/>
              <a:rect l="l" t="t" r="r" b="b"/>
              <a:pathLst>
                <a:path w="125094" h="57785">
                  <a:moveTo>
                    <a:pt x="38061" y="28981"/>
                  </a:moveTo>
                  <a:lnTo>
                    <a:pt x="36296" y="23926"/>
                  </a:lnTo>
                  <a:lnTo>
                    <a:pt x="32943" y="20472"/>
                  </a:lnTo>
                  <a:lnTo>
                    <a:pt x="30988" y="18453"/>
                  </a:lnTo>
                  <a:lnTo>
                    <a:pt x="30988" y="30746"/>
                  </a:lnTo>
                  <a:lnTo>
                    <a:pt x="30949" y="41211"/>
                  </a:lnTo>
                  <a:lnTo>
                    <a:pt x="29933" y="44780"/>
                  </a:lnTo>
                  <a:lnTo>
                    <a:pt x="29819" y="45110"/>
                  </a:lnTo>
                  <a:lnTo>
                    <a:pt x="25311" y="50279"/>
                  </a:lnTo>
                  <a:lnTo>
                    <a:pt x="22466" y="51574"/>
                  </a:lnTo>
                  <a:lnTo>
                    <a:pt x="15608" y="51574"/>
                  </a:lnTo>
                  <a:lnTo>
                    <a:pt x="12750" y="50279"/>
                  </a:lnTo>
                  <a:lnTo>
                    <a:pt x="8204" y="45110"/>
                  </a:lnTo>
                  <a:lnTo>
                    <a:pt x="7073" y="41211"/>
                  </a:lnTo>
                  <a:lnTo>
                    <a:pt x="7086" y="30746"/>
                  </a:lnTo>
                  <a:lnTo>
                    <a:pt x="30988" y="30746"/>
                  </a:lnTo>
                  <a:lnTo>
                    <a:pt x="30988" y="18453"/>
                  </a:lnTo>
                  <a:lnTo>
                    <a:pt x="29197" y="16598"/>
                  </a:lnTo>
                  <a:lnTo>
                    <a:pt x="24638" y="14770"/>
                  </a:lnTo>
                  <a:lnTo>
                    <a:pt x="14020" y="14770"/>
                  </a:lnTo>
                  <a:lnTo>
                    <a:pt x="9766" y="16281"/>
                  </a:lnTo>
                  <a:lnTo>
                    <a:pt x="2082" y="22910"/>
                  </a:lnTo>
                  <a:lnTo>
                    <a:pt x="0" y="28486"/>
                  </a:lnTo>
                  <a:lnTo>
                    <a:pt x="0" y="42862"/>
                  </a:lnTo>
                  <a:lnTo>
                    <a:pt x="1752" y="48120"/>
                  </a:lnTo>
                  <a:lnTo>
                    <a:pt x="8763" y="55422"/>
                  </a:lnTo>
                  <a:lnTo>
                    <a:pt x="13360" y="57238"/>
                  </a:lnTo>
                  <a:lnTo>
                    <a:pt x="22593" y="57238"/>
                  </a:lnTo>
                  <a:lnTo>
                    <a:pt x="25869" y="56413"/>
                  </a:lnTo>
                  <a:lnTo>
                    <a:pt x="31864" y="53098"/>
                  </a:lnTo>
                  <a:lnTo>
                    <a:pt x="33362" y="51574"/>
                  </a:lnTo>
                  <a:lnTo>
                    <a:pt x="34150" y="50774"/>
                  </a:lnTo>
                  <a:lnTo>
                    <a:pt x="37287" y="44780"/>
                  </a:lnTo>
                  <a:lnTo>
                    <a:pt x="37960" y="41211"/>
                  </a:lnTo>
                  <a:lnTo>
                    <a:pt x="38061" y="28981"/>
                  </a:lnTo>
                  <a:close/>
                </a:path>
                <a:path w="125094" h="57785">
                  <a:moveTo>
                    <a:pt x="72161" y="15684"/>
                  </a:moveTo>
                  <a:lnTo>
                    <a:pt x="39141" y="15684"/>
                  </a:lnTo>
                  <a:lnTo>
                    <a:pt x="39141" y="21386"/>
                  </a:lnTo>
                  <a:lnTo>
                    <a:pt x="52222" y="21386"/>
                  </a:lnTo>
                  <a:lnTo>
                    <a:pt x="52222" y="56324"/>
                  </a:lnTo>
                  <a:lnTo>
                    <a:pt x="59080" y="56324"/>
                  </a:lnTo>
                  <a:lnTo>
                    <a:pt x="59080" y="21386"/>
                  </a:lnTo>
                  <a:lnTo>
                    <a:pt x="72161" y="21386"/>
                  </a:lnTo>
                  <a:lnTo>
                    <a:pt x="72161" y="15684"/>
                  </a:lnTo>
                  <a:close/>
                </a:path>
                <a:path w="125094" h="57785">
                  <a:moveTo>
                    <a:pt x="124548" y="0"/>
                  </a:moveTo>
                  <a:lnTo>
                    <a:pt x="120103" y="0"/>
                  </a:lnTo>
                  <a:lnTo>
                    <a:pt x="118910" y="2425"/>
                  </a:lnTo>
                  <a:lnTo>
                    <a:pt x="116865" y="4927"/>
                  </a:lnTo>
                  <a:lnTo>
                    <a:pt x="111099" y="10071"/>
                  </a:lnTo>
                  <a:lnTo>
                    <a:pt x="107734" y="12268"/>
                  </a:lnTo>
                  <a:lnTo>
                    <a:pt x="103886" y="14084"/>
                  </a:lnTo>
                  <a:lnTo>
                    <a:pt x="103886" y="20739"/>
                  </a:lnTo>
                  <a:lnTo>
                    <a:pt x="117652" y="12433"/>
                  </a:lnTo>
                  <a:lnTo>
                    <a:pt x="117652" y="56324"/>
                  </a:lnTo>
                  <a:lnTo>
                    <a:pt x="124548" y="56324"/>
                  </a:lnTo>
                  <a:lnTo>
                    <a:pt x="124548" y="0"/>
                  </a:lnTo>
                  <a:close/>
                </a:path>
              </a:pathLst>
            </a:custGeom>
            <a:solidFill>
              <a:srgbClr val="4C4C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53529" y="3466100"/>
              <a:ext cx="156997" cy="6784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637498" y="3466109"/>
              <a:ext cx="167640" cy="56515"/>
            </a:xfrm>
            <a:custGeom>
              <a:avLst/>
              <a:gdLst/>
              <a:ahLst/>
              <a:cxnLst/>
              <a:rect l="l" t="t" r="r" b="b"/>
              <a:pathLst>
                <a:path w="167639" h="56514">
                  <a:moveTo>
                    <a:pt x="37134" y="49707"/>
                  </a:moveTo>
                  <a:lnTo>
                    <a:pt x="9613" y="49707"/>
                  </a:lnTo>
                  <a:lnTo>
                    <a:pt x="10388" y="48450"/>
                  </a:lnTo>
                  <a:lnTo>
                    <a:pt x="11353" y="47205"/>
                  </a:lnTo>
                  <a:lnTo>
                    <a:pt x="13703" y="44742"/>
                  </a:lnTo>
                  <a:lnTo>
                    <a:pt x="16357" y="42379"/>
                  </a:lnTo>
                  <a:lnTo>
                    <a:pt x="25438" y="34734"/>
                  </a:lnTo>
                  <a:lnTo>
                    <a:pt x="28968" y="31445"/>
                  </a:lnTo>
                  <a:lnTo>
                    <a:pt x="33235" y="26644"/>
                  </a:lnTo>
                  <a:lnTo>
                    <a:pt x="34759" y="24358"/>
                  </a:lnTo>
                  <a:lnTo>
                    <a:pt x="36588" y="20027"/>
                  </a:lnTo>
                  <a:lnTo>
                    <a:pt x="37058" y="17818"/>
                  </a:lnTo>
                  <a:lnTo>
                    <a:pt x="37058" y="11163"/>
                  </a:lnTo>
                  <a:lnTo>
                    <a:pt x="35483" y="7467"/>
                  </a:lnTo>
                  <a:lnTo>
                    <a:pt x="29210" y="1498"/>
                  </a:lnTo>
                  <a:lnTo>
                    <a:pt x="24955" y="0"/>
                  </a:lnTo>
                  <a:lnTo>
                    <a:pt x="14236" y="0"/>
                  </a:lnTo>
                  <a:lnTo>
                    <a:pt x="9994" y="1384"/>
                  </a:lnTo>
                  <a:lnTo>
                    <a:pt x="3657" y="6921"/>
                  </a:lnTo>
                  <a:lnTo>
                    <a:pt x="1841" y="10947"/>
                  </a:lnTo>
                  <a:lnTo>
                    <a:pt x="1358" y="16230"/>
                  </a:lnTo>
                  <a:lnTo>
                    <a:pt x="8432" y="16954"/>
                  </a:lnTo>
                  <a:lnTo>
                    <a:pt x="8458" y="13436"/>
                  </a:lnTo>
                  <a:lnTo>
                    <a:pt x="9461" y="10680"/>
                  </a:lnTo>
                  <a:lnTo>
                    <a:pt x="13449" y="6692"/>
                  </a:lnTo>
                  <a:lnTo>
                    <a:pt x="16103" y="5702"/>
                  </a:lnTo>
                  <a:lnTo>
                    <a:pt x="22555" y="5702"/>
                  </a:lnTo>
                  <a:lnTo>
                    <a:pt x="25095" y="6642"/>
                  </a:lnTo>
                  <a:lnTo>
                    <a:pt x="28994" y="10388"/>
                  </a:lnTo>
                  <a:lnTo>
                    <a:pt x="29972" y="12687"/>
                  </a:lnTo>
                  <a:lnTo>
                    <a:pt x="29972" y="18021"/>
                  </a:lnTo>
                  <a:lnTo>
                    <a:pt x="28905" y="20789"/>
                  </a:lnTo>
                  <a:lnTo>
                    <a:pt x="24612" y="26631"/>
                  </a:lnTo>
                  <a:lnTo>
                    <a:pt x="20497" y="30581"/>
                  </a:lnTo>
                  <a:lnTo>
                    <a:pt x="10477" y="38798"/>
                  </a:lnTo>
                  <a:lnTo>
                    <a:pt x="7467" y="41630"/>
                  </a:lnTo>
                  <a:lnTo>
                    <a:pt x="3314" y="46532"/>
                  </a:lnTo>
                  <a:lnTo>
                    <a:pt x="1803" y="49022"/>
                  </a:lnTo>
                  <a:lnTo>
                    <a:pt x="266" y="53073"/>
                  </a:lnTo>
                  <a:lnTo>
                    <a:pt x="0" y="54660"/>
                  </a:lnTo>
                  <a:lnTo>
                    <a:pt x="50" y="56324"/>
                  </a:lnTo>
                  <a:lnTo>
                    <a:pt x="37134" y="56324"/>
                  </a:lnTo>
                  <a:lnTo>
                    <a:pt x="37134" y="49707"/>
                  </a:lnTo>
                  <a:close/>
                </a:path>
                <a:path w="167639" h="56514">
                  <a:moveTo>
                    <a:pt x="54660" y="48475"/>
                  </a:moveTo>
                  <a:lnTo>
                    <a:pt x="46812" y="48475"/>
                  </a:lnTo>
                  <a:lnTo>
                    <a:pt x="46812" y="56324"/>
                  </a:lnTo>
                  <a:lnTo>
                    <a:pt x="54660" y="56324"/>
                  </a:lnTo>
                  <a:lnTo>
                    <a:pt x="54660" y="48475"/>
                  </a:lnTo>
                  <a:close/>
                </a:path>
                <a:path w="167639" h="56514">
                  <a:moveTo>
                    <a:pt x="99695" y="36576"/>
                  </a:moveTo>
                  <a:lnTo>
                    <a:pt x="92113" y="36576"/>
                  </a:lnTo>
                  <a:lnTo>
                    <a:pt x="92113" y="11290"/>
                  </a:lnTo>
                  <a:lnTo>
                    <a:pt x="92113" y="228"/>
                  </a:lnTo>
                  <a:lnTo>
                    <a:pt x="86499" y="228"/>
                  </a:lnTo>
                  <a:lnTo>
                    <a:pt x="85229" y="2032"/>
                  </a:lnTo>
                  <a:lnTo>
                    <a:pt x="85229" y="11290"/>
                  </a:lnTo>
                  <a:lnTo>
                    <a:pt x="85229" y="36576"/>
                  </a:lnTo>
                  <a:lnTo>
                    <a:pt x="67665" y="36576"/>
                  </a:lnTo>
                  <a:lnTo>
                    <a:pt x="85229" y="11290"/>
                  </a:lnTo>
                  <a:lnTo>
                    <a:pt x="85229" y="2032"/>
                  </a:lnTo>
                  <a:lnTo>
                    <a:pt x="60896" y="36576"/>
                  </a:lnTo>
                  <a:lnTo>
                    <a:pt x="60896" y="42887"/>
                  </a:lnTo>
                  <a:lnTo>
                    <a:pt x="85229" y="42887"/>
                  </a:lnTo>
                  <a:lnTo>
                    <a:pt x="85229" y="56324"/>
                  </a:lnTo>
                  <a:lnTo>
                    <a:pt x="92113" y="56324"/>
                  </a:lnTo>
                  <a:lnTo>
                    <a:pt x="92113" y="42887"/>
                  </a:lnTo>
                  <a:lnTo>
                    <a:pt x="99695" y="42887"/>
                  </a:lnTo>
                  <a:lnTo>
                    <a:pt x="99695" y="36576"/>
                  </a:lnTo>
                  <a:close/>
                </a:path>
                <a:path w="167639" h="56514">
                  <a:moveTo>
                    <a:pt x="167525" y="15684"/>
                  </a:moveTo>
                  <a:lnTo>
                    <a:pt x="157619" y="15684"/>
                  </a:lnTo>
                  <a:lnTo>
                    <a:pt x="145757" y="48209"/>
                  </a:lnTo>
                  <a:lnTo>
                    <a:pt x="135077" y="15684"/>
                  </a:lnTo>
                  <a:lnTo>
                    <a:pt x="124371" y="15684"/>
                  </a:lnTo>
                  <a:lnTo>
                    <a:pt x="124371" y="56324"/>
                  </a:lnTo>
                  <a:lnTo>
                    <a:pt x="131102" y="56324"/>
                  </a:lnTo>
                  <a:lnTo>
                    <a:pt x="131102" y="22034"/>
                  </a:lnTo>
                  <a:lnTo>
                    <a:pt x="142468" y="56324"/>
                  </a:lnTo>
                  <a:lnTo>
                    <a:pt x="148628" y="56324"/>
                  </a:lnTo>
                  <a:lnTo>
                    <a:pt x="160642" y="23609"/>
                  </a:lnTo>
                  <a:lnTo>
                    <a:pt x="160642" y="56324"/>
                  </a:lnTo>
                  <a:lnTo>
                    <a:pt x="167525" y="56324"/>
                  </a:lnTo>
                  <a:lnTo>
                    <a:pt x="167525" y="15684"/>
                  </a:lnTo>
                  <a:close/>
                </a:path>
              </a:pathLst>
            </a:custGeom>
            <a:solidFill>
              <a:srgbClr val="4C4C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80401" y="3614601"/>
              <a:ext cx="682233" cy="7155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309101" y="3614419"/>
              <a:ext cx="447675" cy="57785"/>
            </a:xfrm>
            <a:custGeom>
              <a:avLst/>
              <a:gdLst/>
              <a:ahLst/>
              <a:cxnLst/>
              <a:rect l="l" t="t" r="r" b="b"/>
              <a:pathLst>
                <a:path w="447675" h="57785">
                  <a:moveTo>
                    <a:pt x="38074" y="28981"/>
                  </a:moveTo>
                  <a:lnTo>
                    <a:pt x="36296" y="23914"/>
                  </a:lnTo>
                  <a:lnTo>
                    <a:pt x="32956" y="20472"/>
                  </a:lnTo>
                  <a:lnTo>
                    <a:pt x="30988" y="18440"/>
                  </a:lnTo>
                  <a:lnTo>
                    <a:pt x="30988" y="30746"/>
                  </a:lnTo>
                  <a:lnTo>
                    <a:pt x="30949" y="41211"/>
                  </a:lnTo>
                  <a:lnTo>
                    <a:pt x="29946" y="44767"/>
                  </a:lnTo>
                  <a:lnTo>
                    <a:pt x="29819" y="45110"/>
                  </a:lnTo>
                  <a:lnTo>
                    <a:pt x="25323" y="50279"/>
                  </a:lnTo>
                  <a:lnTo>
                    <a:pt x="22479" y="51574"/>
                  </a:lnTo>
                  <a:lnTo>
                    <a:pt x="15608" y="51574"/>
                  </a:lnTo>
                  <a:lnTo>
                    <a:pt x="12750" y="50279"/>
                  </a:lnTo>
                  <a:lnTo>
                    <a:pt x="8216" y="45110"/>
                  </a:lnTo>
                  <a:lnTo>
                    <a:pt x="7073" y="41211"/>
                  </a:lnTo>
                  <a:lnTo>
                    <a:pt x="7086" y="30746"/>
                  </a:lnTo>
                  <a:lnTo>
                    <a:pt x="30988" y="30746"/>
                  </a:lnTo>
                  <a:lnTo>
                    <a:pt x="30988" y="18440"/>
                  </a:lnTo>
                  <a:lnTo>
                    <a:pt x="29210" y="16598"/>
                  </a:lnTo>
                  <a:lnTo>
                    <a:pt x="24638" y="14770"/>
                  </a:lnTo>
                  <a:lnTo>
                    <a:pt x="14033" y="14770"/>
                  </a:lnTo>
                  <a:lnTo>
                    <a:pt x="9766" y="16268"/>
                  </a:lnTo>
                  <a:lnTo>
                    <a:pt x="2095" y="22910"/>
                  </a:lnTo>
                  <a:lnTo>
                    <a:pt x="0" y="28486"/>
                  </a:lnTo>
                  <a:lnTo>
                    <a:pt x="0" y="42862"/>
                  </a:lnTo>
                  <a:lnTo>
                    <a:pt x="1752" y="48120"/>
                  </a:lnTo>
                  <a:lnTo>
                    <a:pt x="8763" y="55422"/>
                  </a:lnTo>
                  <a:lnTo>
                    <a:pt x="13373" y="57238"/>
                  </a:lnTo>
                  <a:lnTo>
                    <a:pt x="22606" y="57238"/>
                  </a:lnTo>
                  <a:lnTo>
                    <a:pt x="25869" y="56413"/>
                  </a:lnTo>
                  <a:lnTo>
                    <a:pt x="31864" y="53098"/>
                  </a:lnTo>
                  <a:lnTo>
                    <a:pt x="33362" y="51574"/>
                  </a:lnTo>
                  <a:lnTo>
                    <a:pt x="34150" y="50774"/>
                  </a:lnTo>
                  <a:lnTo>
                    <a:pt x="37287" y="44767"/>
                  </a:lnTo>
                  <a:lnTo>
                    <a:pt x="37973" y="41211"/>
                  </a:lnTo>
                  <a:lnTo>
                    <a:pt x="38074" y="28981"/>
                  </a:lnTo>
                  <a:close/>
                </a:path>
                <a:path w="447675" h="57785">
                  <a:moveTo>
                    <a:pt x="72174" y="15684"/>
                  </a:moveTo>
                  <a:lnTo>
                    <a:pt x="39141" y="15684"/>
                  </a:lnTo>
                  <a:lnTo>
                    <a:pt x="39141" y="21386"/>
                  </a:lnTo>
                  <a:lnTo>
                    <a:pt x="52235" y="21386"/>
                  </a:lnTo>
                  <a:lnTo>
                    <a:pt x="52235" y="56324"/>
                  </a:lnTo>
                  <a:lnTo>
                    <a:pt x="59080" y="56324"/>
                  </a:lnTo>
                  <a:lnTo>
                    <a:pt x="59080" y="21386"/>
                  </a:lnTo>
                  <a:lnTo>
                    <a:pt x="72174" y="21386"/>
                  </a:lnTo>
                  <a:lnTo>
                    <a:pt x="72174" y="15684"/>
                  </a:lnTo>
                  <a:close/>
                </a:path>
                <a:path w="447675" h="57785">
                  <a:moveTo>
                    <a:pt x="135191" y="35242"/>
                  </a:moveTo>
                  <a:lnTo>
                    <a:pt x="129552" y="5702"/>
                  </a:lnTo>
                  <a:lnTo>
                    <a:pt x="128955" y="4775"/>
                  </a:lnTo>
                  <a:lnTo>
                    <a:pt x="128092" y="3975"/>
                  </a:lnTo>
                  <a:lnTo>
                    <a:pt x="128092" y="37871"/>
                  </a:lnTo>
                  <a:lnTo>
                    <a:pt x="127025" y="43967"/>
                  </a:lnTo>
                  <a:lnTo>
                    <a:pt x="122720" y="50088"/>
                  </a:lnTo>
                  <a:lnTo>
                    <a:pt x="120065" y="51612"/>
                  </a:lnTo>
                  <a:lnTo>
                    <a:pt x="113728" y="51612"/>
                  </a:lnTo>
                  <a:lnTo>
                    <a:pt x="111074" y="50088"/>
                  </a:lnTo>
                  <a:lnTo>
                    <a:pt x="106756" y="43967"/>
                  </a:lnTo>
                  <a:lnTo>
                    <a:pt x="105689" y="37871"/>
                  </a:lnTo>
                  <a:lnTo>
                    <a:pt x="105689" y="19418"/>
                  </a:lnTo>
                  <a:lnTo>
                    <a:pt x="106870" y="13131"/>
                  </a:lnTo>
                  <a:lnTo>
                    <a:pt x="109245" y="9715"/>
                  </a:lnTo>
                  <a:lnTo>
                    <a:pt x="111137" y="7035"/>
                  </a:lnTo>
                  <a:lnTo>
                    <a:pt x="113652" y="5702"/>
                  </a:lnTo>
                  <a:lnTo>
                    <a:pt x="120027" y="5702"/>
                  </a:lnTo>
                  <a:lnTo>
                    <a:pt x="122720" y="7213"/>
                  </a:lnTo>
                  <a:lnTo>
                    <a:pt x="127025" y="13284"/>
                  </a:lnTo>
                  <a:lnTo>
                    <a:pt x="127977" y="18681"/>
                  </a:lnTo>
                  <a:lnTo>
                    <a:pt x="128092" y="37871"/>
                  </a:lnTo>
                  <a:lnTo>
                    <a:pt x="128092" y="3975"/>
                  </a:lnTo>
                  <a:lnTo>
                    <a:pt x="127088" y="3022"/>
                  </a:lnTo>
                  <a:lnTo>
                    <a:pt x="122542" y="609"/>
                  </a:lnTo>
                  <a:lnTo>
                    <a:pt x="119900" y="0"/>
                  </a:lnTo>
                  <a:lnTo>
                    <a:pt x="112814" y="0"/>
                  </a:lnTo>
                  <a:lnTo>
                    <a:pt x="98602" y="22021"/>
                  </a:lnTo>
                  <a:lnTo>
                    <a:pt x="98602" y="39192"/>
                  </a:lnTo>
                  <a:lnTo>
                    <a:pt x="100457" y="46799"/>
                  </a:lnTo>
                  <a:lnTo>
                    <a:pt x="107238" y="55346"/>
                  </a:lnTo>
                  <a:lnTo>
                    <a:pt x="111493" y="57277"/>
                  </a:lnTo>
                  <a:lnTo>
                    <a:pt x="121005" y="57277"/>
                  </a:lnTo>
                  <a:lnTo>
                    <a:pt x="134505" y="40551"/>
                  </a:lnTo>
                  <a:lnTo>
                    <a:pt x="135191" y="35242"/>
                  </a:lnTo>
                  <a:close/>
                </a:path>
                <a:path w="447675" h="57785">
                  <a:moveTo>
                    <a:pt x="152336" y="48475"/>
                  </a:moveTo>
                  <a:lnTo>
                    <a:pt x="144487" y="48475"/>
                  </a:lnTo>
                  <a:lnTo>
                    <a:pt x="144487" y="56324"/>
                  </a:lnTo>
                  <a:lnTo>
                    <a:pt x="152336" y="56324"/>
                  </a:lnTo>
                  <a:lnTo>
                    <a:pt x="152336" y="48475"/>
                  </a:lnTo>
                  <a:close/>
                </a:path>
                <a:path w="447675" h="57785">
                  <a:moveTo>
                    <a:pt x="197561" y="32753"/>
                  </a:moveTo>
                  <a:lnTo>
                    <a:pt x="195948" y="28384"/>
                  </a:lnTo>
                  <a:lnTo>
                    <a:pt x="193687" y="26022"/>
                  </a:lnTo>
                  <a:lnTo>
                    <a:pt x="190474" y="22656"/>
                  </a:lnTo>
                  <a:lnTo>
                    <a:pt x="190474" y="34531"/>
                  </a:lnTo>
                  <a:lnTo>
                    <a:pt x="190449" y="42786"/>
                  </a:lnTo>
                  <a:lnTo>
                    <a:pt x="189471" y="45745"/>
                  </a:lnTo>
                  <a:lnTo>
                    <a:pt x="185293" y="50444"/>
                  </a:lnTo>
                  <a:lnTo>
                    <a:pt x="182791" y="51612"/>
                  </a:lnTo>
                  <a:lnTo>
                    <a:pt x="177888" y="51612"/>
                  </a:lnTo>
                  <a:lnTo>
                    <a:pt x="168440" y="40525"/>
                  </a:lnTo>
                  <a:lnTo>
                    <a:pt x="168440" y="34531"/>
                  </a:lnTo>
                  <a:lnTo>
                    <a:pt x="190474" y="34531"/>
                  </a:lnTo>
                  <a:lnTo>
                    <a:pt x="190474" y="22656"/>
                  </a:lnTo>
                  <a:lnTo>
                    <a:pt x="189496" y="21628"/>
                  </a:lnTo>
                  <a:lnTo>
                    <a:pt x="185585" y="19939"/>
                  </a:lnTo>
                  <a:lnTo>
                    <a:pt x="178358" y="19939"/>
                  </a:lnTo>
                  <a:lnTo>
                    <a:pt x="175856" y="20548"/>
                  </a:lnTo>
                  <a:lnTo>
                    <a:pt x="171056" y="22999"/>
                  </a:lnTo>
                  <a:lnTo>
                    <a:pt x="169024" y="24866"/>
                  </a:lnTo>
                  <a:lnTo>
                    <a:pt x="167373" y="27393"/>
                  </a:lnTo>
                  <a:lnTo>
                    <a:pt x="167449" y="21628"/>
                  </a:lnTo>
                  <a:lnTo>
                    <a:pt x="178028" y="5664"/>
                  </a:lnTo>
                  <a:lnTo>
                    <a:pt x="182956" y="5664"/>
                  </a:lnTo>
                  <a:lnTo>
                    <a:pt x="185254" y="6642"/>
                  </a:lnTo>
                  <a:lnTo>
                    <a:pt x="188239" y="9829"/>
                  </a:lnTo>
                  <a:lnTo>
                    <a:pt x="189103" y="11798"/>
                  </a:lnTo>
                  <a:lnTo>
                    <a:pt x="189712" y="14503"/>
                  </a:lnTo>
                  <a:lnTo>
                    <a:pt x="196570" y="13970"/>
                  </a:lnTo>
                  <a:lnTo>
                    <a:pt x="195999" y="9601"/>
                  </a:lnTo>
                  <a:lnTo>
                    <a:pt x="194310" y="6184"/>
                  </a:lnTo>
                  <a:lnTo>
                    <a:pt x="193713" y="5664"/>
                  </a:lnTo>
                  <a:lnTo>
                    <a:pt x="188671" y="1231"/>
                  </a:lnTo>
                  <a:lnTo>
                    <a:pt x="185064" y="0"/>
                  </a:lnTo>
                  <a:lnTo>
                    <a:pt x="174726" y="0"/>
                  </a:lnTo>
                  <a:lnTo>
                    <a:pt x="170027" y="2146"/>
                  </a:lnTo>
                  <a:lnTo>
                    <a:pt x="162521" y="11353"/>
                  </a:lnTo>
                  <a:lnTo>
                    <a:pt x="160515" y="19227"/>
                  </a:lnTo>
                  <a:lnTo>
                    <a:pt x="160515" y="39763"/>
                  </a:lnTo>
                  <a:lnTo>
                    <a:pt x="162331" y="46723"/>
                  </a:lnTo>
                  <a:lnTo>
                    <a:pt x="169570" y="55168"/>
                  </a:lnTo>
                  <a:lnTo>
                    <a:pt x="174256" y="57277"/>
                  </a:lnTo>
                  <a:lnTo>
                    <a:pt x="183362" y="57277"/>
                  </a:lnTo>
                  <a:lnTo>
                    <a:pt x="186372" y="56476"/>
                  </a:lnTo>
                  <a:lnTo>
                    <a:pt x="191681" y="53263"/>
                  </a:lnTo>
                  <a:lnTo>
                    <a:pt x="193167" y="51612"/>
                  </a:lnTo>
                  <a:lnTo>
                    <a:pt x="193763" y="50952"/>
                  </a:lnTo>
                  <a:lnTo>
                    <a:pt x="196799" y="44907"/>
                  </a:lnTo>
                  <a:lnTo>
                    <a:pt x="197561" y="41630"/>
                  </a:lnTo>
                  <a:lnTo>
                    <a:pt x="197561" y="32753"/>
                  </a:lnTo>
                  <a:close/>
                </a:path>
                <a:path w="447675" h="57785">
                  <a:moveTo>
                    <a:pt x="255270" y="56324"/>
                  </a:moveTo>
                  <a:lnTo>
                    <a:pt x="240157" y="34823"/>
                  </a:lnTo>
                  <a:lnTo>
                    <a:pt x="254190" y="15684"/>
                  </a:lnTo>
                  <a:lnTo>
                    <a:pt x="245973" y="15684"/>
                  </a:lnTo>
                  <a:lnTo>
                    <a:pt x="239115" y="25285"/>
                  </a:lnTo>
                  <a:lnTo>
                    <a:pt x="236016" y="29768"/>
                  </a:lnTo>
                  <a:lnTo>
                    <a:pt x="234365" y="27025"/>
                  </a:lnTo>
                  <a:lnTo>
                    <a:pt x="226949" y="15684"/>
                  </a:lnTo>
                  <a:lnTo>
                    <a:pt x="218338" y="15684"/>
                  </a:lnTo>
                  <a:lnTo>
                    <a:pt x="232079" y="35204"/>
                  </a:lnTo>
                  <a:lnTo>
                    <a:pt x="217233" y="56324"/>
                  </a:lnTo>
                  <a:lnTo>
                    <a:pt x="225577" y="56324"/>
                  </a:lnTo>
                  <a:lnTo>
                    <a:pt x="236245" y="40284"/>
                  </a:lnTo>
                  <a:lnTo>
                    <a:pt x="246811" y="56324"/>
                  </a:lnTo>
                  <a:lnTo>
                    <a:pt x="255270" y="56324"/>
                  </a:lnTo>
                  <a:close/>
                </a:path>
                <a:path w="447675" h="57785">
                  <a:moveTo>
                    <a:pt x="317627" y="36131"/>
                  </a:moveTo>
                  <a:lnTo>
                    <a:pt x="316699" y="33121"/>
                  </a:lnTo>
                  <a:lnTo>
                    <a:pt x="313029" y="28295"/>
                  </a:lnTo>
                  <a:lnTo>
                    <a:pt x="310451" y="26708"/>
                  </a:lnTo>
                  <a:lnTo>
                    <a:pt x="307136" y="25946"/>
                  </a:lnTo>
                  <a:lnTo>
                    <a:pt x="309689" y="24765"/>
                  </a:lnTo>
                  <a:lnTo>
                    <a:pt x="311619" y="23190"/>
                  </a:lnTo>
                  <a:lnTo>
                    <a:pt x="314223" y="19202"/>
                  </a:lnTo>
                  <a:lnTo>
                    <a:pt x="314871" y="17005"/>
                  </a:lnTo>
                  <a:lnTo>
                    <a:pt x="314871" y="12026"/>
                  </a:lnTo>
                  <a:lnTo>
                    <a:pt x="301510" y="0"/>
                  </a:lnTo>
                  <a:lnTo>
                    <a:pt x="294017" y="0"/>
                  </a:lnTo>
                  <a:lnTo>
                    <a:pt x="290309" y="1270"/>
                  </a:lnTo>
                  <a:lnTo>
                    <a:pt x="284327" y="6350"/>
                  </a:lnTo>
                  <a:lnTo>
                    <a:pt x="282422" y="9918"/>
                  </a:lnTo>
                  <a:lnTo>
                    <a:pt x="281584" y="14541"/>
                  </a:lnTo>
                  <a:lnTo>
                    <a:pt x="288467" y="15760"/>
                  </a:lnTo>
                  <a:lnTo>
                    <a:pt x="288975" y="12395"/>
                  </a:lnTo>
                  <a:lnTo>
                    <a:pt x="290118" y="9867"/>
                  </a:lnTo>
                  <a:lnTo>
                    <a:pt x="293700" y="6502"/>
                  </a:lnTo>
                  <a:lnTo>
                    <a:pt x="295922" y="5664"/>
                  </a:lnTo>
                  <a:lnTo>
                    <a:pt x="301307" y="5664"/>
                  </a:lnTo>
                  <a:lnTo>
                    <a:pt x="303517" y="6489"/>
                  </a:lnTo>
                  <a:lnTo>
                    <a:pt x="306933" y="9804"/>
                  </a:lnTo>
                  <a:lnTo>
                    <a:pt x="307784" y="11899"/>
                  </a:lnTo>
                  <a:lnTo>
                    <a:pt x="307784" y="17614"/>
                  </a:lnTo>
                  <a:lnTo>
                    <a:pt x="306616" y="19977"/>
                  </a:lnTo>
                  <a:lnTo>
                    <a:pt x="301917" y="23037"/>
                  </a:lnTo>
                  <a:lnTo>
                    <a:pt x="299288" y="23799"/>
                  </a:lnTo>
                  <a:lnTo>
                    <a:pt x="295236" y="23723"/>
                  </a:lnTo>
                  <a:lnTo>
                    <a:pt x="294474" y="29768"/>
                  </a:lnTo>
                  <a:lnTo>
                    <a:pt x="296418" y="29260"/>
                  </a:lnTo>
                  <a:lnTo>
                    <a:pt x="298030" y="29006"/>
                  </a:lnTo>
                  <a:lnTo>
                    <a:pt x="302526" y="29006"/>
                  </a:lnTo>
                  <a:lnTo>
                    <a:pt x="305142" y="30035"/>
                  </a:lnTo>
                  <a:lnTo>
                    <a:pt x="309283" y="34137"/>
                  </a:lnTo>
                  <a:lnTo>
                    <a:pt x="310311" y="36741"/>
                  </a:lnTo>
                  <a:lnTo>
                    <a:pt x="310311" y="43218"/>
                  </a:lnTo>
                  <a:lnTo>
                    <a:pt x="309194" y="45999"/>
                  </a:lnTo>
                  <a:lnTo>
                    <a:pt x="304736" y="50495"/>
                  </a:lnTo>
                  <a:lnTo>
                    <a:pt x="301993" y="51612"/>
                  </a:lnTo>
                  <a:lnTo>
                    <a:pt x="296024" y="51612"/>
                  </a:lnTo>
                  <a:lnTo>
                    <a:pt x="293712" y="50761"/>
                  </a:lnTo>
                  <a:lnTo>
                    <a:pt x="289915" y="47307"/>
                  </a:lnTo>
                  <a:lnTo>
                    <a:pt x="288569" y="44500"/>
                  </a:lnTo>
                  <a:lnTo>
                    <a:pt x="287782" y="40601"/>
                  </a:lnTo>
                  <a:lnTo>
                    <a:pt x="280885" y="41516"/>
                  </a:lnTo>
                  <a:lnTo>
                    <a:pt x="281343" y="46177"/>
                  </a:lnTo>
                  <a:lnTo>
                    <a:pt x="283210" y="49987"/>
                  </a:lnTo>
                  <a:lnTo>
                    <a:pt x="289712" y="55854"/>
                  </a:lnTo>
                  <a:lnTo>
                    <a:pt x="293801" y="57315"/>
                  </a:lnTo>
                  <a:lnTo>
                    <a:pt x="304177" y="57315"/>
                  </a:lnTo>
                  <a:lnTo>
                    <a:pt x="308698" y="55613"/>
                  </a:lnTo>
                  <a:lnTo>
                    <a:pt x="315836" y="48806"/>
                  </a:lnTo>
                  <a:lnTo>
                    <a:pt x="317627" y="44653"/>
                  </a:lnTo>
                  <a:lnTo>
                    <a:pt x="317627" y="36131"/>
                  </a:lnTo>
                  <a:close/>
                </a:path>
                <a:path w="447675" h="57785">
                  <a:moveTo>
                    <a:pt x="334581" y="48475"/>
                  </a:moveTo>
                  <a:lnTo>
                    <a:pt x="326732" y="48475"/>
                  </a:lnTo>
                  <a:lnTo>
                    <a:pt x="326732" y="56324"/>
                  </a:lnTo>
                  <a:lnTo>
                    <a:pt x="334581" y="56324"/>
                  </a:lnTo>
                  <a:lnTo>
                    <a:pt x="334581" y="48475"/>
                  </a:lnTo>
                  <a:close/>
                </a:path>
                <a:path w="447675" h="57785">
                  <a:moveTo>
                    <a:pt x="379653" y="35242"/>
                  </a:moveTo>
                  <a:lnTo>
                    <a:pt x="374027" y="5702"/>
                  </a:lnTo>
                  <a:lnTo>
                    <a:pt x="373430" y="4775"/>
                  </a:lnTo>
                  <a:lnTo>
                    <a:pt x="372554" y="3962"/>
                  </a:lnTo>
                  <a:lnTo>
                    <a:pt x="372554" y="37871"/>
                  </a:lnTo>
                  <a:lnTo>
                    <a:pt x="371500" y="43967"/>
                  </a:lnTo>
                  <a:lnTo>
                    <a:pt x="367182" y="50088"/>
                  </a:lnTo>
                  <a:lnTo>
                    <a:pt x="364528" y="51612"/>
                  </a:lnTo>
                  <a:lnTo>
                    <a:pt x="358203" y="51612"/>
                  </a:lnTo>
                  <a:lnTo>
                    <a:pt x="355536" y="50088"/>
                  </a:lnTo>
                  <a:lnTo>
                    <a:pt x="351218" y="43967"/>
                  </a:lnTo>
                  <a:lnTo>
                    <a:pt x="350151" y="37871"/>
                  </a:lnTo>
                  <a:lnTo>
                    <a:pt x="350151" y="19418"/>
                  </a:lnTo>
                  <a:lnTo>
                    <a:pt x="351332" y="13131"/>
                  </a:lnTo>
                  <a:lnTo>
                    <a:pt x="353707" y="9715"/>
                  </a:lnTo>
                  <a:lnTo>
                    <a:pt x="355600" y="7035"/>
                  </a:lnTo>
                  <a:lnTo>
                    <a:pt x="358127" y="5702"/>
                  </a:lnTo>
                  <a:lnTo>
                    <a:pt x="364502" y="5702"/>
                  </a:lnTo>
                  <a:lnTo>
                    <a:pt x="367182" y="7213"/>
                  </a:lnTo>
                  <a:lnTo>
                    <a:pt x="371500" y="13284"/>
                  </a:lnTo>
                  <a:lnTo>
                    <a:pt x="372440" y="18681"/>
                  </a:lnTo>
                  <a:lnTo>
                    <a:pt x="372554" y="37871"/>
                  </a:lnTo>
                  <a:lnTo>
                    <a:pt x="372554" y="3962"/>
                  </a:lnTo>
                  <a:lnTo>
                    <a:pt x="371551" y="3022"/>
                  </a:lnTo>
                  <a:lnTo>
                    <a:pt x="367017" y="609"/>
                  </a:lnTo>
                  <a:lnTo>
                    <a:pt x="364375" y="0"/>
                  </a:lnTo>
                  <a:lnTo>
                    <a:pt x="357276" y="0"/>
                  </a:lnTo>
                  <a:lnTo>
                    <a:pt x="343077" y="22021"/>
                  </a:lnTo>
                  <a:lnTo>
                    <a:pt x="343077" y="39192"/>
                  </a:lnTo>
                  <a:lnTo>
                    <a:pt x="344919" y="46799"/>
                  </a:lnTo>
                  <a:lnTo>
                    <a:pt x="351701" y="55346"/>
                  </a:lnTo>
                  <a:lnTo>
                    <a:pt x="355955" y="57277"/>
                  </a:lnTo>
                  <a:lnTo>
                    <a:pt x="365467" y="57277"/>
                  </a:lnTo>
                  <a:lnTo>
                    <a:pt x="378980" y="40551"/>
                  </a:lnTo>
                  <a:lnTo>
                    <a:pt x="379653" y="35242"/>
                  </a:lnTo>
                  <a:close/>
                </a:path>
                <a:path w="447675" h="57785">
                  <a:moveTo>
                    <a:pt x="447433" y="15684"/>
                  </a:moveTo>
                  <a:lnTo>
                    <a:pt x="437527" y="15684"/>
                  </a:lnTo>
                  <a:lnTo>
                    <a:pt x="425665" y="48209"/>
                  </a:lnTo>
                  <a:lnTo>
                    <a:pt x="414985" y="15684"/>
                  </a:lnTo>
                  <a:lnTo>
                    <a:pt x="404266" y="15684"/>
                  </a:lnTo>
                  <a:lnTo>
                    <a:pt x="404266" y="56324"/>
                  </a:lnTo>
                  <a:lnTo>
                    <a:pt x="411010" y="56324"/>
                  </a:lnTo>
                  <a:lnTo>
                    <a:pt x="411010" y="22034"/>
                  </a:lnTo>
                  <a:lnTo>
                    <a:pt x="422376" y="56324"/>
                  </a:lnTo>
                  <a:lnTo>
                    <a:pt x="428536" y="56324"/>
                  </a:lnTo>
                  <a:lnTo>
                    <a:pt x="440550" y="23609"/>
                  </a:lnTo>
                  <a:lnTo>
                    <a:pt x="440550" y="56324"/>
                  </a:lnTo>
                  <a:lnTo>
                    <a:pt x="447433" y="56324"/>
                  </a:lnTo>
                  <a:lnTo>
                    <a:pt x="447433" y="15684"/>
                  </a:lnTo>
                  <a:close/>
                </a:path>
              </a:pathLst>
            </a:custGeom>
            <a:solidFill>
              <a:srgbClr val="4C4C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6200" y="3762099"/>
              <a:ext cx="1176486" cy="5805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311641" y="3763251"/>
              <a:ext cx="506095" cy="57150"/>
            </a:xfrm>
            <a:custGeom>
              <a:avLst/>
              <a:gdLst/>
              <a:ahLst/>
              <a:cxnLst/>
              <a:rect l="l" t="t" r="r" b="b"/>
              <a:pathLst>
                <a:path w="506094" h="57150">
                  <a:moveTo>
                    <a:pt x="32054" y="15392"/>
                  </a:moveTo>
                  <a:lnTo>
                    <a:pt x="0" y="15392"/>
                  </a:lnTo>
                  <a:lnTo>
                    <a:pt x="0" y="56019"/>
                  </a:lnTo>
                  <a:lnTo>
                    <a:pt x="6883" y="56019"/>
                  </a:lnTo>
                  <a:lnTo>
                    <a:pt x="6883" y="21094"/>
                  </a:lnTo>
                  <a:lnTo>
                    <a:pt x="25171" y="21094"/>
                  </a:lnTo>
                  <a:lnTo>
                    <a:pt x="25171" y="56019"/>
                  </a:lnTo>
                  <a:lnTo>
                    <a:pt x="32054" y="56019"/>
                  </a:lnTo>
                  <a:lnTo>
                    <a:pt x="32054" y="15392"/>
                  </a:lnTo>
                  <a:close/>
                </a:path>
                <a:path w="506094" h="57150">
                  <a:moveTo>
                    <a:pt x="76174" y="15392"/>
                  </a:moveTo>
                  <a:lnTo>
                    <a:pt x="44183" y="15392"/>
                  </a:lnTo>
                  <a:lnTo>
                    <a:pt x="44183" y="45694"/>
                  </a:lnTo>
                  <a:lnTo>
                    <a:pt x="44081" y="47777"/>
                  </a:lnTo>
                  <a:lnTo>
                    <a:pt x="43675" y="49047"/>
                  </a:lnTo>
                  <a:lnTo>
                    <a:pt x="43268" y="49517"/>
                  </a:lnTo>
                  <a:lnTo>
                    <a:pt x="42049" y="50101"/>
                  </a:lnTo>
                  <a:lnTo>
                    <a:pt x="41021" y="50241"/>
                  </a:lnTo>
                  <a:lnTo>
                    <a:pt x="36576" y="50241"/>
                  </a:lnTo>
                  <a:lnTo>
                    <a:pt x="36576" y="55981"/>
                  </a:lnTo>
                  <a:lnTo>
                    <a:pt x="40513" y="56286"/>
                  </a:lnTo>
                  <a:lnTo>
                    <a:pt x="44729" y="56286"/>
                  </a:lnTo>
                  <a:lnTo>
                    <a:pt x="51079" y="46050"/>
                  </a:lnTo>
                  <a:lnTo>
                    <a:pt x="51079" y="21094"/>
                  </a:lnTo>
                  <a:lnTo>
                    <a:pt x="69329" y="21094"/>
                  </a:lnTo>
                  <a:lnTo>
                    <a:pt x="69329" y="56019"/>
                  </a:lnTo>
                  <a:lnTo>
                    <a:pt x="76174" y="56019"/>
                  </a:lnTo>
                  <a:lnTo>
                    <a:pt x="76174" y="15392"/>
                  </a:lnTo>
                  <a:close/>
                </a:path>
                <a:path w="506094" h="57150">
                  <a:moveTo>
                    <a:pt x="121361" y="28676"/>
                  </a:moveTo>
                  <a:lnTo>
                    <a:pt x="119595" y="23622"/>
                  </a:lnTo>
                  <a:lnTo>
                    <a:pt x="116243" y="20167"/>
                  </a:lnTo>
                  <a:lnTo>
                    <a:pt x="114287" y="18148"/>
                  </a:lnTo>
                  <a:lnTo>
                    <a:pt x="114287" y="30454"/>
                  </a:lnTo>
                  <a:lnTo>
                    <a:pt x="114249" y="40906"/>
                  </a:lnTo>
                  <a:lnTo>
                    <a:pt x="113245" y="44475"/>
                  </a:lnTo>
                  <a:lnTo>
                    <a:pt x="113131" y="44805"/>
                  </a:lnTo>
                  <a:lnTo>
                    <a:pt x="108585" y="49987"/>
                  </a:lnTo>
                  <a:lnTo>
                    <a:pt x="105765" y="51282"/>
                  </a:lnTo>
                  <a:lnTo>
                    <a:pt x="98907" y="51282"/>
                  </a:lnTo>
                  <a:lnTo>
                    <a:pt x="96037" y="49974"/>
                  </a:lnTo>
                  <a:lnTo>
                    <a:pt x="91503" y="44805"/>
                  </a:lnTo>
                  <a:lnTo>
                    <a:pt x="90373" y="40906"/>
                  </a:lnTo>
                  <a:lnTo>
                    <a:pt x="90385" y="30454"/>
                  </a:lnTo>
                  <a:lnTo>
                    <a:pt x="114287" y="30454"/>
                  </a:lnTo>
                  <a:lnTo>
                    <a:pt x="114287" y="18148"/>
                  </a:lnTo>
                  <a:lnTo>
                    <a:pt x="112496" y="16294"/>
                  </a:lnTo>
                  <a:lnTo>
                    <a:pt x="107937" y="14465"/>
                  </a:lnTo>
                  <a:lnTo>
                    <a:pt x="97320" y="14465"/>
                  </a:lnTo>
                  <a:lnTo>
                    <a:pt x="93065" y="15976"/>
                  </a:lnTo>
                  <a:lnTo>
                    <a:pt x="85382" y="22606"/>
                  </a:lnTo>
                  <a:lnTo>
                    <a:pt x="83299" y="28181"/>
                  </a:lnTo>
                  <a:lnTo>
                    <a:pt x="83299" y="42570"/>
                  </a:lnTo>
                  <a:lnTo>
                    <a:pt x="85051" y="47828"/>
                  </a:lnTo>
                  <a:lnTo>
                    <a:pt x="92062" y="55118"/>
                  </a:lnTo>
                  <a:lnTo>
                    <a:pt x="96659" y="56946"/>
                  </a:lnTo>
                  <a:lnTo>
                    <a:pt x="105892" y="56946"/>
                  </a:lnTo>
                  <a:lnTo>
                    <a:pt x="109169" y="56108"/>
                  </a:lnTo>
                  <a:lnTo>
                    <a:pt x="115163" y="52793"/>
                  </a:lnTo>
                  <a:lnTo>
                    <a:pt x="116649" y="51282"/>
                  </a:lnTo>
                  <a:lnTo>
                    <a:pt x="117449" y="50469"/>
                  </a:lnTo>
                  <a:lnTo>
                    <a:pt x="120586" y="44475"/>
                  </a:lnTo>
                  <a:lnTo>
                    <a:pt x="121259" y="40906"/>
                  </a:lnTo>
                  <a:lnTo>
                    <a:pt x="121361" y="28676"/>
                  </a:lnTo>
                  <a:close/>
                </a:path>
                <a:path w="506094" h="57150">
                  <a:moveTo>
                    <a:pt x="155460" y="15392"/>
                  </a:moveTo>
                  <a:lnTo>
                    <a:pt x="122440" y="15392"/>
                  </a:lnTo>
                  <a:lnTo>
                    <a:pt x="122440" y="21094"/>
                  </a:lnTo>
                  <a:lnTo>
                    <a:pt x="135521" y="21094"/>
                  </a:lnTo>
                  <a:lnTo>
                    <a:pt x="135521" y="56019"/>
                  </a:lnTo>
                  <a:lnTo>
                    <a:pt x="142367" y="56019"/>
                  </a:lnTo>
                  <a:lnTo>
                    <a:pt x="142367" y="21094"/>
                  </a:lnTo>
                  <a:lnTo>
                    <a:pt x="155460" y="21094"/>
                  </a:lnTo>
                  <a:lnTo>
                    <a:pt x="155460" y="15392"/>
                  </a:lnTo>
                  <a:close/>
                </a:path>
                <a:path w="506094" h="57150">
                  <a:moveTo>
                    <a:pt x="193382" y="15392"/>
                  </a:moveTo>
                  <a:lnTo>
                    <a:pt x="186486" y="15392"/>
                  </a:lnTo>
                  <a:lnTo>
                    <a:pt x="186486" y="32296"/>
                  </a:lnTo>
                  <a:lnTo>
                    <a:pt x="167398" y="32296"/>
                  </a:lnTo>
                  <a:lnTo>
                    <a:pt x="167398" y="15392"/>
                  </a:lnTo>
                  <a:lnTo>
                    <a:pt x="160502" y="15392"/>
                  </a:lnTo>
                  <a:lnTo>
                    <a:pt x="160502" y="56019"/>
                  </a:lnTo>
                  <a:lnTo>
                    <a:pt x="167398" y="56019"/>
                  </a:lnTo>
                  <a:lnTo>
                    <a:pt x="167398" y="37998"/>
                  </a:lnTo>
                  <a:lnTo>
                    <a:pt x="186486" y="37998"/>
                  </a:lnTo>
                  <a:lnTo>
                    <a:pt x="186486" y="56019"/>
                  </a:lnTo>
                  <a:lnTo>
                    <a:pt x="193382" y="56019"/>
                  </a:lnTo>
                  <a:lnTo>
                    <a:pt x="193382" y="15392"/>
                  </a:lnTo>
                  <a:close/>
                </a:path>
                <a:path w="506094" h="57150">
                  <a:moveTo>
                    <a:pt x="235699" y="39827"/>
                  </a:moveTo>
                  <a:lnTo>
                    <a:pt x="234251" y="36969"/>
                  </a:lnTo>
                  <a:lnTo>
                    <a:pt x="234162" y="36779"/>
                  </a:lnTo>
                  <a:lnTo>
                    <a:pt x="228574" y="32778"/>
                  </a:lnTo>
                  <a:lnTo>
                    <a:pt x="228574" y="41986"/>
                  </a:lnTo>
                  <a:lnTo>
                    <a:pt x="228574" y="46012"/>
                  </a:lnTo>
                  <a:lnTo>
                    <a:pt x="227647" y="47675"/>
                  </a:lnTo>
                  <a:lnTo>
                    <a:pt x="223926" y="49822"/>
                  </a:lnTo>
                  <a:lnTo>
                    <a:pt x="220814" y="50355"/>
                  </a:lnTo>
                  <a:lnTo>
                    <a:pt x="209219" y="50355"/>
                  </a:lnTo>
                  <a:lnTo>
                    <a:pt x="209219" y="36969"/>
                  </a:lnTo>
                  <a:lnTo>
                    <a:pt x="222084" y="36969"/>
                  </a:lnTo>
                  <a:lnTo>
                    <a:pt x="225132" y="37655"/>
                  </a:lnTo>
                  <a:lnTo>
                    <a:pt x="227888" y="40411"/>
                  </a:lnTo>
                  <a:lnTo>
                    <a:pt x="228574" y="41986"/>
                  </a:lnTo>
                  <a:lnTo>
                    <a:pt x="228574" y="32778"/>
                  </a:lnTo>
                  <a:lnTo>
                    <a:pt x="228015" y="32372"/>
                  </a:lnTo>
                  <a:lnTo>
                    <a:pt x="223634" y="31267"/>
                  </a:lnTo>
                  <a:lnTo>
                    <a:pt x="209219" y="31267"/>
                  </a:lnTo>
                  <a:lnTo>
                    <a:pt x="209219" y="15392"/>
                  </a:lnTo>
                  <a:lnTo>
                    <a:pt x="202336" y="15392"/>
                  </a:lnTo>
                  <a:lnTo>
                    <a:pt x="202336" y="56019"/>
                  </a:lnTo>
                  <a:lnTo>
                    <a:pt x="225183" y="56019"/>
                  </a:lnTo>
                  <a:lnTo>
                    <a:pt x="229285" y="54813"/>
                  </a:lnTo>
                  <a:lnTo>
                    <a:pt x="234035" y="50355"/>
                  </a:lnTo>
                  <a:lnTo>
                    <a:pt x="234416" y="49999"/>
                  </a:lnTo>
                  <a:lnTo>
                    <a:pt x="235699" y="47091"/>
                  </a:lnTo>
                  <a:lnTo>
                    <a:pt x="235699" y="39827"/>
                  </a:lnTo>
                  <a:close/>
                </a:path>
                <a:path w="506094" h="57150">
                  <a:moveTo>
                    <a:pt x="247751" y="15392"/>
                  </a:moveTo>
                  <a:lnTo>
                    <a:pt x="240855" y="15392"/>
                  </a:lnTo>
                  <a:lnTo>
                    <a:pt x="240855" y="56019"/>
                  </a:lnTo>
                  <a:lnTo>
                    <a:pt x="247751" y="56019"/>
                  </a:lnTo>
                  <a:lnTo>
                    <a:pt x="247751" y="15392"/>
                  </a:lnTo>
                  <a:close/>
                </a:path>
                <a:path w="506094" h="57150">
                  <a:moveTo>
                    <a:pt x="285546" y="0"/>
                  </a:moveTo>
                  <a:lnTo>
                    <a:pt x="280847" y="0"/>
                  </a:lnTo>
                  <a:lnTo>
                    <a:pt x="280492" y="1790"/>
                  </a:lnTo>
                  <a:lnTo>
                    <a:pt x="279781" y="3098"/>
                  </a:lnTo>
                  <a:lnTo>
                    <a:pt x="277660" y="4762"/>
                  </a:lnTo>
                  <a:lnTo>
                    <a:pt x="276098" y="5168"/>
                  </a:lnTo>
                  <a:lnTo>
                    <a:pt x="272249" y="5168"/>
                  </a:lnTo>
                  <a:lnTo>
                    <a:pt x="270827" y="4749"/>
                  </a:lnTo>
                  <a:lnTo>
                    <a:pt x="268706" y="3035"/>
                  </a:lnTo>
                  <a:lnTo>
                    <a:pt x="268008" y="1739"/>
                  </a:lnTo>
                  <a:lnTo>
                    <a:pt x="267639" y="0"/>
                  </a:lnTo>
                  <a:lnTo>
                    <a:pt x="262940" y="0"/>
                  </a:lnTo>
                  <a:lnTo>
                    <a:pt x="263321" y="3225"/>
                  </a:lnTo>
                  <a:lnTo>
                    <a:pt x="264490" y="5676"/>
                  </a:lnTo>
                  <a:lnTo>
                    <a:pt x="268389" y="9067"/>
                  </a:lnTo>
                  <a:lnTo>
                    <a:pt x="271005" y="9918"/>
                  </a:lnTo>
                  <a:lnTo>
                    <a:pt x="277507" y="9918"/>
                  </a:lnTo>
                  <a:lnTo>
                    <a:pt x="280098" y="9067"/>
                  </a:lnTo>
                  <a:lnTo>
                    <a:pt x="283997" y="5638"/>
                  </a:lnTo>
                  <a:lnTo>
                    <a:pt x="284213" y="5168"/>
                  </a:lnTo>
                  <a:lnTo>
                    <a:pt x="285153" y="3225"/>
                  </a:lnTo>
                  <a:lnTo>
                    <a:pt x="285546" y="0"/>
                  </a:lnTo>
                  <a:close/>
                </a:path>
                <a:path w="506094" h="57150">
                  <a:moveTo>
                    <a:pt x="290334" y="15392"/>
                  </a:moveTo>
                  <a:lnTo>
                    <a:pt x="282917" y="15392"/>
                  </a:lnTo>
                  <a:lnTo>
                    <a:pt x="263817" y="46380"/>
                  </a:lnTo>
                  <a:lnTo>
                    <a:pt x="263817" y="15392"/>
                  </a:lnTo>
                  <a:lnTo>
                    <a:pt x="256933" y="15392"/>
                  </a:lnTo>
                  <a:lnTo>
                    <a:pt x="256933" y="56019"/>
                  </a:lnTo>
                  <a:lnTo>
                    <a:pt x="264350" y="56019"/>
                  </a:lnTo>
                  <a:lnTo>
                    <a:pt x="270319" y="46380"/>
                  </a:lnTo>
                  <a:lnTo>
                    <a:pt x="283451" y="25222"/>
                  </a:lnTo>
                  <a:lnTo>
                    <a:pt x="283451" y="56019"/>
                  </a:lnTo>
                  <a:lnTo>
                    <a:pt x="290334" y="56019"/>
                  </a:lnTo>
                  <a:lnTo>
                    <a:pt x="290334" y="25222"/>
                  </a:lnTo>
                  <a:lnTo>
                    <a:pt x="290334" y="15392"/>
                  </a:lnTo>
                  <a:close/>
                </a:path>
                <a:path w="506094" h="57150">
                  <a:moveTo>
                    <a:pt x="351447" y="15392"/>
                  </a:moveTo>
                  <a:lnTo>
                    <a:pt x="319379" y="15392"/>
                  </a:lnTo>
                  <a:lnTo>
                    <a:pt x="319379" y="56019"/>
                  </a:lnTo>
                  <a:lnTo>
                    <a:pt x="326263" y="56019"/>
                  </a:lnTo>
                  <a:lnTo>
                    <a:pt x="326263" y="21094"/>
                  </a:lnTo>
                  <a:lnTo>
                    <a:pt x="344551" y="21094"/>
                  </a:lnTo>
                  <a:lnTo>
                    <a:pt x="344551" y="56019"/>
                  </a:lnTo>
                  <a:lnTo>
                    <a:pt x="351447" y="56019"/>
                  </a:lnTo>
                  <a:lnTo>
                    <a:pt x="351447" y="15392"/>
                  </a:lnTo>
                  <a:close/>
                </a:path>
                <a:path w="506094" h="57150">
                  <a:moveTo>
                    <a:pt x="395706" y="28676"/>
                  </a:moveTo>
                  <a:lnTo>
                    <a:pt x="393941" y="23622"/>
                  </a:lnTo>
                  <a:lnTo>
                    <a:pt x="390601" y="20167"/>
                  </a:lnTo>
                  <a:lnTo>
                    <a:pt x="388632" y="18135"/>
                  </a:lnTo>
                  <a:lnTo>
                    <a:pt x="388632" y="30454"/>
                  </a:lnTo>
                  <a:lnTo>
                    <a:pt x="388594" y="40906"/>
                  </a:lnTo>
                  <a:lnTo>
                    <a:pt x="387591" y="44475"/>
                  </a:lnTo>
                  <a:lnTo>
                    <a:pt x="387477" y="44805"/>
                  </a:lnTo>
                  <a:lnTo>
                    <a:pt x="382930" y="49987"/>
                  </a:lnTo>
                  <a:lnTo>
                    <a:pt x="380111" y="51282"/>
                  </a:lnTo>
                  <a:lnTo>
                    <a:pt x="373253" y="51282"/>
                  </a:lnTo>
                  <a:lnTo>
                    <a:pt x="370382" y="49974"/>
                  </a:lnTo>
                  <a:lnTo>
                    <a:pt x="365848" y="44805"/>
                  </a:lnTo>
                  <a:lnTo>
                    <a:pt x="364718" y="40906"/>
                  </a:lnTo>
                  <a:lnTo>
                    <a:pt x="364731" y="30454"/>
                  </a:lnTo>
                  <a:lnTo>
                    <a:pt x="365848" y="26606"/>
                  </a:lnTo>
                  <a:lnTo>
                    <a:pt x="370395" y="21463"/>
                  </a:lnTo>
                  <a:lnTo>
                    <a:pt x="373253" y="20167"/>
                  </a:lnTo>
                  <a:lnTo>
                    <a:pt x="380085" y="20167"/>
                  </a:lnTo>
                  <a:lnTo>
                    <a:pt x="382930" y="21463"/>
                  </a:lnTo>
                  <a:lnTo>
                    <a:pt x="387489" y="26644"/>
                  </a:lnTo>
                  <a:lnTo>
                    <a:pt x="388632" y="30454"/>
                  </a:lnTo>
                  <a:lnTo>
                    <a:pt x="388632" y="18135"/>
                  </a:lnTo>
                  <a:lnTo>
                    <a:pt x="386854" y="16294"/>
                  </a:lnTo>
                  <a:lnTo>
                    <a:pt x="382282" y="14465"/>
                  </a:lnTo>
                  <a:lnTo>
                    <a:pt x="371665" y="14465"/>
                  </a:lnTo>
                  <a:lnTo>
                    <a:pt x="367411" y="15976"/>
                  </a:lnTo>
                  <a:lnTo>
                    <a:pt x="359727" y="22606"/>
                  </a:lnTo>
                  <a:lnTo>
                    <a:pt x="357644" y="28181"/>
                  </a:lnTo>
                  <a:lnTo>
                    <a:pt x="357644" y="42570"/>
                  </a:lnTo>
                  <a:lnTo>
                    <a:pt x="359397" y="47828"/>
                  </a:lnTo>
                  <a:lnTo>
                    <a:pt x="366407" y="55118"/>
                  </a:lnTo>
                  <a:lnTo>
                    <a:pt x="371005" y="56946"/>
                  </a:lnTo>
                  <a:lnTo>
                    <a:pt x="380238" y="56946"/>
                  </a:lnTo>
                  <a:lnTo>
                    <a:pt x="383514" y="56108"/>
                  </a:lnTo>
                  <a:lnTo>
                    <a:pt x="389509" y="52793"/>
                  </a:lnTo>
                  <a:lnTo>
                    <a:pt x="390994" y="51282"/>
                  </a:lnTo>
                  <a:lnTo>
                    <a:pt x="391795" y="50469"/>
                  </a:lnTo>
                  <a:lnTo>
                    <a:pt x="394931" y="44475"/>
                  </a:lnTo>
                  <a:lnTo>
                    <a:pt x="395605" y="40906"/>
                  </a:lnTo>
                  <a:lnTo>
                    <a:pt x="395706" y="28676"/>
                  </a:lnTo>
                  <a:close/>
                </a:path>
                <a:path w="506094" h="57150">
                  <a:moveTo>
                    <a:pt x="429806" y="15392"/>
                  </a:moveTo>
                  <a:lnTo>
                    <a:pt x="396786" y="15392"/>
                  </a:lnTo>
                  <a:lnTo>
                    <a:pt x="396786" y="21094"/>
                  </a:lnTo>
                  <a:lnTo>
                    <a:pt x="409867" y="21094"/>
                  </a:lnTo>
                  <a:lnTo>
                    <a:pt x="409867" y="56019"/>
                  </a:lnTo>
                  <a:lnTo>
                    <a:pt x="416725" y="56019"/>
                  </a:lnTo>
                  <a:lnTo>
                    <a:pt x="416725" y="21094"/>
                  </a:lnTo>
                  <a:lnTo>
                    <a:pt x="429806" y="21094"/>
                  </a:lnTo>
                  <a:lnTo>
                    <a:pt x="429806" y="15392"/>
                  </a:lnTo>
                  <a:close/>
                </a:path>
                <a:path w="506094" h="57150">
                  <a:moveTo>
                    <a:pt x="469442" y="28676"/>
                  </a:moveTo>
                  <a:lnTo>
                    <a:pt x="467677" y="23622"/>
                  </a:lnTo>
                  <a:lnTo>
                    <a:pt x="464324" y="20167"/>
                  </a:lnTo>
                  <a:lnTo>
                    <a:pt x="462368" y="18148"/>
                  </a:lnTo>
                  <a:lnTo>
                    <a:pt x="462368" y="30454"/>
                  </a:lnTo>
                  <a:lnTo>
                    <a:pt x="462330" y="40906"/>
                  </a:lnTo>
                  <a:lnTo>
                    <a:pt x="461314" y="44475"/>
                  </a:lnTo>
                  <a:lnTo>
                    <a:pt x="461200" y="44805"/>
                  </a:lnTo>
                  <a:lnTo>
                    <a:pt x="456666" y="49987"/>
                  </a:lnTo>
                  <a:lnTo>
                    <a:pt x="453847" y="51282"/>
                  </a:lnTo>
                  <a:lnTo>
                    <a:pt x="446989" y="51282"/>
                  </a:lnTo>
                  <a:lnTo>
                    <a:pt x="444119" y="49974"/>
                  </a:lnTo>
                  <a:lnTo>
                    <a:pt x="439585" y="44805"/>
                  </a:lnTo>
                  <a:lnTo>
                    <a:pt x="438454" y="40906"/>
                  </a:lnTo>
                  <a:lnTo>
                    <a:pt x="438467" y="30454"/>
                  </a:lnTo>
                  <a:lnTo>
                    <a:pt x="462368" y="30454"/>
                  </a:lnTo>
                  <a:lnTo>
                    <a:pt x="462368" y="18148"/>
                  </a:lnTo>
                  <a:lnTo>
                    <a:pt x="460578" y="16294"/>
                  </a:lnTo>
                  <a:lnTo>
                    <a:pt x="456018" y="14465"/>
                  </a:lnTo>
                  <a:lnTo>
                    <a:pt x="445401" y="14465"/>
                  </a:lnTo>
                  <a:lnTo>
                    <a:pt x="441147" y="15976"/>
                  </a:lnTo>
                  <a:lnTo>
                    <a:pt x="433463" y="22606"/>
                  </a:lnTo>
                  <a:lnTo>
                    <a:pt x="431368" y="28181"/>
                  </a:lnTo>
                  <a:lnTo>
                    <a:pt x="431368" y="42570"/>
                  </a:lnTo>
                  <a:lnTo>
                    <a:pt x="433133" y="47828"/>
                  </a:lnTo>
                  <a:lnTo>
                    <a:pt x="440143" y="55118"/>
                  </a:lnTo>
                  <a:lnTo>
                    <a:pt x="444741" y="56946"/>
                  </a:lnTo>
                  <a:lnTo>
                    <a:pt x="453974" y="56946"/>
                  </a:lnTo>
                  <a:lnTo>
                    <a:pt x="457250" y="56108"/>
                  </a:lnTo>
                  <a:lnTo>
                    <a:pt x="463245" y="52793"/>
                  </a:lnTo>
                  <a:lnTo>
                    <a:pt x="464718" y="51282"/>
                  </a:lnTo>
                  <a:lnTo>
                    <a:pt x="465518" y="50469"/>
                  </a:lnTo>
                  <a:lnTo>
                    <a:pt x="468655" y="44475"/>
                  </a:lnTo>
                  <a:lnTo>
                    <a:pt x="469341" y="40906"/>
                  </a:lnTo>
                  <a:lnTo>
                    <a:pt x="469442" y="28676"/>
                  </a:lnTo>
                  <a:close/>
                </a:path>
                <a:path w="506094" h="57150">
                  <a:moveTo>
                    <a:pt x="505675" y="56019"/>
                  </a:moveTo>
                  <a:lnTo>
                    <a:pt x="495287" y="38709"/>
                  </a:lnTo>
                  <a:lnTo>
                    <a:pt x="492379" y="35966"/>
                  </a:lnTo>
                  <a:lnTo>
                    <a:pt x="489419" y="35166"/>
                  </a:lnTo>
                  <a:lnTo>
                    <a:pt x="491236" y="34328"/>
                  </a:lnTo>
                  <a:lnTo>
                    <a:pt x="492569" y="33401"/>
                  </a:lnTo>
                  <a:lnTo>
                    <a:pt x="494309" y="31356"/>
                  </a:lnTo>
                  <a:lnTo>
                    <a:pt x="495261" y="29514"/>
                  </a:lnTo>
                  <a:lnTo>
                    <a:pt x="497408" y="24091"/>
                  </a:lnTo>
                  <a:lnTo>
                    <a:pt x="498221" y="22415"/>
                  </a:lnTo>
                  <a:lnTo>
                    <a:pt x="499262" y="21323"/>
                  </a:lnTo>
                  <a:lnTo>
                    <a:pt x="500430" y="21056"/>
                  </a:lnTo>
                  <a:lnTo>
                    <a:pt x="504151" y="21094"/>
                  </a:lnTo>
                  <a:lnTo>
                    <a:pt x="504151" y="15392"/>
                  </a:lnTo>
                  <a:lnTo>
                    <a:pt x="500354" y="15392"/>
                  </a:lnTo>
                  <a:lnTo>
                    <a:pt x="498589" y="15570"/>
                  </a:lnTo>
                  <a:lnTo>
                    <a:pt x="489585" y="28397"/>
                  </a:lnTo>
                  <a:lnTo>
                    <a:pt x="488289" y="30848"/>
                  </a:lnTo>
                  <a:lnTo>
                    <a:pt x="486524" y="32524"/>
                  </a:lnTo>
                  <a:lnTo>
                    <a:pt x="484987" y="32956"/>
                  </a:lnTo>
                  <a:lnTo>
                    <a:pt x="482803" y="32956"/>
                  </a:lnTo>
                  <a:lnTo>
                    <a:pt x="482803" y="15392"/>
                  </a:lnTo>
                  <a:lnTo>
                    <a:pt x="475907" y="15392"/>
                  </a:lnTo>
                  <a:lnTo>
                    <a:pt x="475907" y="56019"/>
                  </a:lnTo>
                  <a:lnTo>
                    <a:pt x="482803" y="56019"/>
                  </a:lnTo>
                  <a:lnTo>
                    <a:pt x="482803" y="37236"/>
                  </a:lnTo>
                  <a:lnTo>
                    <a:pt x="484352" y="37236"/>
                  </a:lnTo>
                  <a:lnTo>
                    <a:pt x="485698" y="37642"/>
                  </a:lnTo>
                  <a:lnTo>
                    <a:pt x="487934" y="39243"/>
                  </a:lnTo>
                  <a:lnTo>
                    <a:pt x="489254" y="40906"/>
                  </a:lnTo>
                  <a:lnTo>
                    <a:pt x="498106" y="56019"/>
                  </a:lnTo>
                  <a:lnTo>
                    <a:pt x="505675" y="56019"/>
                  </a:lnTo>
                  <a:close/>
                </a:path>
              </a:pathLst>
            </a:custGeom>
            <a:solidFill>
              <a:srgbClr val="4C4C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6316" y="3899780"/>
              <a:ext cx="1176560" cy="7258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306434" y="3915397"/>
              <a:ext cx="84455" cy="53340"/>
            </a:xfrm>
            <a:custGeom>
              <a:avLst/>
              <a:gdLst/>
              <a:ahLst/>
              <a:cxnLst/>
              <a:rect l="l" t="t" r="r" b="b"/>
              <a:pathLst>
                <a:path w="84455" h="53339">
                  <a:moveTo>
                    <a:pt x="43307" y="35890"/>
                  </a:moveTo>
                  <a:lnTo>
                    <a:pt x="38912" y="35890"/>
                  </a:lnTo>
                  <a:lnTo>
                    <a:pt x="38912" y="6616"/>
                  </a:lnTo>
                  <a:lnTo>
                    <a:pt x="38912" y="914"/>
                  </a:lnTo>
                  <a:lnTo>
                    <a:pt x="32067" y="914"/>
                  </a:lnTo>
                  <a:lnTo>
                    <a:pt x="32067" y="6616"/>
                  </a:lnTo>
                  <a:lnTo>
                    <a:pt x="32067" y="35890"/>
                  </a:lnTo>
                  <a:lnTo>
                    <a:pt x="10210" y="35890"/>
                  </a:lnTo>
                  <a:lnTo>
                    <a:pt x="12598" y="30505"/>
                  </a:lnTo>
                  <a:lnTo>
                    <a:pt x="14414" y="23825"/>
                  </a:lnTo>
                  <a:lnTo>
                    <a:pt x="15659" y="15862"/>
                  </a:lnTo>
                  <a:lnTo>
                    <a:pt x="16332" y="6616"/>
                  </a:lnTo>
                  <a:lnTo>
                    <a:pt x="32067" y="6616"/>
                  </a:lnTo>
                  <a:lnTo>
                    <a:pt x="32067" y="914"/>
                  </a:lnTo>
                  <a:lnTo>
                    <a:pt x="10591" y="914"/>
                  </a:lnTo>
                  <a:lnTo>
                    <a:pt x="10274" y="12509"/>
                  </a:lnTo>
                  <a:lnTo>
                    <a:pt x="9004" y="22212"/>
                  </a:lnTo>
                  <a:lnTo>
                    <a:pt x="6794" y="29997"/>
                  </a:lnTo>
                  <a:lnTo>
                    <a:pt x="3632" y="35890"/>
                  </a:lnTo>
                  <a:lnTo>
                    <a:pt x="0" y="35890"/>
                  </a:lnTo>
                  <a:lnTo>
                    <a:pt x="0" y="53073"/>
                  </a:lnTo>
                  <a:lnTo>
                    <a:pt x="5664" y="53073"/>
                  </a:lnTo>
                  <a:lnTo>
                    <a:pt x="5664" y="41554"/>
                  </a:lnTo>
                  <a:lnTo>
                    <a:pt x="37642" y="41554"/>
                  </a:lnTo>
                  <a:lnTo>
                    <a:pt x="37642" y="53073"/>
                  </a:lnTo>
                  <a:lnTo>
                    <a:pt x="43307" y="53073"/>
                  </a:lnTo>
                  <a:lnTo>
                    <a:pt x="43307" y="41554"/>
                  </a:lnTo>
                  <a:lnTo>
                    <a:pt x="43307" y="35890"/>
                  </a:lnTo>
                  <a:close/>
                </a:path>
                <a:path w="84455" h="53339">
                  <a:moveTo>
                    <a:pt x="84404" y="41554"/>
                  </a:moveTo>
                  <a:lnTo>
                    <a:pt x="82232" y="21158"/>
                  </a:lnTo>
                  <a:lnTo>
                    <a:pt x="82118" y="10172"/>
                  </a:lnTo>
                  <a:lnTo>
                    <a:pt x="81470" y="7112"/>
                  </a:lnTo>
                  <a:lnTo>
                    <a:pt x="80822" y="5702"/>
                  </a:lnTo>
                  <a:lnTo>
                    <a:pt x="80759" y="5549"/>
                  </a:lnTo>
                  <a:lnTo>
                    <a:pt x="78714" y="3073"/>
                  </a:lnTo>
                  <a:lnTo>
                    <a:pt x="77127" y="2044"/>
                  </a:lnTo>
                  <a:lnTo>
                    <a:pt x="72783" y="406"/>
                  </a:lnTo>
                  <a:lnTo>
                    <a:pt x="69964" y="0"/>
                  </a:lnTo>
                  <a:lnTo>
                    <a:pt x="63004" y="0"/>
                  </a:lnTo>
                  <a:lnTo>
                    <a:pt x="48171" y="12509"/>
                  </a:lnTo>
                  <a:lnTo>
                    <a:pt x="54902" y="13436"/>
                  </a:lnTo>
                  <a:lnTo>
                    <a:pt x="55651" y="10553"/>
                  </a:lnTo>
                  <a:lnTo>
                    <a:pt x="56794" y="8547"/>
                  </a:lnTo>
                  <a:lnTo>
                    <a:pt x="59880" y="6273"/>
                  </a:lnTo>
                  <a:lnTo>
                    <a:pt x="62268" y="5702"/>
                  </a:lnTo>
                  <a:lnTo>
                    <a:pt x="68973" y="5702"/>
                  </a:lnTo>
                  <a:lnTo>
                    <a:pt x="71589" y="6477"/>
                  </a:lnTo>
                  <a:lnTo>
                    <a:pt x="74650" y="9182"/>
                  </a:lnTo>
                  <a:lnTo>
                    <a:pt x="75298" y="11163"/>
                  </a:lnTo>
                  <a:lnTo>
                    <a:pt x="75260" y="15760"/>
                  </a:lnTo>
                  <a:lnTo>
                    <a:pt x="75260" y="21158"/>
                  </a:lnTo>
                  <a:lnTo>
                    <a:pt x="65176" y="37084"/>
                  </a:lnTo>
                  <a:lnTo>
                    <a:pt x="59842" y="37084"/>
                  </a:lnTo>
                  <a:lnTo>
                    <a:pt x="57810" y="36461"/>
                  </a:lnTo>
                  <a:lnTo>
                    <a:pt x="55029" y="34023"/>
                  </a:lnTo>
                  <a:lnTo>
                    <a:pt x="54368" y="32588"/>
                  </a:lnTo>
                  <a:lnTo>
                    <a:pt x="54457" y="29019"/>
                  </a:lnTo>
                  <a:lnTo>
                    <a:pt x="69011" y="23050"/>
                  </a:lnTo>
                  <a:lnTo>
                    <a:pt x="72758" y="22186"/>
                  </a:lnTo>
                  <a:lnTo>
                    <a:pt x="75260" y="21158"/>
                  </a:lnTo>
                  <a:lnTo>
                    <a:pt x="75260" y="15760"/>
                  </a:lnTo>
                  <a:lnTo>
                    <a:pt x="72631" y="16687"/>
                  </a:lnTo>
                  <a:lnTo>
                    <a:pt x="68541" y="17475"/>
                  </a:lnTo>
                  <a:lnTo>
                    <a:pt x="46990" y="34239"/>
                  </a:lnTo>
                  <a:lnTo>
                    <a:pt x="48183" y="37020"/>
                  </a:lnTo>
                  <a:lnTo>
                    <a:pt x="52984" y="41389"/>
                  </a:lnTo>
                  <a:lnTo>
                    <a:pt x="56413" y="42468"/>
                  </a:lnTo>
                  <a:lnTo>
                    <a:pt x="63576" y="42468"/>
                  </a:lnTo>
                  <a:lnTo>
                    <a:pt x="66116" y="42024"/>
                  </a:lnTo>
                  <a:lnTo>
                    <a:pt x="70827" y="40246"/>
                  </a:lnTo>
                  <a:lnTo>
                    <a:pt x="73291" y="38709"/>
                  </a:lnTo>
                  <a:lnTo>
                    <a:pt x="75184" y="37084"/>
                  </a:lnTo>
                  <a:lnTo>
                    <a:pt x="75831" y="36537"/>
                  </a:lnTo>
                  <a:lnTo>
                    <a:pt x="76022" y="38379"/>
                  </a:lnTo>
                  <a:lnTo>
                    <a:pt x="76466" y="40005"/>
                  </a:lnTo>
                  <a:lnTo>
                    <a:pt x="76555" y="40246"/>
                  </a:lnTo>
                  <a:lnTo>
                    <a:pt x="77216" y="41554"/>
                  </a:lnTo>
                  <a:lnTo>
                    <a:pt x="84404" y="41554"/>
                  </a:lnTo>
                  <a:close/>
                </a:path>
              </a:pathLst>
            </a:custGeom>
            <a:solidFill>
              <a:srgbClr val="4C4C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4525" y="4048420"/>
              <a:ext cx="1258249" cy="5701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735836" y="4063009"/>
              <a:ext cx="925830" cy="753110"/>
            </a:xfrm>
            <a:custGeom>
              <a:avLst/>
              <a:gdLst/>
              <a:ahLst/>
              <a:cxnLst/>
              <a:rect l="l" t="t" r="r" b="b"/>
              <a:pathLst>
                <a:path w="925830" h="753110">
                  <a:moveTo>
                    <a:pt x="44615" y="695744"/>
                  </a:moveTo>
                  <a:lnTo>
                    <a:pt x="0" y="695744"/>
                  </a:lnTo>
                  <a:lnTo>
                    <a:pt x="0" y="751840"/>
                  </a:lnTo>
                  <a:lnTo>
                    <a:pt x="11328" y="751840"/>
                  </a:lnTo>
                  <a:lnTo>
                    <a:pt x="11328" y="705167"/>
                  </a:lnTo>
                  <a:lnTo>
                    <a:pt x="33286" y="705167"/>
                  </a:lnTo>
                  <a:lnTo>
                    <a:pt x="33286" y="751840"/>
                  </a:lnTo>
                  <a:lnTo>
                    <a:pt x="44615" y="751840"/>
                  </a:lnTo>
                  <a:lnTo>
                    <a:pt x="44615" y="695744"/>
                  </a:lnTo>
                  <a:close/>
                </a:path>
                <a:path w="925830" h="753110">
                  <a:moveTo>
                    <a:pt x="91681" y="711212"/>
                  </a:moveTo>
                  <a:lnTo>
                    <a:pt x="81127" y="711212"/>
                  </a:lnTo>
                  <a:lnTo>
                    <a:pt x="64592" y="736727"/>
                  </a:lnTo>
                  <a:lnTo>
                    <a:pt x="64592" y="711212"/>
                  </a:lnTo>
                  <a:lnTo>
                    <a:pt x="54267" y="711212"/>
                  </a:lnTo>
                  <a:lnTo>
                    <a:pt x="54267" y="751840"/>
                  </a:lnTo>
                  <a:lnTo>
                    <a:pt x="64592" y="751840"/>
                  </a:lnTo>
                  <a:lnTo>
                    <a:pt x="81356" y="725868"/>
                  </a:lnTo>
                  <a:lnTo>
                    <a:pt x="81356" y="751840"/>
                  </a:lnTo>
                  <a:lnTo>
                    <a:pt x="91681" y="751840"/>
                  </a:lnTo>
                  <a:lnTo>
                    <a:pt x="91681" y="711212"/>
                  </a:lnTo>
                  <a:close/>
                </a:path>
                <a:path w="925830" h="753110">
                  <a:moveTo>
                    <a:pt x="133083" y="711212"/>
                  </a:moveTo>
                  <a:lnTo>
                    <a:pt x="96316" y="711212"/>
                  </a:lnTo>
                  <a:lnTo>
                    <a:pt x="96316" y="719899"/>
                  </a:lnTo>
                  <a:lnTo>
                    <a:pt x="109321" y="719899"/>
                  </a:lnTo>
                  <a:lnTo>
                    <a:pt x="109321" y="751840"/>
                  </a:lnTo>
                  <a:lnTo>
                    <a:pt x="120078" y="751840"/>
                  </a:lnTo>
                  <a:lnTo>
                    <a:pt x="120078" y="719899"/>
                  </a:lnTo>
                  <a:lnTo>
                    <a:pt x="133083" y="719899"/>
                  </a:lnTo>
                  <a:lnTo>
                    <a:pt x="133083" y="711212"/>
                  </a:lnTo>
                  <a:close/>
                </a:path>
                <a:path w="925830" h="753110">
                  <a:moveTo>
                    <a:pt x="173266" y="751840"/>
                  </a:moveTo>
                  <a:lnTo>
                    <a:pt x="170827" y="742302"/>
                  </a:lnTo>
                  <a:lnTo>
                    <a:pt x="170865" y="732332"/>
                  </a:lnTo>
                  <a:lnTo>
                    <a:pt x="170789" y="720394"/>
                  </a:lnTo>
                  <a:lnTo>
                    <a:pt x="170510" y="718515"/>
                  </a:lnTo>
                  <a:lnTo>
                    <a:pt x="170446" y="718058"/>
                  </a:lnTo>
                  <a:lnTo>
                    <a:pt x="168529" y="714565"/>
                  </a:lnTo>
                  <a:lnTo>
                    <a:pt x="166878" y="713130"/>
                  </a:lnTo>
                  <a:lnTo>
                    <a:pt x="162191" y="710857"/>
                  </a:lnTo>
                  <a:lnTo>
                    <a:pt x="158623" y="710285"/>
                  </a:lnTo>
                  <a:lnTo>
                    <a:pt x="148539" y="710285"/>
                  </a:lnTo>
                  <a:lnTo>
                    <a:pt x="144564" y="711238"/>
                  </a:lnTo>
                  <a:lnTo>
                    <a:pt x="139204" y="715010"/>
                  </a:lnTo>
                  <a:lnTo>
                    <a:pt x="137325" y="717918"/>
                  </a:lnTo>
                  <a:lnTo>
                    <a:pt x="136220" y="721842"/>
                  </a:lnTo>
                  <a:lnTo>
                    <a:pt x="145973" y="723607"/>
                  </a:lnTo>
                  <a:lnTo>
                    <a:pt x="146646" y="721715"/>
                  </a:lnTo>
                  <a:lnTo>
                    <a:pt x="147510" y="720394"/>
                  </a:lnTo>
                  <a:lnTo>
                    <a:pt x="149656" y="718896"/>
                  </a:lnTo>
                  <a:lnTo>
                    <a:pt x="151142" y="718515"/>
                  </a:lnTo>
                  <a:lnTo>
                    <a:pt x="155892" y="718515"/>
                  </a:lnTo>
                  <a:lnTo>
                    <a:pt x="157810" y="718959"/>
                  </a:lnTo>
                  <a:lnTo>
                    <a:pt x="159854" y="720712"/>
                  </a:lnTo>
                  <a:lnTo>
                    <a:pt x="160235" y="721842"/>
                  </a:lnTo>
                  <a:lnTo>
                    <a:pt x="160362" y="725322"/>
                  </a:lnTo>
                  <a:lnTo>
                    <a:pt x="160362" y="732332"/>
                  </a:lnTo>
                  <a:lnTo>
                    <a:pt x="153771" y="745185"/>
                  </a:lnTo>
                  <a:lnTo>
                    <a:pt x="150101" y="745185"/>
                  </a:lnTo>
                  <a:lnTo>
                    <a:pt x="148666" y="744639"/>
                  </a:lnTo>
                  <a:lnTo>
                    <a:pt x="146431" y="742442"/>
                  </a:lnTo>
                  <a:lnTo>
                    <a:pt x="145859" y="741146"/>
                  </a:lnTo>
                  <a:lnTo>
                    <a:pt x="145859" y="738111"/>
                  </a:lnTo>
                  <a:lnTo>
                    <a:pt x="156806" y="733336"/>
                  </a:lnTo>
                  <a:lnTo>
                    <a:pt x="158991" y="732790"/>
                  </a:lnTo>
                  <a:lnTo>
                    <a:pt x="160362" y="732332"/>
                  </a:lnTo>
                  <a:lnTo>
                    <a:pt x="160362" y="725322"/>
                  </a:lnTo>
                  <a:lnTo>
                    <a:pt x="158432" y="726147"/>
                  </a:lnTo>
                  <a:lnTo>
                    <a:pt x="154940" y="727024"/>
                  </a:lnTo>
                  <a:lnTo>
                    <a:pt x="135115" y="744220"/>
                  </a:lnTo>
                  <a:lnTo>
                    <a:pt x="136321" y="747090"/>
                  </a:lnTo>
                  <a:lnTo>
                    <a:pt x="141135" y="751624"/>
                  </a:lnTo>
                  <a:lnTo>
                    <a:pt x="144437" y="752767"/>
                  </a:lnTo>
                  <a:lnTo>
                    <a:pt x="150990" y="752767"/>
                  </a:lnTo>
                  <a:lnTo>
                    <a:pt x="153225" y="752309"/>
                  </a:lnTo>
                  <a:lnTo>
                    <a:pt x="157403" y="750531"/>
                  </a:lnTo>
                  <a:lnTo>
                    <a:pt x="159372" y="749185"/>
                  </a:lnTo>
                  <a:lnTo>
                    <a:pt x="161213" y="747407"/>
                  </a:lnTo>
                  <a:lnTo>
                    <a:pt x="161290" y="747610"/>
                  </a:lnTo>
                  <a:lnTo>
                    <a:pt x="162001" y="750074"/>
                  </a:lnTo>
                  <a:lnTo>
                    <a:pt x="162344" y="751128"/>
                  </a:lnTo>
                  <a:lnTo>
                    <a:pt x="162623" y="751840"/>
                  </a:lnTo>
                  <a:lnTo>
                    <a:pt x="173266" y="751840"/>
                  </a:lnTo>
                  <a:close/>
                </a:path>
                <a:path w="925830" h="753110">
                  <a:moveTo>
                    <a:pt x="216458" y="711212"/>
                  </a:moveTo>
                  <a:lnTo>
                    <a:pt x="205663" y="711212"/>
                  </a:lnTo>
                  <a:lnTo>
                    <a:pt x="205663" y="726097"/>
                  </a:lnTo>
                  <a:lnTo>
                    <a:pt x="190284" y="726097"/>
                  </a:lnTo>
                  <a:lnTo>
                    <a:pt x="190284" y="711212"/>
                  </a:lnTo>
                  <a:lnTo>
                    <a:pt x="179539" y="711212"/>
                  </a:lnTo>
                  <a:lnTo>
                    <a:pt x="179539" y="751840"/>
                  </a:lnTo>
                  <a:lnTo>
                    <a:pt x="190284" y="751840"/>
                  </a:lnTo>
                  <a:lnTo>
                    <a:pt x="190284" y="734783"/>
                  </a:lnTo>
                  <a:lnTo>
                    <a:pt x="205663" y="734783"/>
                  </a:lnTo>
                  <a:lnTo>
                    <a:pt x="205663" y="751840"/>
                  </a:lnTo>
                  <a:lnTo>
                    <a:pt x="216458" y="751840"/>
                  </a:lnTo>
                  <a:lnTo>
                    <a:pt x="216458" y="711212"/>
                  </a:lnTo>
                  <a:close/>
                </a:path>
                <a:path w="925830" h="753110">
                  <a:moveTo>
                    <a:pt x="262877" y="711212"/>
                  </a:moveTo>
                  <a:lnTo>
                    <a:pt x="252310" y="711212"/>
                  </a:lnTo>
                  <a:lnTo>
                    <a:pt x="235788" y="736727"/>
                  </a:lnTo>
                  <a:lnTo>
                    <a:pt x="235788" y="711212"/>
                  </a:lnTo>
                  <a:lnTo>
                    <a:pt x="225450" y="711212"/>
                  </a:lnTo>
                  <a:lnTo>
                    <a:pt x="225450" y="751840"/>
                  </a:lnTo>
                  <a:lnTo>
                    <a:pt x="235788" y="751840"/>
                  </a:lnTo>
                  <a:lnTo>
                    <a:pt x="252539" y="725868"/>
                  </a:lnTo>
                  <a:lnTo>
                    <a:pt x="252539" y="751840"/>
                  </a:lnTo>
                  <a:lnTo>
                    <a:pt x="262877" y="751840"/>
                  </a:lnTo>
                  <a:lnTo>
                    <a:pt x="262877" y="711212"/>
                  </a:lnTo>
                  <a:close/>
                </a:path>
                <a:path w="925830" h="753110">
                  <a:moveTo>
                    <a:pt x="307301" y="726389"/>
                  </a:moveTo>
                  <a:lnTo>
                    <a:pt x="305625" y="720267"/>
                  </a:lnTo>
                  <a:lnTo>
                    <a:pt x="304088" y="718515"/>
                  </a:lnTo>
                  <a:lnTo>
                    <a:pt x="298640" y="712279"/>
                  </a:lnTo>
                  <a:lnTo>
                    <a:pt x="296468" y="711377"/>
                  </a:lnTo>
                  <a:lnTo>
                    <a:pt x="296468" y="728040"/>
                  </a:lnTo>
                  <a:lnTo>
                    <a:pt x="280403" y="728040"/>
                  </a:lnTo>
                  <a:lnTo>
                    <a:pt x="280428" y="724928"/>
                  </a:lnTo>
                  <a:lnTo>
                    <a:pt x="281127" y="722782"/>
                  </a:lnTo>
                  <a:lnTo>
                    <a:pt x="284187" y="719366"/>
                  </a:lnTo>
                  <a:lnTo>
                    <a:pt x="286131" y="718515"/>
                  </a:lnTo>
                  <a:lnTo>
                    <a:pt x="290664" y="718515"/>
                  </a:lnTo>
                  <a:lnTo>
                    <a:pt x="292531" y="719328"/>
                  </a:lnTo>
                  <a:lnTo>
                    <a:pt x="295592" y="722566"/>
                  </a:lnTo>
                  <a:lnTo>
                    <a:pt x="296392" y="724928"/>
                  </a:lnTo>
                  <a:lnTo>
                    <a:pt x="296468" y="728040"/>
                  </a:lnTo>
                  <a:lnTo>
                    <a:pt x="296468" y="711377"/>
                  </a:lnTo>
                  <a:lnTo>
                    <a:pt x="293865" y="710285"/>
                  </a:lnTo>
                  <a:lnTo>
                    <a:pt x="282435" y="710285"/>
                  </a:lnTo>
                  <a:lnTo>
                    <a:pt x="277990" y="712190"/>
                  </a:lnTo>
                  <a:lnTo>
                    <a:pt x="270941" y="719823"/>
                  </a:lnTo>
                  <a:lnTo>
                    <a:pt x="269240" y="724928"/>
                  </a:lnTo>
                  <a:lnTo>
                    <a:pt x="269290" y="737819"/>
                  </a:lnTo>
                  <a:lnTo>
                    <a:pt x="270522" y="742137"/>
                  </a:lnTo>
                  <a:lnTo>
                    <a:pt x="273202" y="745832"/>
                  </a:lnTo>
                  <a:lnTo>
                    <a:pt x="276593" y="750455"/>
                  </a:lnTo>
                  <a:lnTo>
                    <a:pt x="281825" y="752767"/>
                  </a:lnTo>
                  <a:lnTo>
                    <a:pt x="293357" y="752767"/>
                  </a:lnTo>
                  <a:lnTo>
                    <a:pt x="306565" y="740714"/>
                  </a:lnTo>
                  <a:lnTo>
                    <a:pt x="295859" y="738911"/>
                  </a:lnTo>
                  <a:lnTo>
                    <a:pt x="295275" y="740956"/>
                  </a:lnTo>
                  <a:lnTo>
                    <a:pt x="294398" y="742429"/>
                  </a:lnTo>
                  <a:lnTo>
                    <a:pt x="292112" y="744270"/>
                  </a:lnTo>
                  <a:lnTo>
                    <a:pt x="290690" y="744728"/>
                  </a:lnTo>
                  <a:lnTo>
                    <a:pt x="286537" y="744728"/>
                  </a:lnTo>
                  <a:lnTo>
                    <a:pt x="284467" y="743839"/>
                  </a:lnTo>
                  <a:lnTo>
                    <a:pt x="281152" y="740295"/>
                  </a:lnTo>
                  <a:lnTo>
                    <a:pt x="280289" y="737819"/>
                  </a:lnTo>
                  <a:lnTo>
                    <a:pt x="280212" y="734618"/>
                  </a:lnTo>
                  <a:lnTo>
                    <a:pt x="307149" y="734618"/>
                  </a:lnTo>
                  <a:lnTo>
                    <a:pt x="307263" y="728040"/>
                  </a:lnTo>
                  <a:lnTo>
                    <a:pt x="307301" y="726389"/>
                  </a:lnTo>
                  <a:close/>
                </a:path>
                <a:path w="925830" h="753110">
                  <a:moveTo>
                    <a:pt x="327152" y="741095"/>
                  </a:moveTo>
                  <a:lnTo>
                    <a:pt x="316407" y="741095"/>
                  </a:lnTo>
                  <a:lnTo>
                    <a:pt x="316407" y="751840"/>
                  </a:lnTo>
                  <a:lnTo>
                    <a:pt x="327152" y="751840"/>
                  </a:lnTo>
                  <a:lnTo>
                    <a:pt x="327152" y="741095"/>
                  </a:lnTo>
                  <a:close/>
                </a:path>
                <a:path w="925830" h="753110">
                  <a:moveTo>
                    <a:pt x="327152" y="711212"/>
                  </a:moveTo>
                  <a:lnTo>
                    <a:pt x="316407" y="711212"/>
                  </a:lnTo>
                  <a:lnTo>
                    <a:pt x="316407" y="721956"/>
                  </a:lnTo>
                  <a:lnTo>
                    <a:pt x="327152" y="721956"/>
                  </a:lnTo>
                  <a:lnTo>
                    <a:pt x="327152" y="711212"/>
                  </a:lnTo>
                  <a:close/>
                </a:path>
                <a:path w="925830" h="753110">
                  <a:moveTo>
                    <a:pt x="613905" y="35890"/>
                  </a:moveTo>
                  <a:lnTo>
                    <a:pt x="609511" y="35890"/>
                  </a:lnTo>
                  <a:lnTo>
                    <a:pt x="609511" y="6616"/>
                  </a:lnTo>
                  <a:lnTo>
                    <a:pt x="609511" y="914"/>
                  </a:lnTo>
                  <a:lnTo>
                    <a:pt x="602665" y="914"/>
                  </a:lnTo>
                  <a:lnTo>
                    <a:pt x="602665" y="6616"/>
                  </a:lnTo>
                  <a:lnTo>
                    <a:pt x="602665" y="35890"/>
                  </a:lnTo>
                  <a:lnTo>
                    <a:pt x="580809" y="35890"/>
                  </a:lnTo>
                  <a:lnTo>
                    <a:pt x="583196" y="30492"/>
                  </a:lnTo>
                  <a:lnTo>
                    <a:pt x="585012" y="23812"/>
                  </a:lnTo>
                  <a:lnTo>
                    <a:pt x="586257" y="15862"/>
                  </a:lnTo>
                  <a:lnTo>
                    <a:pt x="586930" y="6616"/>
                  </a:lnTo>
                  <a:lnTo>
                    <a:pt x="602665" y="6616"/>
                  </a:lnTo>
                  <a:lnTo>
                    <a:pt x="602665" y="914"/>
                  </a:lnTo>
                  <a:lnTo>
                    <a:pt x="581190" y="914"/>
                  </a:lnTo>
                  <a:lnTo>
                    <a:pt x="580872" y="12509"/>
                  </a:lnTo>
                  <a:lnTo>
                    <a:pt x="579602" y="22199"/>
                  </a:lnTo>
                  <a:lnTo>
                    <a:pt x="577392" y="29997"/>
                  </a:lnTo>
                  <a:lnTo>
                    <a:pt x="574230" y="35890"/>
                  </a:lnTo>
                  <a:lnTo>
                    <a:pt x="570598" y="35890"/>
                  </a:lnTo>
                  <a:lnTo>
                    <a:pt x="570598" y="53060"/>
                  </a:lnTo>
                  <a:lnTo>
                    <a:pt x="576262" y="53060"/>
                  </a:lnTo>
                  <a:lnTo>
                    <a:pt x="576262" y="41554"/>
                  </a:lnTo>
                  <a:lnTo>
                    <a:pt x="608241" y="41554"/>
                  </a:lnTo>
                  <a:lnTo>
                    <a:pt x="608241" y="53060"/>
                  </a:lnTo>
                  <a:lnTo>
                    <a:pt x="613905" y="53060"/>
                  </a:lnTo>
                  <a:lnTo>
                    <a:pt x="613905" y="41554"/>
                  </a:lnTo>
                  <a:lnTo>
                    <a:pt x="613905" y="35890"/>
                  </a:lnTo>
                  <a:close/>
                </a:path>
                <a:path w="925830" h="753110">
                  <a:moveTo>
                    <a:pt x="619455" y="709231"/>
                  </a:moveTo>
                  <a:lnTo>
                    <a:pt x="618896" y="706678"/>
                  </a:lnTo>
                  <a:lnTo>
                    <a:pt x="616800" y="702411"/>
                  </a:lnTo>
                  <a:lnTo>
                    <a:pt x="616623" y="702043"/>
                  </a:lnTo>
                  <a:lnTo>
                    <a:pt x="615124" y="700227"/>
                  </a:lnTo>
                  <a:lnTo>
                    <a:pt x="611809" y="697953"/>
                  </a:lnTo>
                  <a:lnTo>
                    <a:pt x="611809" y="709891"/>
                  </a:lnTo>
                  <a:lnTo>
                    <a:pt x="611809" y="715479"/>
                  </a:lnTo>
                  <a:lnTo>
                    <a:pt x="610793" y="717994"/>
                  </a:lnTo>
                  <a:lnTo>
                    <a:pt x="606767" y="721563"/>
                  </a:lnTo>
                  <a:lnTo>
                    <a:pt x="603364" y="722452"/>
                  </a:lnTo>
                  <a:lnTo>
                    <a:pt x="584060" y="722452"/>
                  </a:lnTo>
                  <a:lnTo>
                    <a:pt x="584060" y="702411"/>
                  </a:lnTo>
                  <a:lnTo>
                    <a:pt x="601776" y="702411"/>
                  </a:lnTo>
                  <a:lnTo>
                    <a:pt x="611809" y="709891"/>
                  </a:lnTo>
                  <a:lnTo>
                    <a:pt x="611809" y="697953"/>
                  </a:lnTo>
                  <a:lnTo>
                    <a:pt x="611403" y="697661"/>
                  </a:lnTo>
                  <a:lnTo>
                    <a:pt x="609092" y="696785"/>
                  </a:lnTo>
                  <a:lnTo>
                    <a:pt x="606336" y="696328"/>
                  </a:lnTo>
                  <a:lnTo>
                    <a:pt x="604367" y="695960"/>
                  </a:lnTo>
                  <a:lnTo>
                    <a:pt x="601522" y="695782"/>
                  </a:lnTo>
                  <a:lnTo>
                    <a:pt x="576643" y="695782"/>
                  </a:lnTo>
                  <a:lnTo>
                    <a:pt x="576643" y="751878"/>
                  </a:lnTo>
                  <a:lnTo>
                    <a:pt x="584060" y="751878"/>
                  </a:lnTo>
                  <a:lnTo>
                    <a:pt x="584060" y="729081"/>
                  </a:lnTo>
                  <a:lnTo>
                    <a:pt x="606386" y="729081"/>
                  </a:lnTo>
                  <a:lnTo>
                    <a:pt x="611873" y="727430"/>
                  </a:lnTo>
                  <a:lnTo>
                    <a:pt x="616432" y="722452"/>
                  </a:lnTo>
                  <a:lnTo>
                    <a:pt x="617943" y="720813"/>
                  </a:lnTo>
                  <a:lnTo>
                    <a:pt x="619455" y="716775"/>
                  </a:lnTo>
                  <a:lnTo>
                    <a:pt x="619455" y="709231"/>
                  </a:lnTo>
                  <a:close/>
                </a:path>
                <a:path w="925830" h="753110">
                  <a:moveTo>
                    <a:pt x="655002" y="41554"/>
                  </a:moveTo>
                  <a:lnTo>
                    <a:pt x="652830" y="21158"/>
                  </a:lnTo>
                  <a:lnTo>
                    <a:pt x="652716" y="10160"/>
                  </a:lnTo>
                  <a:lnTo>
                    <a:pt x="652068" y="7099"/>
                  </a:lnTo>
                  <a:lnTo>
                    <a:pt x="651421" y="5689"/>
                  </a:lnTo>
                  <a:lnTo>
                    <a:pt x="651357" y="5537"/>
                  </a:lnTo>
                  <a:lnTo>
                    <a:pt x="649312" y="3060"/>
                  </a:lnTo>
                  <a:lnTo>
                    <a:pt x="647725" y="2032"/>
                  </a:lnTo>
                  <a:lnTo>
                    <a:pt x="643382" y="406"/>
                  </a:lnTo>
                  <a:lnTo>
                    <a:pt x="640562" y="0"/>
                  </a:lnTo>
                  <a:lnTo>
                    <a:pt x="633603" y="0"/>
                  </a:lnTo>
                  <a:lnTo>
                    <a:pt x="618769" y="12509"/>
                  </a:lnTo>
                  <a:lnTo>
                    <a:pt x="625500" y="13423"/>
                  </a:lnTo>
                  <a:lnTo>
                    <a:pt x="626249" y="10541"/>
                  </a:lnTo>
                  <a:lnTo>
                    <a:pt x="627392" y="8534"/>
                  </a:lnTo>
                  <a:lnTo>
                    <a:pt x="630478" y="6261"/>
                  </a:lnTo>
                  <a:lnTo>
                    <a:pt x="632866" y="5689"/>
                  </a:lnTo>
                  <a:lnTo>
                    <a:pt x="639572" y="5689"/>
                  </a:lnTo>
                  <a:lnTo>
                    <a:pt x="642188" y="6477"/>
                  </a:lnTo>
                  <a:lnTo>
                    <a:pt x="645248" y="9182"/>
                  </a:lnTo>
                  <a:lnTo>
                    <a:pt x="645896" y="11150"/>
                  </a:lnTo>
                  <a:lnTo>
                    <a:pt x="645858" y="15760"/>
                  </a:lnTo>
                  <a:lnTo>
                    <a:pt x="645858" y="21158"/>
                  </a:lnTo>
                  <a:lnTo>
                    <a:pt x="635774" y="37071"/>
                  </a:lnTo>
                  <a:lnTo>
                    <a:pt x="630440" y="37071"/>
                  </a:lnTo>
                  <a:lnTo>
                    <a:pt x="628408" y="36461"/>
                  </a:lnTo>
                  <a:lnTo>
                    <a:pt x="625627" y="34010"/>
                  </a:lnTo>
                  <a:lnTo>
                    <a:pt x="624979" y="32588"/>
                  </a:lnTo>
                  <a:lnTo>
                    <a:pt x="624928" y="29438"/>
                  </a:lnTo>
                  <a:lnTo>
                    <a:pt x="625246" y="28359"/>
                  </a:lnTo>
                  <a:lnTo>
                    <a:pt x="639610" y="23037"/>
                  </a:lnTo>
                  <a:lnTo>
                    <a:pt x="643356" y="22174"/>
                  </a:lnTo>
                  <a:lnTo>
                    <a:pt x="645858" y="21158"/>
                  </a:lnTo>
                  <a:lnTo>
                    <a:pt x="645858" y="15760"/>
                  </a:lnTo>
                  <a:lnTo>
                    <a:pt x="643229" y="16675"/>
                  </a:lnTo>
                  <a:lnTo>
                    <a:pt x="639140" y="17462"/>
                  </a:lnTo>
                  <a:lnTo>
                    <a:pt x="617588" y="34226"/>
                  </a:lnTo>
                  <a:lnTo>
                    <a:pt x="618782" y="37007"/>
                  </a:lnTo>
                  <a:lnTo>
                    <a:pt x="623582" y="41376"/>
                  </a:lnTo>
                  <a:lnTo>
                    <a:pt x="627011" y="42468"/>
                  </a:lnTo>
                  <a:lnTo>
                    <a:pt x="634174" y="42468"/>
                  </a:lnTo>
                  <a:lnTo>
                    <a:pt x="646430" y="36537"/>
                  </a:lnTo>
                  <a:lnTo>
                    <a:pt x="646620" y="38366"/>
                  </a:lnTo>
                  <a:lnTo>
                    <a:pt x="647065" y="39992"/>
                  </a:lnTo>
                  <a:lnTo>
                    <a:pt x="647153" y="40233"/>
                  </a:lnTo>
                  <a:lnTo>
                    <a:pt x="647814" y="41554"/>
                  </a:lnTo>
                  <a:lnTo>
                    <a:pt x="655002" y="41554"/>
                  </a:lnTo>
                  <a:close/>
                </a:path>
                <a:path w="925830" h="753110">
                  <a:moveTo>
                    <a:pt x="661974" y="724535"/>
                  </a:moveTo>
                  <a:lnTo>
                    <a:pt x="660196" y="719480"/>
                  </a:lnTo>
                  <a:lnTo>
                    <a:pt x="656856" y="716026"/>
                  </a:lnTo>
                  <a:lnTo>
                    <a:pt x="654888" y="713994"/>
                  </a:lnTo>
                  <a:lnTo>
                    <a:pt x="654888" y="726313"/>
                  </a:lnTo>
                  <a:lnTo>
                    <a:pt x="654850" y="736765"/>
                  </a:lnTo>
                  <a:lnTo>
                    <a:pt x="653834" y="740333"/>
                  </a:lnTo>
                  <a:lnTo>
                    <a:pt x="653719" y="740664"/>
                  </a:lnTo>
                  <a:lnTo>
                    <a:pt x="649185" y="745845"/>
                  </a:lnTo>
                  <a:lnTo>
                    <a:pt x="646379" y="747141"/>
                  </a:lnTo>
                  <a:lnTo>
                    <a:pt x="639508" y="747141"/>
                  </a:lnTo>
                  <a:lnTo>
                    <a:pt x="636638" y="745832"/>
                  </a:lnTo>
                  <a:lnTo>
                    <a:pt x="632117" y="740664"/>
                  </a:lnTo>
                  <a:lnTo>
                    <a:pt x="630974" y="736765"/>
                  </a:lnTo>
                  <a:lnTo>
                    <a:pt x="630986" y="726313"/>
                  </a:lnTo>
                  <a:lnTo>
                    <a:pt x="632117" y="722464"/>
                  </a:lnTo>
                  <a:lnTo>
                    <a:pt x="636651" y="717321"/>
                  </a:lnTo>
                  <a:lnTo>
                    <a:pt x="639508" y="716026"/>
                  </a:lnTo>
                  <a:lnTo>
                    <a:pt x="646353" y="716026"/>
                  </a:lnTo>
                  <a:lnTo>
                    <a:pt x="649185" y="717321"/>
                  </a:lnTo>
                  <a:lnTo>
                    <a:pt x="653757" y="722503"/>
                  </a:lnTo>
                  <a:lnTo>
                    <a:pt x="654888" y="726313"/>
                  </a:lnTo>
                  <a:lnTo>
                    <a:pt x="654888" y="713994"/>
                  </a:lnTo>
                  <a:lnTo>
                    <a:pt x="653110" y="712152"/>
                  </a:lnTo>
                  <a:lnTo>
                    <a:pt x="648538" y="710323"/>
                  </a:lnTo>
                  <a:lnTo>
                    <a:pt x="637933" y="710323"/>
                  </a:lnTo>
                  <a:lnTo>
                    <a:pt x="633666" y="711835"/>
                  </a:lnTo>
                  <a:lnTo>
                    <a:pt x="625995" y="718464"/>
                  </a:lnTo>
                  <a:lnTo>
                    <a:pt x="623900" y="724039"/>
                  </a:lnTo>
                  <a:lnTo>
                    <a:pt x="623900" y="738428"/>
                  </a:lnTo>
                  <a:lnTo>
                    <a:pt x="625652" y="743673"/>
                  </a:lnTo>
                  <a:lnTo>
                    <a:pt x="632663" y="750976"/>
                  </a:lnTo>
                  <a:lnTo>
                    <a:pt x="637260" y="752805"/>
                  </a:lnTo>
                  <a:lnTo>
                    <a:pt x="646506" y="752805"/>
                  </a:lnTo>
                  <a:lnTo>
                    <a:pt x="649770" y="751967"/>
                  </a:lnTo>
                  <a:lnTo>
                    <a:pt x="655764" y="748652"/>
                  </a:lnTo>
                  <a:lnTo>
                    <a:pt x="657250" y="747141"/>
                  </a:lnTo>
                  <a:lnTo>
                    <a:pt x="658050" y="746328"/>
                  </a:lnTo>
                  <a:lnTo>
                    <a:pt x="661187" y="740333"/>
                  </a:lnTo>
                  <a:lnTo>
                    <a:pt x="661873" y="736765"/>
                  </a:lnTo>
                  <a:lnTo>
                    <a:pt x="661974" y="724535"/>
                  </a:lnTo>
                  <a:close/>
                </a:path>
                <a:path w="925830" h="753110">
                  <a:moveTo>
                    <a:pt x="711377" y="745261"/>
                  </a:moveTo>
                  <a:lnTo>
                    <a:pt x="676935" y="745261"/>
                  </a:lnTo>
                  <a:lnTo>
                    <a:pt x="676935" y="726173"/>
                  </a:lnTo>
                  <a:lnTo>
                    <a:pt x="707974" y="726173"/>
                  </a:lnTo>
                  <a:lnTo>
                    <a:pt x="707974" y="719582"/>
                  </a:lnTo>
                  <a:lnTo>
                    <a:pt x="676935" y="719582"/>
                  </a:lnTo>
                  <a:lnTo>
                    <a:pt x="676935" y="702411"/>
                  </a:lnTo>
                  <a:lnTo>
                    <a:pt x="710069" y="702411"/>
                  </a:lnTo>
                  <a:lnTo>
                    <a:pt x="710069" y="695782"/>
                  </a:lnTo>
                  <a:lnTo>
                    <a:pt x="669518" y="695782"/>
                  </a:lnTo>
                  <a:lnTo>
                    <a:pt x="669518" y="751878"/>
                  </a:lnTo>
                  <a:lnTo>
                    <a:pt x="711377" y="751878"/>
                  </a:lnTo>
                  <a:lnTo>
                    <a:pt x="711377" y="745261"/>
                  </a:lnTo>
                  <a:close/>
                </a:path>
                <a:path w="925830" h="753110">
                  <a:moveTo>
                    <a:pt x="775957" y="711250"/>
                  </a:moveTo>
                  <a:lnTo>
                    <a:pt x="768527" y="711250"/>
                  </a:lnTo>
                  <a:lnTo>
                    <a:pt x="749439" y="742238"/>
                  </a:lnTo>
                  <a:lnTo>
                    <a:pt x="749439" y="711250"/>
                  </a:lnTo>
                  <a:lnTo>
                    <a:pt x="742556" y="711250"/>
                  </a:lnTo>
                  <a:lnTo>
                    <a:pt x="742556" y="751878"/>
                  </a:lnTo>
                  <a:lnTo>
                    <a:pt x="749973" y="751878"/>
                  </a:lnTo>
                  <a:lnTo>
                    <a:pt x="769073" y="721080"/>
                  </a:lnTo>
                  <a:lnTo>
                    <a:pt x="769073" y="751878"/>
                  </a:lnTo>
                  <a:lnTo>
                    <a:pt x="775957" y="751878"/>
                  </a:lnTo>
                  <a:lnTo>
                    <a:pt x="775957" y="711250"/>
                  </a:lnTo>
                  <a:close/>
                </a:path>
                <a:path w="925830" h="753110">
                  <a:moveTo>
                    <a:pt x="842416" y="745261"/>
                  </a:moveTo>
                  <a:lnTo>
                    <a:pt x="814908" y="745261"/>
                  </a:lnTo>
                  <a:lnTo>
                    <a:pt x="815670" y="744016"/>
                  </a:lnTo>
                  <a:lnTo>
                    <a:pt x="816635" y="742772"/>
                  </a:lnTo>
                  <a:lnTo>
                    <a:pt x="818984" y="740295"/>
                  </a:lnTo>
                  <a:lnTo>
                    <a:pt x="821639" y="737946"/>
                  </a:lnTo>
                  <a:lnTo>
                    <a:pt x="830719" y="730288"/>
                  </a:lnTo>
                  <a:lnTo>
                    <a:pt x="834263" y="726998"/>
                  </a:lnTo>
                  <a:lnTo>
                    <a:pt x="838517" y="722198"/>
                  </a:lnTo>
                  <a:lnTo>
                    <a:pt x="840041" y="719924"/>
                  </a:lnTo>
                  <a:lnTo>
                    <a:pt x="841883" y="715581"/>
                  </a:lnTo>
                  <a:lnTo>
                    <a:pt x="842340" y="713371"/>
                  </a:lnTo>
                  <a:lnTo>
                    <a:pt x="842340" y="706716"/>
                  </a:lnTo>
                  <a:lnTo>
                    <a:pt x="840765" y="703021"/>
                  </a:lnTo>
                  <a:lnTo>
                    <a:pt x="834491" y="697052"/>
                  </a:lnTo>
                  <a:lnTo>
                    <a:pt x="830237" y="695553"/>
                  </a:lnTo>
                  <a:lnTo>
                    <a:pt x="819518" y="695553"/>
                  </a:lnTo>
                  <a:lnTo>
                    <a:pt x="815276" y="696937"/>
                  </a:lnTo>
                  <a:lnTo>
                    <a:pt x="808951" y="702475"/>
                  </a:lnTo>
                  <a:lnTo>
                    <a:pt x="807123" y="706501"/>
                  </a:lnTo>
                  <a:lnTo>
                    <a:pt x="806640" y="711784"/>
                  </a:lnTo>
                  <a:lnTo>
                    <a:pt x="813714" y="712508"/>
                  </a:lnTo>
                  <a:lnTo>
                    <a:pt x="813739" y="708990"/>
                  </a:lnTo>
                  <a:lnTo>
                    <a:pt x="814743" y="706234"/>
                  </a:lnTo>
                  <a:lnTo>
                    <a:pt x="818730" y="702259"/>
                  </a:lnTo>
                  <a:lnTo>
                    <a:pt x="821385" y="701255"/>
                  </a:lnTo>
                  <a:lnTo>
                    <a:pt x="827836" y="701255"/>
                  </a:lnTo>
                  <a:lnTo>
                    <a:pt x="830376" y="702195"/>
                  </a:lnTo>
                  <a:lnTo>
                    <a:pt x="834288" y="705942"/>
                  </a:lnTo>
                  <a:lnTo>
                    <a:pt x="835253" y="708253"/>
                  </a:lnTo>
                  <a:lnTo>
                    <a:pt x="835253" y="713574"/>
                  </a:lnTo>
                  <a:lnTo>
                    <a:pt x="834186" y="716343"/>
                  </a:lnTo>
                  <a:lnTo>
                    <a:pt x="829906" y="722185"/>
                  </a:lnTo>
                  <a:lnTo>
                    <a:pt x="825779" y="726147"/>
                  </a:lnTo>
                  <a:lnTo>
                    <a:pt x="815759" y="734352"/>
                  </a:lnTo>
                  <a:lnTo>
                    <a:pt x="812749" y="737184"/>
                  </a:lnTo>
                  <a:lnTo>
                    <a:pt x="808596" y="742086"/>
                  </a:lnTo>
                  <a:lnTo>
                    <a:pt x="807085" y="744575"/>
                  </a:lnTo>
                  <a:lnTo>
                    <a:pt x="805548" y="748626"/>
                  </a:lnTo>
                  <a:lnTo>
                    <a:pt x="805281" y="750227"/>
                  </a:lnTo>
                  <a:lnTo>
                    <a:pt x="805332" y="751878"/>
                  </a:lnTo>
                  <a:lnTo>
                    <a:pt x="842416" y="751878"/>
                  </a:lnTo>
                  <a:lnTo>
                    <a:pt x="842416" y="745261"/>
                  </a:lnTo>
                  <a:close/>
                </a:path>
                <a:path w="925830" h="753110">
                  <a:moveTo>
                    <a:pt x="884770" y="732142"/>
                  </a:moveTo>
                  <a:lnTo>
                    <a:pt x="877201" y="732142"/>
                  </a:lnTo>
                  <a:lnTo>
                    <a:pt x="877201" y="706843"/>
                  </a:lnTo>
                  <a:lnTo>
                    <a:pt x="877201" y="695782"/>
                  </a:lnTo>
                  <a:lnTo>
                    <a:pt x="871575" y="695782"/>
                  </a:lnTo>
                  <a:lnTo>
                    <a:pt x="870318" y="697572"/>
                  </a:lnTo>
                  <a:lnTo>
                    <a:pt x="870318" y="706843"/>
                  </a:lnTo>
                  <a:lnTo>
                    <a:pt x="870318" y="732142"/>
                  </a:lnTo>
                  <a:lnTo>
                    <a:pt x="852754" y="732142"/>
                  </a:lnTo>
                  <a:lnTo>
                    <a:pt x="870318" y="706843"/>
                  </a:lnTo>
                  <a:lnTo>
                    <a:pt x="870318" y="697572"/>
                  </a:lnTo>
                  <a:lnTo>
                    <a:pt x="845972" y="732142"/>
                  </a:lnTo>
                  <a:lnTo>
                    <a:pt x="845972" y="738454"/>
                  </a:lnTo>
                  <a:lnTo>
                    <a:pt x="870318" y="738454"/>
                  </a:lnTo>
                  <a:lnTo>
                    <a:pt x="870318" y="751878"/>
                  </a:lnTo>
                  <a:lnTo>
                    <a:pt x="877201" y="751878"/>
                  </a:lnTo>
                  <a:lnTo>
                    <a:pt x="877201" y="738454"/>
                  </a:lnTo>
                  <a:lnTo>
                    <a:pt x="884770" y="738454"/>
                  </a:lnTo>
                  <a:lnTo>
                    <a:pt x="884770" y="732142"/>
                  </a:lnTo>
                  <a:close/>
                </a:path>
                <a:path w="925830" h="753110">
                  <a:moveTo>
                    <a:pt x="925258" y="711250"/>
                  </a:moveTo>
                  <a:lnTo>
                    <a:pt x="918184" y="711250"/>
                  </a:lnTo>
                  <a:lnTo>
                    <a:pt x="909154" y="736041"/>
                  </a:lnTo>
                  <a:lnTo>
                    <a:pt x="907199" y="741629"/>
                  </a:lnTo>
                  <a:lnTo>
                    <a:pt x="906589" y="743775"/>
                  </a:lnTo>
                  <a:lnTo>
                    <a:pt x="905802" y="740943"/>
                  </a:lnTo>
                  <a:lnTo>
                    <a:pt x="904938" y="738212"/>
                  </a:lnTo>
                  <a:lnTo>
                    <a:pt x="895261" y="711250"/>
                  </a:lnTo>
                  <a:lnTo>
                    <a:pt x="887996" y="711250"/>
                  </a:lnTo>
                  <a:lnTo>
                    <a:pt x="903452" y="751878"/>
                  </a:lnTo>
                  <a:lnTo>
                    <a:pt x="909878" y="751878"/>
                  </a:lnTo>
                  <a:lnTo>
                    <a:pt x="925258" y="711250"/>
                  </a:lnTo>
                  <a:close/>
                </a:path>
              </a:pathLst>
            </a:custGeom>
            <a:solidFill>
              <a:srgbClr val="4C4C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46148" y="4193048"/>
              <a:ext cx="716601" cy="7155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12482" y="4192121"/>
              <a:ext cx="1365643" cy="7263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312711" y="4339352"/>
              <a:ext cx="1213243" cy="17388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535289" y="4388552"/>
              <a:ext cx="8890" cy="19050"/>
            </a:xfrm>
            <a:custGeom>
              <a:avLst/>
              <a:gdLst/>
              <a:ahLst/>
              <a:cxnLst/>
              <a:rect l="l" t="t" r="r" b="b"/>
              <a:pathLst>
                <a:path w="8889" h="19050">
                  <a:moveTo>
                    <a:pt x="8305" y="0"/>
                  </a:moveTo>
                  <a:lnTo>
                    <a:pt x="457" y="0"/>
                  </a:lnTo>
                  <a:lnTo>
                    <a:pt x="457" y="7848"/>
                  </a:lnTo>
                  <a:lnTo>
                    <a:pt x="4368" y="7848"/>
                  </a:lnTo>
                  <a:lnTo>
                    <a:pt x="4292" y="10172"/>
                  </a:lnTo>
                  <a:lnTo>
                    <a:pt x="3898" y="11950"/>
                  </a:lnTo>
                  <a:lnTo>
                    <a:pt x="2527" y="14427"/>
                  </a:lnTo>
                  <a:lnTo>
                    <a:pt x="1460" y="15354"/>
                  </a:lnTo>
                  <a:lnTo>
                    <a:pt x="0" y="16001"/>
                  </a:lnTo>
                  <a:lnTo>
                    <a:pt x="1917" y="18948"/>
                  </a:lnTo>
                  <a:lnTo>
                    <a:pt x="4140" y="17970"/>
                  </a:lnTo>
                  <a:lnTo>
                    <a:pt x="5753" y="16598"/>
                  </a:lnTo>
                  <a:lnTo>
                    <a:pt x="7797" y="13055"/>
                  </a:lnTo>
                  <a:lnTo>
                    <a:pt x="8305" y="10731"/>
                  </a:lnTo>
                  <a:lnTo>
                    <a:pt x="8305" y="0"/>
                  </a:lnTo>
                  <a:close/>
                </a:path>
              </a:pathLst>
            </a:custGeom>
            <a:solidFill>
              <a:srgbClr val="4C4C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29026" y="4340266"/>
              <a:ext cx="833951" cy="7258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80213" y="4599956"/>
              <a:ext cx="382447" cy="7151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308266" y="4598965"/>
              <a:ext cx="1046289" cy="68186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227494" y="3287030"/>
              <a:ext cx="0" cy="1962785"/>
            </a:xfrm>
            <a:custGeom>
              <a:avLst/>
              <a:gdLst/>
              <a:ahLst/>
              <a:cxnLst/>
              <a:rect l="l" t="t" r="r" b="b"/>
              <a:pathLst>
                <a:path h="1962785">
                  <a:moveTo>
                    <a:pt x="0" y="0"/>
                  </a:moveTo>
                  <a:lnTo>
                    <a:pt x="0" y="1962365"/>
                  </a:lnTo>
                </a:path>
              </a:pathLst>
            </a:custGeom>
            <a:ln w="16929">
              <a:solidFill>
                <a:srgbClr val="808285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12230" y="4900819"/>
              <a:ext cx="350888" cy="7155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310336" y="4899904"/>
              <a:ext cx="1238326" cy="185267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666623" y="5830696"/>
            <a:ext cx="1323340" cy="60452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ctr">
              <a:lnSpc>
                <a:spcPts val="1500"/>
              </a:lnSpc>
              <a:spcBef>
                <a:spcPts val="200"/>
              </a:spcBef>
            </a:pPr>
            <a:r>
              <a:rPr sz="1300" dirty="0">
                <a:solidFill>
                  <a:srgbClr val="C30D22"/>
                </a:solidFill>
                <a:latin typeface="Arial"/>
                <a:cs typeface="Arial"/>
              </a:rPr>
              <a:t>Не</a:t>
            </a:r>
            <a:r>
              <a:rPr sz="1300" spc="-20" dirty="0">
                <a:solidFill>
                  <a:srgbClr val="C30D22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C30D22"/>
                </a:solidFill>
                <a:latin typeface="Arial"/>
                <a:cs typeface="Arial"/>
              </a:rPr>
              <a:t>чувствителен </a:t>
            </a:r>
            <a:r>
              <a:rPr sz="1300" dirty="0">
                <a:solidFill>
                  <a:srgbClr val="C30D22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C30D22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C30D22"/>
                </a:solidFill>
                <a:latin typeface="Arial"/>
                <a:cs typeface="Arial"/>
              </a:rPr>
              <a:t>солнечному свету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36" name="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205150" y="5419802"/>
            <a:ext cx="246459" cy="246459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4252112" y="5830696"/>
            <a:ext cx="1139825" cy="60452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-635" algn="ctr">
              <a:lnSpc>
                <a:spcPts val="1500"/>
              </a:lnSpc>
              <a:spcBef>
                <a:spcPts val="200"/>
              </a:spcBef>
            </a:pPr>
            <a:r>
              <a:rPr sz="1300" dirty="0">
                <a:solidFill>
                  <a:srgbClr val="C30D22"/>
                </a:solidFill>
                <a:latin typeface="Arial"/>
                <a:cs typeface="Arial"/>
              </a:rPr>
              <a:t>Не</a:t>
            </a:r>
            <a:r>
              <a:rPr sz="1300" spc="-20" dirty="0">
                <a:solidFill>
                  <a:srgbClr val="C30D22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C30D22"/>
                </a:solidFill>
                <a:latin typeface="Arial"/>
                <a:cs typeface="Arial"/>
              </a:rPr>
              <a:t>собирает персональные данные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38" name="object 38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714367" y="5442908"/>
            <a:ext cx="215651" cy="200248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5810097" y="5830696"/>
            <a:ext cx="1146810" cy="79502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00330" marR="92710" indent="111125">
              <a:lnSpc>
                <a:spcPts val="1500"/>
              </a:lnSpc>
              <a:spcBef>
                <a:spcPts val="200"/>
              </a:spcBef>
            </a:pPr>
            <a:r>
              <a:rPr sz="1300" spc="-10" dirty="0">
                <a:solidFill>
                  <a:srgbClr val="C30D22"/>
                </a:solidFill>
                <a:latin typeface="Arial"/>
                <a:cs typeface="Arial"/>
              </a:rPr>
              <a:t>Работает</a:t>
            </a:r>
            <a:r>
              <a:rPr sz="1300" spc="500" dirty="0">
                <a:solidFill>
                  <a:srgbClr val="C30D22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C30D22"/>
                </a:solidFill>
                <a:latin typeface="Arial"/>
                <a:cs typeface="Arial"/>
              </a:rPr>
              <a:t>в</a:t>
            </a:r>
            <a:r>
              <a:rPr sz="1300" spc="-10" dirty="0">
                <a:solidFill>
                  <a:srgbClr val="C30D22"/>
                </a:solidFill>
                <a:latin typeface="Arial"/>
                <a:cs typeface="Arial"/>
              </a:rPr>
              <a:t> диапазоне</a:t>
            </a:r>
            <a:endParaRPr sz="1300">
              <a:latin typeface="Arial"/>
              <a:cs typeface="Arial"/>
            </a:endParaRPr>
          </a:p>
          <a:p>
            <a:pPr marL="18415">
              <a:lnSpc>
                <a:spcPts val="1430"/>
              </a:lnSpc>
            </a:pPr>
            <a:r>
              <a:rPr sz="1300" dirty="0">
                <a:solidFill>
                  <a:srgbClr val="C30D22"/>
                </a:solidFill>
                <a:latin typeface="Arial"/>
                <a:cs typeface="Arial"/>
              </a:rPr>
              <a:t>температур</a:t>
            </a:r>
            <a:r>
              <a:rPr sz="1300" spc="-70" dirty="0">
                <a:solidFill>
                  <a:srgbClr val="C30D22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C30D22"/>
                </a:solidFill>
                <a:latin typeface="Arial"/>
                <a:cs typeface="Arial"/>
              </a:rPr>
              <a:t>от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ts val="1530"/>
              </a:lnSpc>
            </a:pPr>
            <a:r>
              <a:rPr sz="1300" dirty="0">
                <a:solidFill>
                  <a:srgbClr val="C30D22"/>
                </a:solidFill>
                <a:latin typeface="Arial"/>
                <a:cs typeface="Arial"/>
              </a:rPr>
              <a:t>-</a:t>
            </a:r>
            <a:r>
              <a:rPr sz="1300" spc="-10" dirty="0">
                <a:solidFill>
                  <a:srgbClr val="C30D22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C30D22"/>
                </a:solidFill>
                <a:latin typeface="Arial"/>
                <a:cs typeface="Arial"/>
              </a:rPr>
              <a:t>40</a:t>
            </a:r>
            <a:r>
              <a:rPr sz="1300" spc="-10" dirty="0">
                <a:solidFill>
                  <a:srgbClr val="C30D22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C30D22"/>
                </a:solidFill>
                <a:latin typeface="Arial"/>
                <a:cs typeface="Arial"/>
              </a:rPr>
              <a:t>до</a:t>
            </a:r>
            <a:r>
              <a:rPr sz="1300" spc="-10" dirty="0">
                <a:solidFill>
                  <a:srgbClr val="C30D22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C30D22"/>
                </a:solidFill>
                <a:latin typeface="Arial"/>
                <a:cs typeface="Arial"/>
              </a:rPr>
              <a:t>+</a:t>
            </a:r>
            <a:r>
              <a:rPr sz="1300" spc="-10" dirty="0">
                <a:solidFill>
                  <a:srgbClr val="C30D22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C30D22"/>
                </a:solidFill>
                <a:latin typeface="Arial"/>
                <a:cs typeface="Arial"/>
              </a:rPr>
              <a:t>45</a:t>
            </a:r>
            <a:r>
              <a:rPr sz="1300" spc="-10" dirty="0">
                <a:solidFill>
                  <a:srgbClr val="C30D22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C30D22"/>
                </a:solidFill>
                <a:latin typeface="Arial"/>
                <a:cs typeface="Arial"/>
              </a:rPr>
              <a:t>°С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40" name="object 40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310877" y="5419805"/>
            <a:ext cx="138085" cy="246458"/>
          </a:xfrm>
          <a:prstGeom prst="rect">
            <a:avLst/>
          </a:prstGeom>
        </p:spPr>
      </p:pic>
      <p:sp>
        <p:nvSpPr>
          <p:cNvPr id="41" name="object 41"/>
          <p:cNvSpPr txBox="1"/>
          <p:nvPr/>
        </p:nvSpPr>
        <p:spPr>
          <a:xfrm>
            <a:off x="2600185" y="5830696"/>
            <a:ext cx="1030605" cy="60452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48260" algn="just">
              <a:lnSpc>
                <a:spcPts val="1500"/>
              </a:lnSpc>
              <a:spcBef>
                <a:spcPts val="200"/>
              </a:spcBef>
            </a:pPr>
            <a:r>
              <a:rPr sz="1300" dirty="0">
                <a:solidFill>
                  <a:srgbClr val="C30D22"/>
                </a:solidFill>
                <a:latin typeface="Arial"/>
                <a:cs typeface="Arial"/>
              </a:rPr>
              <a:t>Для</a:t>
            </a:r>
            <a:r>
              <a:rPr sz="1300" spc="-30" dirty="0">
                <a:solidFill>
                  <a:srgbClr val="C30D22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C30D22"/>
                </a:solidFill>
                <a:latin typeface="Arial"/>
                <a:cs typeface="Arial"/>
              </a:rPr>
              <a:t>работы </a:t>
            </a:r>
            <a:r>
              <a:rPr sz="1300" dirty="0">
                <a:solidFill>
                  <a:srgbClr val="C30D22"/>
                </a:solidFill>
                <a:latin typeface="Arial"/>
                <a:cs typeface="Arial"/>
              </a:rPr>
              <a:t>не</a:t>
            </a:r>
            <a:r>
              <a:rPr sz="1300" spc="-15" dirty="0">
                <a:solidFill>
                  <a:srgbClr val="C30D22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C30D22"/>
                </a:solidFill>
                <a:latin typeface="Arial"/>
                <a:cs typeface="Arial"/>
              </a:rPr>
              <a:t>требуется освещение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42" name="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996057" y="5419854"/>
            <a:ext cx="239380" cy="237857"/>
          </a:xfrm>
          <a:prstGeom prst="rect">
            <a:avLst/>
          </a:prstGeom>
        </p:spPr>
      </p:pic>
      <p:sp>
        <p:nvSpPr>
          <p:cNvPr id="43" name="object 43"/>
          <p:cNvSpPr txBox="1"/>
          <p:nvPr/>
        </p:nvSpPr>
        <p:spPr>
          <a:xfrm>
            <a:off x="7121779" y="4939715"/>
            <a:ext cx="4897120" cy="1090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B4B4B"/>
                </a:solidFill>
                <a:latin typeface="Arial"/>
                <a:cs typeface="Arial"/>
              </a:rPr>
              <a:t>Точный</a:t>
            </a:r>
            <a:r>
              <a:rPr sz="1800" b="1" spc="-7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B4B4B"/>
                </a:solidFill>
                <a:latin typeface="Arial"/>
                <a:cs typeface="Arial"/>
              </a:rPr>
              <a:t>подсчет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ts val="1300"/>
              </a:lnSpc>
              <a:spcBef>
                <a:spcPts val="1060"/>
              </a:spcBef>
            </a:pPr>
            <a:r>
              <a:rPr sz="1100" dirty="0">
                <a:solidFill>
                  <a:srgbClr val="4B4B4B"/>
                </a:solidFill>
                <a:latin typeface="Arial"/>
                <a:cs typeface="Arial"/>
              </a:rPr>
              <a:t>Вертикальный</a:t>
            </a:r>
            <a:r>
              <a:rPr sz="1100" spc="-4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B4B4B"/>
                </a:solidFill>
                <a:latin typeface="Arial"/>
                <a:cs typeface="Arial"/>
              </a:rPr>
              <a:t>сенсор</a:t>
            </a:r>
            <a:r>
              <a:rPr sz="1100" spc="-4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B4B4B"/>
                </a:solidFill>
                <a:latin typeface="Arial"/>
                <a:cs typeface="Arial"/>
              </a:rPr>
              <a:t>на</a:t>
            </a:r>
            <a:r>
              <a:rPr sz="1100" spc="-4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B4B4B"/>
                </a:solidFill>
                <a:latin typeface="Arial"/>
                <a:cs typeface="Arial"/>
              </a:rPr>
              <a:t>основе</a:t>
            </a:r>
            <a:r>
              <a:rPr sz="1100" spc="-4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4B4B4B"/>
                </a:solidFill>
                <a:latin typeface="Arial"/>
                <a:cs typeface="Arial"/>
              </a:rPr>
              <a:t>3D-</a:t>
            </a:r>
            <a:r>
              <a:rPr sz="1100" dirty="0">
                <a:solidFill>
                  <a:srgbClr val="4B4B4B"/>
                </a:solidFill>
                <a:latin typeface="Arial"/>
                <a:cs typeface="Arial"/>
              </a:rPr>
              <a:t>технологии</a:t>
            </a:r>
            <a:r>
              <a:rPr sz="1100" spc="-4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B4B4B"/>
                </a:solidFill>
                <a:latin typeface="Arial"/>
                <a:cs typeface="Arial"/>
              </a:rPr>
              <a:t>сканирует</a:t>
            </a:r>
            <a:r>
              <a:rPr sz="1100" spc="-4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B4B4B"/>
                </a:solidFill>
                <a:latin typeface="Arial"/>
                <a:cs typeface="Arial"/>
              </a:rPr>
              <a:t>видимую</a:t>
            </a:r>
            <a:r>
              <a:rPr sz="1100" spc="-4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B4B4B"/>
                </a:solidFill>
                <a:latin typeface="Arial"/>
                <a:cs typeface="Arial"/>
              </a:rPr>
              <a:t>зону</a:t>
            </a:r>
            <a:r>
              <a:rPr sz="1100" spc="-4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100" spc="-50" dirty="0">
                <a:solidFill>
                  <a:srgbClr val="4B4B4B"/>
                </a:solidFill>
                <a:latin typeface="Arial"/>
                <a:cs typeface="Arial"/>
              </a:rPr>
              <a:t>и </a:t>
            </a:r>
            <a:r>
              <a:rPr sz="1100" dirty="0">
                <a:solidFill>
                  <a:srgbClr val="4B4B4B"/>
                </a:solidFill>
                <a:latin typeface="Arial"/>
                <a:cs typeface="Arial"/>
              </a:rPr>
              <a:t>на</a:t>
            </a:r>
            <a:r>
              <a:rPr sz="1100" spc="-3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B4B4B"/>
                </a:solidFill>
                <a:latin typeface="Arial"/>
                <a:cs typeface="Arial"/>
              </a:rPr>
              <a:t>основе</a:t>
            </a:r>
            <a:r>
              <a:rPr sz="1100" spc="-3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B4B4B"/>
                </a:solidFill>
                <a:latin typeface="Arial"/>
                <a:cs typeface="Arial"/>
              </a:rPr>
              <a:t>полученных</a:t>
            </a:r>
            <a:r>
              <a:rPr sz="1100" spc="-3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B4B4B"/>
                </a:solidFill>
                <a:latin typeface="Arial"/>
                <a:cs typeface="Arial"/>
              </a:rPr>
              <a:t>данных</a:t>
            </a:r>
            <a:r>
              <a:rPr sz="1100" spc="-3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B4B4B"/>
                </a:solidFill>
                <a:latin typeface="Arial"/>
                <a:cs typeface="Arial"/>
              </a:rPr>
              <a:t>строит</a:t>
            </a:r>
            <a:r>
              <a:rPr sz="1100" spc="-2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4B4B4B"/>
                </a:solidFill>
                <a:latin typeface="Arial"/>
                <a:cs typeface="Arial"/>
              </a:rPr>
              <a:t>3D-</a:t>
            </a:r>
            <a:r>
              <a:rPr sz="1100" dirty="0">
                <a:solidFill>
                  <a:srgbClr val="4B4B4B"/>
                </a:solidFill>
                <a:latin typeface="Arial"/>
                <a:cs typeface="Arial"/>
              </a:rPr>
              <a:t>модель</a:t>
            </a:r>
            <a:r>
              <a:rPr sz="1100" spc="-3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4B4B4B"/>
                </a:solidFill>
                <a:latin typeface="Arial"/>
                <a:cs typeface="Arial"/>
              </a:rPr>
              <a:t>наблюдаемой</a:t>
            </a:r>
            <a:r>
              <a:rPr sz="1100" spc="-3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B4B4B"/>
                </a:solidFill>
                <a:latin typeface="Arial"/>
                <a:cs typeface="Arial"/>
              </a:rPr>
              <a:t>области,</a:t>
            </a:r>
            <a:r>
              <a:rPr sz="1100" spc="-3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100" spc="-50" dirty="0">
                <a:solidFill>
                  <a:srgbClr val="4B4B4B"/>
                </a:solidFill>
                <a:latin typeface="Arial"/>
                <a:cs typeface="Arial"/>
              </a:rPr>
              <a:t>с </a:t>
            </a:r>
            <a:r>
              <a:rPr sz="1100" dirty="0">
                <a:solidFill>
                  <a:srgbClr val="4B4B4B"/>
                </a:solidFill>
                <a:latin typeface="Arial"/>
                <a:cs typeface="Arial"/>
              </a:rPr>
              <a:t>помощью</a:t>
            </a:r>
            <a:r>
              <a:rPr sz="1100" spc="-4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B4B4B"/>
                </a:solidFill>
                <a:latin typeface="Arial"/>
                <a:cs typeface="Arial"/>
              </a:rPr>
              <a:t>которой</a:t>
            </a:r>
            <a:r>
              <a:rPr sz="1100" spc="-4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B4B4B"/>
                </a:solidFill>
                <a:latin typeface="Arial"/>
                <a:cs typeface="Arial"/>
              </a:rPr>
              <a:t>безошибочно</a:t>
            </a:r>
            <a:r>
              <a:rPr sz="1100" spc="-4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B4B4B"/>
                </a:solidFill>
                <a:latin typeface="Arial"/>
                <a:cs typeface="Arial"/>
              </a:rPr>
              <a:t>определяет</a:t>
            </a:r>
            <a:r>
              <a:rPr sz="1100" spc="-4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B4B4B"/>
                </a:solidFill>
                <a:latin typeface="Arial"/>
                <a:cs typeface="Arial"/>
              </a:rPr>
              <a:t>точное</a:t>
            </a:r>
            <a:r>
              <a:rPr sz="1100" spc="-4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4B4B4B"/>
                </a:solidFill>
                <a:latin typeface="Arial"/>
                <a:cs typeface="Arial"/>
              </a:rPr>
              <a:t>количество пассажиров.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112662" y="6177803"/>
            <a:ext cx="4526280" cy="5232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sz="1100" dirty="0">
                <a:solidFill>
                  <a:srgbClr val="4B4B4B"/>
                </a:solidFill>
                <a:latin typeface="Arial"/>
                <a:cs typeface="Arial"/>
              </a:rPr>
              <a:t>Из</a:t>
            </a:r>
            <a:r>
              <a:rPr sz="1100" spc="-4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B4B4B"/>
                </a:solidFill>
                <a:latin typeface="Arial"/>
                <a:cs typeface="Arial"/>
              </a:rPr>
              <a:t>подсчета</a:t>
            </a:r>
            <a:r>
              <a:rPr sz="1100" spc="-4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B4B4B"/>
                </a:solidFill>
                <a:latin typeface="Arial"/>
                <a:cs typeface="Arial"/>
              </a:rPr>
              <a:t>исключаются</a:t>
            </a:r>
            <a:r>
              <a:rPr sz="1100" spc="-4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B4B4B"/>
                </a:solidFill>
                <a:latin typeface="Arial"/>
                <a:cs typeface="Arial"/>
              </a:rPr>
              <a:t>лишние</a:t>
            </a:r>
            <a:r>
              <a:rPr sz="1100" spc="-4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B4B4B"/>
                </a:solidFill>
                <a:latin typeface="Arial"/>
                <a:cs typeface="Arial"/>
              </a:rPr>
              <a:t>предметы:</a:t>
            </a:r>
            <a:r>
              <a:rPr sz="1100" spc="-4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B4B4B"/>
                </a:solidFill>
                <a:latin typeface="Arial"/>
                <a:cs typeface="Arial"/>
              </a:rPr>
              <a:t>поручни,</a:t>
            </a:r>
            <a:r>
              <a:rPr sz="1100" spc="-4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B4B4B"/>
                </a:solidFill>
                <a:latin typeface="Arial"/>
                <a:cs typeface="Arial"/>
              </a:rPr>
              <a:t>сиденья</a:t>
            </a:r>
            <a:r>
              <a:rPr sz="1100" spc="-3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B4B4B"/>
                </a:solidFill>
                <a:latin typeface="Arial"/>
                <a:cs typeface="Arial"/>
              </a:rPr>
              <a:t>и</a:t>
            </a:r>
            <a:r>
              <a:rPr sz="1100" spc="-4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4B4B4B"/>
                </a:solidFill>
                <a:latin typeface="Arial"/>
                <a:cs typeface="Arial"/>
              </a:rPr>
              <a:t>др. </a:t>
            </a:r>
            <a:r>
              <a:rPr sz="1100" dirty="0">
                <a:solidFill>
                  <a:srgbClr val="4B4B4B"/>
                </a:solidFill>
                <a:latin typeface="Arial"/>
                <a:cs typeface="Arial"/>
              </a:rPr>
              <a:t>Возможность</a:t>
            </a:r>
            <a:r>
              <a:rPr sz="1100" spc="-3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B4B4B"/>
                </a:solidFill>
                <a:latin typeface="Arial"/>
                <a:cs typeface="Arial"/>
              </a:rPr>
              <a:t>калибровки</a:t>
            </a:r>
            <a:r>
              <a:rPr sz="1100" spc="-4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B4B4B"/>
                </a:solidFill>
                <a:latin typeface="Arial"/>
                <a:cs typeface="Arial"/>
              </a:rPr>
              <a:t>системы</a:t>
            </a:r>
            <a:r>
              <a:rPr sz="1100" spc="-3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B4B4B"/>
                </a:solidFill>
                <a:latin typeface="Arial"/>
                <a:cs typeface="Arial"/>
              </a:rPr>
              <a:t>для</a:t>
            </a:r>
            <a:r>
              <a:rPr sz="1100" spc="-4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B4B4B"/>
                </a:solidFill>
                <a:latin typeface="Arial"/>
                <a:cs typeface="Arial"/>
              </a:rPr>
              <a:t>работы</a:t>
            </a:r>
            <a:r>
              <a:rPr sz="1100" spc="-4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B4B4B"/>
                </a:solidFill>
                <a:latin typeface="Arial"/>
                <a:cs typeface="Arial"/>
              </a:rPr>
              <a:t>в</a:t>
            </a:r>
            <a:r>
              <a:rPr sz="1100" spc="-3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B4B4B"/>
                </a:solidFill>
                <a:latin typeface="Arial"/>
                <a:cs typeface="Arial"/>
              </a:rPr>
              <a:t>зоне,</a:t>
            </a:r>
            <a:r>
              <a:rPr sz="1100" spc="-4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B4B4B"/>
                </a:solidFill>
                <a:latin typeface="Arial"/>
                <a:cs typeface="Arial"/>
              </a:rPr>
              <a:t>где</a:t>
            </a:r>
            <a:r>
              <a:rPr sz="1100" spc="-4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4B4B4B"/>
                </a:solidFill>
                <a:latin typeface="Arial"/>
                <a:cs typeface="Arial"/>
              </a:rPr>
              <a:t>рельеф </a:t>
            </a:r>
            <a:r>
              <a:rPr sz="1100" dirty="0">
                <a:solidFill>
                  <a:srgbClr val="4B4B4B"/>
                </a:solidFill>
                <a:latin typeface="Arial"/>
                <a:cs typeface="Arial"/>
              </a:rPr>
              <a:t>местности</a:t>
            </a:r>
            <a:r>
              <a:rPr sz="1100" spc="-5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B4B4B"/>
                </a:solidFill>
                <a:latin typeface="Arial"/>
                <a:cs typeface="Arial"/>
              </a:rPr>
              <a:t>является</a:t>
            </a:r>
            <a:r>
              <a:rPr sz="1100" spc="-5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4B4B4B"/>
                </a:solidFill>
                <a:latin typeface="Arial"/>
                <a:cs typeface="Arial"/>
              </a:rPr>
              <a:t>неровным.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45" name="object 45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7539187" y="734171"/>
            <a:ext cx="4197255" cy="374012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12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Интеграция</a:t>
            </a:r>
            <a:r>
              <a:rPr spc="-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различных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систем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на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транспорте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171955" y="1571053"/>
            <a:ext cx="7096125" cy="2650490"/>
            <a:chOff x="1171955" y="1571053"/>
            <a:chExt cx="7096125" cy="26504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4019" y="2613910"/>
              <a:ext cx="6175989" cy="156201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71955" y="2496312"/>
              <a:ext cx="6261100" cy="1725295"/>
            </a:xfrm>
            <a:custGeom>
              <a:avLst/>
              <a:gdLst/>
              <a:ahLst/>
              <a:cxnLst/>
              <a:rect l="l" t="t" r="r" b="b"/>
              <a:pathLst>
                <a:path w="6261100" h="1725295">
                  <a:moveTo>
                    <a:pt x="6260592" y="0"/>
                  </a:moveTo>
                  <a:lnTo>
                    <a:pt x="0" y="0"/>
                  </a:lnTo>
                  <a:lnTo>
                    <a:pt x="0" y="1725168"/>
                  </a:lnTo>
                  <a:lnTo>
                    <a:pt x="6260592" y="1725168"/>
                  </a:lnTo>
                  <a:lnTo>
                    <a:pt x="6260592" y="0"/>
                  </a:lnTo>
                  <a:close/>
                </a:path>
              </a:pathLst>
            </a:custGeom>
            <a:solidFill>
              <a:srgbClr val="FFFFFF">
                <a:alpha val="6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4971" y="2750819"/>
              <a:ext cx="230124" cy="2118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00427" y="2673096"/>
              <a:ext cx="426719" cy="18287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54195" y="2673096"/>
              <a:ext cx="426720" cy="18287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09003" y="2673096"/>
              <a:ext cx="426720" cy="18287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01155" y="2750819"/>
              <a:ext cx="228600" cy="21183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483352" y="1575816"/>
              <a:ext cx="2780030" cy="757555"/>
            </a:xfrm>
            <a:custGeom>
              <a:avLst/>
              <a:gdLst/>
              <a:ahLst/>
              <a:cxnLst/>
              <a:rect l="l" t="t" r="r" b="b"/>
              <a:pathLst>
                <a:path w="2780029" h="757555">
                  <a:moveTo>
                    <a:pt x="2779776" y="0"/>
                  </a:moveTo>
                  <a:lnTo>
                    <a:pt x="0" y="0"/>
                  </a:lnTo>
                  <a:lnTo>
                    <a:pt x="0" y="757427"/>
                  </a:lnTo>
                  <a:lnTo>
                    <a:pt x="2779776" y="757427"/>
                  </a:lnTo>
                  <a:lnTo>
                    <a:pt x="2779776" y="0"/>
                  </a:lnTo>
                  <a:close/>
                </a:path>
              </a:pathLst>
            </a:custGeom>
            <a:solidFill>
              <a:srgbClr val="00A153">
                <a:alpha val="1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83352" y="1575816"/>
              <a:ext cx="2780030" cy="757555"/>
            </a:xfrm>
            <a:custGeom>
              <a:avLst/>
              <a:gdLst/>
              <a:ahLst/>
              <a:cxnLst/>
              <a:rect l="l" t="t" r="r" b="b"/>
              <a:pathLst>
                <a:path w="2780029" h="757555">
                  <a:moveTo>
                    <a:pt x="0" y="757427"/>
                  </a:moveTo>
                  <a:lnTo>
                    <a:pt x="2779776" y="757427"/>
                  </a:lnTo>
                  <a:lnTo>
                    <a:pt x="2779776" y="0"/>
                  </a:lnTo>
                  <a:lnTo>
                    <a:pt x="0" y="0"/>
                  </a:lnTo>
                  <a:lnTo>
                    <a:pt x="0" y="757427"/>
                  </a:lnTo>
                  <a:close/>
                </a:path>
              </a:pathLst>
            </a:custGeom>
            <a:ln w="9525">
              <a:solidFill>
                <a:srgbClr val="00A1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606034" y="1621282"/>
            <a:ext cx="2272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D1D1B"/>
                </a:solidFill>
                <a:latin typeface="Tahoma"/>
                <a:cs typeface="Tahoma"/>
              </a:rPr>
              <a:t>IP-</a:t>
            </a:r>
            <a:r>
              <a:rPr sz="1200" spc="65" dirty="0">
                <a:solidFill>
                  <a:srgbClr val="1D1D1B"/>
                </a:solidFill>
                <a:latin typeface="Tahoma"/>
                <a:cs typeface="Tahoma"/>
              </a:rPr>
              <a:t>камеры</a:t>
            </a:r>
            <a:r>
              <a:rPr sz="1200" spc="50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1D1D1B"/>
                </a:solidFill>
                <a:latin typeface="Tahoma"/>
                <a:cs typeface="Tahoma"/>
              </a:rPr>
              <a:t>видеонаблюдения: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63361" y="1804161"/>
            <a:ext cx="2507615" cy="46482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  <a:tabLst>
                <a:tab pos="240665" algn="l"/>
              </a:tabLst>
            </a:pPr>
            <a:r>
              <a:rPr sz="1200" dirty="0">
                <a:solidFill>
                  <a:srgbClr val="9D9D9C"/>
                </a:solidFill>
                <a:latin typeface="Trebuchet MS"/>
                <a:cs typeface="Trebuchet MS"/>
              </a:rPr>
              <a:t>−	</a:t>
            </a:r>
            <a:r>
              <a:rPr sz="1200" dirty="0">
                <a:solidFill>
                  <a:srgbClr val="1D1D1B"/>
                </a:solidFill>
                <a:latin typeface="Tahoma"/>
                <a:cs typeface="Tahoma"/>
              </a:rPr>
              <a:t>Анализ</a:t>
            </a:r>
            <a:r>
              <a:rPr sz="1200" spc="85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1D1D1B"/>
                </a:solidFill>
                <a:latin typeface="Tahoma"/>
                <a:cs typeface="Tahoma"/>
              </a:rPr>
              <a:t>дорожной </a:t>
            </a:r>
            <a:r>
              <a:rPr sz="1200" spc="-10" dirty="0">
                <a:solidFill>
                  <a:srgbClr val="1D1D1B"/>
                </a:solidFill>
                <a:latin typeface="Tahoma"/>
                <a:cs typeface="Tahoma"/>
              </a:rPr>
              <a:t>обстановки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  <a:tabLst>
                <a:tab pos="240665" algn="l"/>
              </a:tabLst>
            </a:pPr>
            <a:r>
              <a:rPr sz="1200" dirty="0">
                <a:solidFill>
                  <a:srgbClr val="9D9D9C"/>
                </a:solidFill>
                <a:latin typeface="Trebuchet MS"/>
                <a:cs typeface="Trebuchet MS"/>
              </a:rPr>
              <a:t>−	</a:t>
            </a:r>
            <a:r>
              <a:rPr sz="1200" spc="50" dirty="0">
                <a:solidFill>
                  <a:srgbClr val="1D1D1B"/>
                </a:solidFill>
                <a:latin typeface="Tahoma"/>
                <a:cs typeface="Tahoma"/>
              </a:rPr>
              <a:t>Контроль</a:t>
            </a:r>
            <a:r>
              <a:rPr sz="1200" spc="-20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1D1D1B"/>
                </a:solidFill>
                <a:latin typeface="Tahoma"/>
                <a:cs typeface="Tahoma"/>
              </a:rPr>
              <a:t>ситуации</a:t>
            </a:r>
            <a:r>
              <a:rPr sz="1200" spc="-40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D1D1B"/>
                </a:solidFill>
                <a:latin typeface="Tahoma"/>
                <a:cs typeface="Tahoma"/>
              </a:rPr>
              <a:t>в</a:t>
            </a:r>
            <a:r>
              <a:rPr sz="1200" spc="-15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  <a:r>
              <a:rPr sz="1200" spc="40" dirty="0">
                <a:solidFill>
                  <a:srgbClr val="1D1D1B"/>
                </a:solidFill>
                <a:latin typeface="Tahoma"/>
                <a:cs typeface="Tahoma"/>
              </a:rPr>
              <a:t>салоне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4944" y="1575816"/>
            <a:ext cx="1744980" cy="462280"/>
          </a:xfrm>
          <a:prstGeom prst="rect">
            <a:avLst/>
          </a:prstGeom>
          <a:solidFill>
            <a:srgbClr val="00A153">
              <a:alpha val="12940"/>
            </a:srgbClr>
          </a:solidFill>
          <a:ln w="9525">
            <a:solidFill>
              <a:srgbClr val="00A153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30"/>
              </a:spcBef>
            </a:pPr>
            <a:r>
              <a:rPr sz="1200" dirty="0">
                <a:solidFill>
                  <a:srgbClr val="1D1D1B"/>
                </a:solidFill>
                <a:latin typeface="Tahoma"/>
                <a:cs typeface="Tahoma"/>
              </a:rPr>
              <a:t>Датчики</a:t>
            </a:r>
            <a:r>
              <a:rPr sz="1200" spc="275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1D1D1B"/>
                </a:solidFill>
                <a:latin typeface="Tahoma"/>
                <a:cs typeface="Tahoma"/>
              </a:rPr>
              <a:t>подсчета</a:t>
            </a:r>
            <a:endParaRPr sz="1200">
              <a:latin typeface="Tahoma"/>
              <a:cs typeface="Tahoma"/>
            </a:endParaRPr>
          </a:p>
          <a:p>
            <a:pPr marL="91440">
              <a:lnSpc>
                <a:spcPct val="100000"/>
              </a:lnSpc>
            </a:pPr>
            <a:r>
              <a:rPr sz="1200" spc="50" dirty="0">
                <a:solidFill>
                  <a:srgbClr val="1D1D1B"/>
                </a:solidFill>
                <a:latin typeface="Tahoma"/>
                <a:cs typeface="Tahoma"/>
              </a:rPr>
              <a:t>пассажиров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563433" y="2032825"/>
            <a:ext cx="5571490" cy="723265"/>
            <a:chOff x="1563433" y="2032825"/>
            <a:chExt cx="5571490" cy="723265"/>
          </a:xfrm>
        </p:grpSpPr>
        <p:sp>
          <p:nvSpPr>
            <p:cNvPr id="17" name="object 17"/>
            <p:cNvSpPr/>
            <p:nvPr/>
          </p:nvSpPr>
          <p:spPr>
            <a:xfrm>
              <a:off x="1568196" y="2037588"/>
              <a:ext cx="546735" cy="636270"/>
            </a:xfrm>
            <a:custGeom>
              <a:avLst/>
              <a:gdLst/>
              <a:ahLst/>
              <a:cxnLst/>
              <a:rect l="l" t="t" r="r" b="b"/>
              <a:pathLst>
                <a:path w="546735" h="636269">
                  <a:moveTo>
                    <a:pt x="546607" y="635762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A1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68196" y="2037588"/>
              <a:ext cx="2499995" cy="636270"/>
            </a:xfrm>
            <a:custGeom>
              <a:avLst/>
              <a:gdLst/>
              <a:ahLst/>
              <a:cxnLst/>
              <a:rect l="l" t="t" r="r" b="b"/>
              <a:pathLst>
                <a:path w="2499995" h="636269">
                  <a:moveTo>
                    <a:pt x="2499868" y="635762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A1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68196" y="2037588"/>
              <a:ext cx="5155565" cy="636270"/>
            </a:xfrm>
            <a:custGeom>
              <a:avLst/>
              <a:gdLst/>
              <a:ahLst/>
              <a:cxnLst/>
              <a:rect l="l" t="t" r="r" b="b"/>
              <a:pathLst>
                <a:path w="5155565" h="636269">
                  <a:moveTo>
                    <a:pt x="5155184" y="635762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A1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873240" y="2333244"/>
              <a:ext cx="256540" cy="417830"/>
            </a:xfrm>
            <a:custGeom>
              <a:avLst/>
              <a:gdLst/>
              <a:ahLst/>
              <a:cxnLst/>
              <a:rect l="l" t="t" r="r" b="b"/>
              <a:pathLst>
                <a:path w="256540" h="417830">
                  <a:moveTo>
                    <a:pt x="256413" y="417575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A1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315455" y="2333244"/>
              <a:ext cx="558165" cy="417830"/>
            </a:xfrm>
            <a:custGeom>
              <a:avLst/>
              <a:gdLst/>
              <a:ahLst/>
              <a:cxnLst/>
              <a:rect l="l" t="t" r="r" b="b"/>
              <a:pathLst>
                <a:path w="558165" h="417830">
                  <a:moveTo>
                    <a:pt x="0" y="417575"/>
                  </a:moveTo>
                  <a:lnTo>
                    <a:pt x="557911" y="0"/>
                  </a:lnTo>
                </a:path>
              </a:pathLst>
            </a:custGeom>
            <a:ln w="9525">
              <a:solidFill>
                <a:srgbClr val="00A1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556247" y="4608576"/>
            <a:ext cx="1706880" cy="609600"/>
          </a:xfrm>
          <a:prstGeom prst="rect">
            <a:avLst/>
          </a:prstGeom>
          <a:solidFill>
            <a:srgbClr val="F1F0F4"/>
          </a:solidFill>
          <a:ln w="9525">
            <a:solidFill>
              <a:srgbClr val="9F9F9F"/>
            </a:solidFill>
          </a:ln>
        </p:spPr>
        <p:txBody>
          <a:bodyPr vert="horz" wrap="square" lIns="0" tIns="628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95"/>
              </a:spcBef>
            </a:pPr>
            <a:r>
              <a:rPr sz="1600" b="1" spc="-25" dirty="0">
                <a:solidFill>
                  <a:srgbClr val="1D1D1B"/>
                </a:solidFill>
                <a:latin typeface="Tahoma"/>
                <a:cs typeface="Tahoma"/>
              </a:rPr>
              <a:t>ЦИТ</a:t>
            </a:r>
            <a:endParaRPr sz="16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355"/>
              </a:spcBef>
            </a:pPr>
            <a:r>
              <a:rPr sz="1200" spc="-10" dirty="0">
                <a:solidFill>
                  <a:srgbClr val="1D1D1B"/>
                </a:solidFill>
                <a:latin typeface="Tahoma"/>
                <a:cs typeface="Tahoma"/>
              </a:rPr>
              <a:t>региона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55725" y="2038350"/>
            <a:ext cx="76200" cy="2571750"/>
          </a:xfrm>
          <a:custGeom>
            <a:avLst/>
            <a:gdLst/>
            <a:ahLst/>
            <a:cxnLst/>
            <a:rect l="l" t="t" r="r" b="b"/>
            <a:pathLst>
              <a:path w="76200" h="2571750">
                <a:moveTo>
                  <a:pt x="0" y="2495296"/>
                </a:moveTo>
                <a:lnTo>
                  <a:pt x="38100" y="2571496"/>
                </a:lnTo>
                <a:lnTo>
                  <a:pt x="63500" y="2520696"/>
                </a:lnTo>
                <a:lnTo>
                  <a:pt x="28575" y="2520696"/>
                </a:lnTo>
                <a:lnTo>
                  <a:pt x="28575" y="2514346"/>
                </a:lnTo>
                <a:lnTo>
                  <a:pt x="0" y="2495296"/>
                </a:lnTo>
                <a:close/>
              </a:path>
              <a:path w="76200" h="2571750">
                <a:moveTo>
                  <a:pt x="28575" y="2514346"/>
                </a:moveTo>
                <a:lnTo>
                  <a:pt x="28575" y="2520696"/>
                </a:lnTo>
                <a:lnTo>
                  <a:pt x="38100" y="2520696"/>
                </a:lnTo>
                <a:lnTo>
                  <a:pt x="28575" y="2514346"/>
                </a:lnTo>
                <a:close/>
              </a:path>
              <a:path w="76200" h="2571750">
                <a:moveTo>
                  <a:pt x="47625" y="0"/>
                </a:moveTo>
                <a:lnTo>
                  <a:pt x="28575" y="0"/>
                </a:lnTo>
                <a:lnTo>
                  <a:pt x="28575" y="2514346"/>
                </a:lnTo>
                <a:lnTo>
                  <a:pt x="38100" y="2520696"/>
                </a:lnTo>
                <a:lnTo>
                  <a:pt x="47625" y="2514346"/>
                </a:lnTo>
                <a:lnTo>
                  <a:pt x="47625" y="0"/>
                </a:lnTo>
                <a:close/>
              </a:path>
              <a:path w="76200" h="2571750">
                <a:moveTo>
                  <a:pt x="47625" y="2514346"/>
                </a:moveTo>
                <a:lnTo>
                  <a:pt x="38100" y="2520696"/>
                </a:lnTo>
                <a:lnTo>
                  <a:pt x="47625" y="2520696"/>
                </a:lnTo>
                <a:lnTo>
                  <a:pt x="47625" y="2514346"/>
                </a:lnTo>
                <a:close/>
              </a:path>
              <a:path w="76200" h="2571750">
                <a:moveTo>
                  <a:pt x="76200" y="2495296"/>
                </a:moveTo>
                <a:lnTo>
                  <a:pt x="47625" y="2514346"/>
                </a:lnTo>
                <a:lnTo>
                  <a:pt x="47625" y="2520696"/>
                </a:lnTo>
                <a:lnTo>
                  <a:pt x="63500" y="2520696"/>
                </a:lnTo>
                <a:lnTo>
                  <a:pt x="76200" y="2495296"/>
                </a:lnTo>
                <a:close/>
              </a:path>
            </a:pathLst>
          </a:custGeom>
          <a:solidFill>
            <a:srgbClr val="00A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06345" y="4876038"/>
            <a:ext cx="4551045" cy="76200"/>
          </a:xfrm>
          <a:custGeom>
            <a:avLst/>
            <a:gdLst/>
            <a:ahLst/>
            <a:cxnLst/>
            <a:rect l="l" t="t" r="r" b="b"/>
            <a:pathLst>
              <a:path w="455104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57150" y="47625"/>
                </a:lnTo>
                <a:lnTo>
                  <a:pt x="50800" y="47625"/>
                </a:lnTo>
                <a:lnTo>
                  <a:pt x="50800" y="28575"/>
                </a:lnTo>
                <a:lnTo>
                  <a:pt x="57150" y="28575"/>
                </a:lnTo>
                <a:lnTo>
                  <a:pt x="76200" y="0"/>
                </a:lnTo>
                <a:close/>
              </a:path>
              <a:path w="4551045" h="76200">
                <a:moveTo>
                  <a:pt x="50800" y="38100"/>
                </a:moveTo>
                <a:lnTo>
                  <a:pt x="50800" y="47625"/>
                </a:lnTo>
                <a:lnTo>
                  <a:pt x="57150" y="47625"/>
                </a:lnTo>
                <a:lnTo>
                  <a:pt x="50800" y="38100"/>
                </a:lnTo>
                <a:close/>
              </a:path>
              <a:path w="4551045" h="76200">
                <a:moveTo>
                  <a:pt x="4550537" y="28575"/>
                </a:moveTo>
                <a:lnTo>
                  <a:pt x="57150" y="28575"/>
                </a:lnTo>
                <a:lnTo>
                  <a:pt x="50800" y="38100"/>
                </a:lnTo>
                <a:lnTo>
                  <a:pt x="57150" y="47625"/>
                </a:lnTo>
                <a:lnTo>
                  <a:pt x="4550537" y="47625"/>
                </a:lnTo>
                <a:lnTo>
                  <a:pt x="4550537" y="28575"/>
                </a:lnTo>
                <a:close/>
              </a:path>
              <a:path w="4551045" h="76200">
                <a:moveTo>
                  <a:pt x="57150" y="28575"/>
                </a:moveTo>
                <a:lnTo>
                  <a:pt x="50800" y="28575"/>
                </a:lnTo>
                <a:lnTo>
                  <a:pt x="50800" y="38100"/>
                </a:lnTo>
                <a:lnTo>
                  <a:pt x="57150" y="28575"/>
                </a:lnTo>
                <a:close/>
              </a:path>
            </a:pathLst>
          </a:custGeom>
          <a:solidFill>
            <a:srgbClr val="91918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4774691" y="2315717"/>
            <a:ext cx="3168015" cy="2294890"/>
            <a:chOff x="4774691" y="2315717"/>
            <a:chExt cx="3168015" cy="2294890"/>
          </a:xfrm>
        </p:grpSpPr>
        <p:sp>
          <p:nvSpPr>
            <p:cNvPr id="26" name="object 26"/>
            <p:cNvSpPr/>
            <p:nvPr/>
          </p:nvSpPr>
          <p:spPr>
            <a:xfrm>
              <a:off x="4834128" y="2315717"/>
              <a:ext cx="3108325" cy="2294890"/>
            </a:xfrm>
            <a:custGeom>
              <a:avLst/>
              <a:gdLst/>
              <a:ahLst/>
              <a:cxnLst/>
              <a:rect l="l" t="t" r="r" b="b"/>
              <a:pathLst>
                <a:path w="3108325" h="2294890">
                  <a:moveTo>
                    <a:pt x="397764" y="1296924"/>
                  </a:moveTo>
                  <a:lnTo>
                    <a:pt x="392506" y="1251318"/>
                  </a:lnTo>
                  <a:lnTo>
                    <a:pt x="377545" y="1209459"/>
                  </a:lnTo>
                  <a:lnTo>
                    <a:pt x="354076" y="1172527"/>
                  </a:lnTo>
                  <a:lnTo>
                    <a:pt x="323278" y="1141730"/>
                  </a:lnTo>
                  <a:lnTo>
                    <a:pt x="286346" y="1118260"/>
                  </a:lnTo>
                  <a:lnTo>
                    <a:pt x="244487" y="1103299"/>
                  </a:lnTo>
                  <a:lnTo>
                    <a:pt x="198882" y="1098042"/>
                  </a:lnTo>
                  <a:lnTo>
                    <a:pt x="153263" y="1103299"/>
                  </a:lnTo>
                  <a:lnTo>
                    <a:pt x="111404" y="1118260"/>
                  </a:lnTo>
                  <a:lnTo>
                    <a:pt x="74472" y="1141730"/>
                  </a:lnTo>
                  <a:lnTo>
                    <a:pt x="43675" y="1172527"/>
                  </a:lnTo>
                  <a:lnTo>
                    <a:pt x="20205" y="1209459"/>
                  </a:lnTo>
                  <a:lnTo>
                    <a:pt x="5245" y="1251318"/>
                  </a:lnTo>
                  <a:lnTo>
                    <a:pt x="0" y="1296924"/>
                  </a:lnTo>
                  <a:lnTo>
                    <a:pt x="5245" y="1342542"/>
                  </a:lnTo>
                  <a:lnTo>
                    <a:pt x="20205" y="1384401"/>
                  </a:lnTo>
                  <a:lnTo>
                    <a:pt x="43675" y="1421333"/>
                  </a:lnTo>
                  <a:lnTo>
                    <a:pt x="74472" y="1452130"/>
                  </a:lnTo>
                  <a:lnTo>
                    <a:pt x="111404" y="1475600"/>
                  </a:lnTo>
                  <a:lnTo>
                    <a:pt x="153263" y="1490560"/>
                  </a:lnTo>
                  <a:lnTo>
                    <a:pt x="198882" y="1495806"/>
                  </a:lnTo>
                  <a:lnTo>
                    <a:pt x="244487" y="1490560"/>
                  </a:lnTo>
                  <a:lnTo>
                    <a:pt x="286346" y="1475600"/>
                  </a:lnTo>
                  <a:lnTo>
                    <a:pt x="323278" y="1452130"/>
                  </a:lnTo>
                  <a:lnTo>
                    <a:pt x="354076" y="1421333"/>
                  </a:lnTo>
                  <a:lnTo>
                    <a:pt x="377545" y="1384401"/>
                  </a:lnTo>
                  <a:lnTo>
                    <a:pt x="392506" y="1342542"/>
                  </a:lnTo>
                  <a:lnTo>
                    <a:pt x="397764" y="1296924"/>
                  </a:lnTo>
                  <a:close/>
                </a:path>
                <a:path w="3108325" h="2294890">
                  <a:moveTo>
                    <a:pt x="3108198" y="2218436"/>
                  </a:moveTo>
                  <a:lnTo>
                    <a:pt x="3079623" y="2237486"/>
                  </a:lnTo>
                  <a:lnTo>
                    <a:pt x="3079623" y="0"/>
                  </a:lnTo>
                  <a:lnTo>
                    <a:pt x="3060573" y="0"/>
                  </a:lnTo>
                  <a:lnTo>
                    <a:pt x="3060573" y="2237486"/>
                  </a:lnTo>
                  <a:lnTo>
                    <a:pt x="3031998" y="2218436"/>
                  </a:lnTo>
                  <a:lnTo>
                    <a:pt x="3070098" y="2294636"/>
                  </a:lnTo>
                  <a:lnTo>
                    <a:pt x="3095434" y="2243963"/>
                  </a:lnTo>
                  <a:lnTo>
                    <a:pt x="3108198" y="2218436"/>
                  </a:lnTo>
                  <a:close/>
                </a:path>
              </a:pathLst>
            </a:custGeom>
            <a:solidFill>
              <a:srgbClr val="00A1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74691" y="3223259"/>
              <a:ext cx="554736" cy="553212"/>
            </a:xfrm>
            <a:prstGeom prst="rect">
              <a:avLst/>
            </a:prstGeom>
          </p:spPr>
        </p:pic>
      </p:grpSp>
      <p:sp>
        <p:nvSpPr>
          <p:cNvPr id="28" name="object 28"/>
          <p:cNvSpPr/>
          <p:nvPr/>
        </p:nvSpPr>
        <p:spPr>
          <a:xfrm>
            <a:off x="7383906" y="5218684"/>
            <a:ext cx="76200" cy="463550"/>
          </a:xfrm>
          <a:custGeom>
            <a:avLst/>
            <a:gdLst/>
            <a:ahLst/>
            <a:cxnLst/>
            <a:rect l="l" t="t" r="r" b="b"/>
            <a:pathLst>
              <a:path w="76200" h="463550">
                <a:moveTo>
                  <a:pt x="0" y="388340"/>
                </a:moveTo>
                <a:lnTo>
                  <a:pt x="40386" y="463372"/>
                </a:lnTo>
                <a:lnTo>
                  <a:pt x="63783" y="412877"/>
                </a:lnTo>
                <a:lnTo>
                  <a:pt x="29337" y="412877"/>
                </a:lnTo>
                <a:lnTo>
                  <a:pt x="29147" y="406533"/>
                </a:lnTo>
                <a:lnTo>
                  <a:pt x="0" y="388340"/>
                </a:lnTo>
                <a:close/>
              </a:path>
              <a:path w="76200" h="463550">
                <a:moveTo>
                  <a:pt x="29147" y="406533"/>
                </a:moveTo>
                <a:lnTo>
                  <a:pt x="29337" y="412877"/>
                </a:lnTo>
                <a:lnTo>
                  <a:pt x="38862" y="412597"/>
                </a:lnTo>
                <a:lnTo>
                  <a:pt x="29147" y="406533"/>
                </a:lnTo>
                <a:close/>
              </a:path>
              <a:path w="76200" h="463550">
                <a:moveTo>
                  <a:pt x="76200" y="386080"/>
                </a:moveTo>
                <a:lnTo>
                  <a:pt x="48197" y="405967"/>
                </a:lnTo>
                <a:lnTo>
                  <a:pt x="48387" y="412318"/>
                </a:lnTo>
                <a:lnTo>
                  <a:pt x="29337" y="412877"/>
                </a:lnTo>
                <a:lnTo>
                  <a:pt x="63783" y="412877"/>
                </a:lnTo>
                <a:lnTo>
                  <a:pt x="76200" y="386080"/>
                </a:lnTo>
                <a:close/>
              </a:path>
              <a:path w="76200" h="463550">
                <a:moveTo>
                  <a:pt x="36068" y="0"/>
                </a:moveTo>
                <a:lnTo>
                  <a:pt x="17018" y="508"/>
                </a:lnTo>
                <a:lnTo>
                  <a:pt x="29147" y="406533"/>
                </a:lnTo>
                <a:lnTo>
                  <a:pt x="38862" y="412597"/>
                </a:lnTo>
                <a:lnTo>
                  <a:pt x="48197" y="405967"/>
                </a:lnTo>
                <a:lnTo>
                  <a:pt x="36068" y="0"/>
                </a:lnTo>
                <a:close/>
              </a:path>
              <a:path w="76200" h="463550">
                <a:moveTo>
                  <a:pt x="48197" y="405967"/>
                </a:moveTo>
                <a:lnTo>
                  <a:pt x="38862" y="412597"/>
                </a:lnTo>
                <a:lnTo>
                  <a:pt x="48387" y="412318"/>
                </a:lnTo>
                <a:lnTo>
                  <a:pt x="48197" y="405967"/>
                </a:lnTo>
                <a:close/>
              </a:path>
            </a:pathLst>
          </a:custGeom>
          <a:solidFill>
            <a:srgbClr val="9191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569964" y="5681471"/>
            <a:ext cx="1706880" cy="757555"/>
          </a:xfrm>
          <a:prstGeom prst="rect">
            <a:avLst/>
          </a:prstGeom>
          <a:ln w="9525">
            <a:solidFill>
              <a:srgbClr val="9F9F9F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562610" marR="247015" indent="-306705">
              <a:lnSpc>
                <a:spcPct val="120000"/>
              </a:lnSpc>
              <a:spcBef>
                <a:spcPts val="430"/>
              </a:spcBef>
            </a:pPr>
            <a:r>
              <a:rPr sz="1600" b="1" spc="-85" dirty="0">
                <a:solidFill>
                  <a:srgbClr val="1D1D1B"/>
                </a:solidFill>
                <a:latin typeface="Tahoma"/>
                <a:cs typeface="Tahoma"/>
              </a:rPr>
              <a:t>Безопасный </a:t>
            </a:r>
            <a:r>
              <a:rPr sz="1600" b="1" spc="-10" dirty="0">
                <a:solidFill>
                  <a:srgbClr val="1D1D1B"/>
                </a:solidFill>
                <a:latin typeface="Tahoma"/>
                <a:cs typeface="Tahoma"/>
              </a:rPr>
              <a:t>город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667503" y="3780485"/>
            <a:ext cx="79756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20" dirty="0">
                <a:solidFill>
                  <a:srgbClr val="00A153"/>
                </a:solidFill>
                <a:latin typeface="Tahoma"/>
                <a:cs typeface="Tahoma"/>
              </a:rPr>
              <a:t>Multirouter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42187" y="4608576"/>
            <a:ext cx="1263650" cy="609600"/>
          </a:xfrm>
          <a:prstGeom prst="rect">
            <a:avLst/>
          </a:prstGeom>
          <a:solidFill>
            <a:srgbClr val="F1F0F4"/>
          </a:solidFill>
          <a:ln w="9525">
            <a:solidFill>
              <a:srgbClr val="9F9F9F"/>
            </a:solidFill>
          </a:ln>
        </p:spPr>
        <p:txBody>
          <a:bodyPr vert="horz" wrap="square" lIns="0" tIns="62865" rIns="0" bIns="0" rtlCol="0">
            <a:spAutoFit/>
          </a:bodyPr>
          <a:lstStyle/>
          <a:p>
            <a:pPr marL="390525">
              <a:lnSpc>
                <a:spcPct val="100000"/>
              </a:lnSpc>
              <a:spcBef>
                <a:spcPts val="495"/>
              </a:spcBef>
            </a:pPr>
            <a:r>
              <a:rPr sz="1600" b="1" spc="-25" dirty="0">
                <a:solidFill>
                  <a:srgbClr val="1D1D1B"/>
                </a:solidFill>
                <a:latin typeface="Tahoma"/>
                <a:cs typeface="Tahoma"/>
              </a:rPr>
              <a:t>ЦОД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982326" y="1844418"/>
            <a:ext cx="3095625" cy="3239770"/>
          </a:xfrm>
          <a:prstGeom prst="rect">
            <a:avLst/>
          </a:prstGeom>
          <a:solidFill>
            <a:srgbClr val="F1F0F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294640">
              <a:lnSpc>
                <a:spcPct val="100000"/>
              </a:lnSpc>
              <a:spcBef>
                <a:spcPts val="5"/>
              </a:spcBef>
            </a:pPr>
            <a:r>
              <a:rPr sz="1400" b="1" spc="-10" dirty="0">
                <a:solidFill>
                  <a:srgbClr val="00A153"/>
                </a:solidFill>
                <a:latin typeface="Tahoma"/>
                <a:cs typeface="Tahoma"/>
              </a:rPr>
              <a:t>Оборудование</a:t>
            </a:r>
            <a:endParaRPr sz="1400">
              <a:latin typeface="Tahoma"/>
              <a:cs typeface="Tahoma"/>
            </a:endParaRPr>
          </a:p>
          <a:p>
            <a:pPr marL="297180">
              <a:lnSpc>
                <a:spcPct val="100000"/>
              </a:lnSpc>
              <a:spcBef>
                <a:spcPts val="1480"/>
              </a:spcBef>
            </a:pPr>
            <a:r>
              <a:rPr sz="1400" b="1" spc="-70" dirty="0">
                <a:solidFill>
                  <a:srgbClr val="1D1D1B"/>
                </a:solidFill>
                <a:latin typeface="Tahoma"/>
                <a:cs typeface="Tahoma"/>
              </a:rPr>
              <a:t>Multirouter</a:t>
            </a:r>
            <a:r>
              <a:rPr sz="1400" b="1" spc="-35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1D1D1B"/>
                </a:solidFill>
                <a:latin typeface="Tahoma"/>
                <a:cs typeface="Tahoma"/>
              </a:rPr>
              <a:t>–</a:t>
            </a:r>
            <a:r>
              <a:rPr sz="1400" spc="-90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  <a:r>
              <a:rPr sz="1400" spc="85" dirty="0">
                <a:solidFill>
                  <a:srgbClr val="1D1D1B"/>
                </a:solidFill>
                <a:latin typeface="Tahoma"/>
                <a:cs typeface="Tahoma"/>
              </a:rPr>
              <a:t>система</a:t>
            </a:r>
            <a:endParaRPr sz="1400">
              <a:latin typeface="Tahoma"/>
              <a:cs typeface="Tahoma"/>
            </a:endParaRPr>
          </a:p>
          <a:p>
            <a:pPr marL="294640" marR="536575">
              <a:lnSpc>
                <a:spcPct val="110100"/>
              </a:lnSpc>
            </a:pPr>
            <a:r>
              <a:rPr sz="1400" spc="65" dirty="0">
                <a:solidFill>
                  <a:srgbClr val="1D1D1B"/>
                </a:solidFill>
                <a:latin typeface="Tahoma"/>
                <a:cs typeface="Tahoma"/>
              </a:rPr>
              <a:t>агрегации</a:t>
            </a:r>
            <a:r>
              <a:rPr sz="1400" spc="-45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1D1D1B"/>
                </a:solidFill>
                <a:latin typeface="Tahoma"/>
                <a:cs typeface="Tahoma"/>
              </a:rPr>
              <a:t>связи. </a:t>
            </a:r>
            <a:r>
              <a:rPr sz="1400" spc="65" dirty="0">
                <a:solidFill>
                  <a:srgbClr val="1D1D1B"/>
                </a:solidFill>
                <a:latin typeface="Tahoma"/>
                <a:cs typeface="Tahoma"/>
              </a:rPr>
              <a:t>Собственная</a:t>
            </a:r>
            <a:r>
              <a:rPr sz="1400" spc="5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  <a:r>
              <a:rPr sz="1400" spc="40" dirty="0">
                <a:solidFill>
                  <a:srgbClr val="1D1D1B"/>
                </a:solidFill>
                <a:latin typeface="Tahoma"/>
                <a:cs typeface="Tahoma"/>
              </a:rPr>
              <a:t>разработка.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00">
              <a:latin typeface="Tahoma"/>
              <a:cs typeface="Tahoma"/>
            </a:endParaRPr>
          </a:p>
          <a:p>
            <a:pPr marL="294640" marR="425450" indent="2540">
              <a:lnSpc>
                <a:spcPct val="110000"/>
              </a:lnSpc>
            </a:pPr>
            <a:r>
              <a:rPr sz="1400" b="1" spc="-35" dirty="0">
                <a:solidFill>
                  <a:srgbClr val="1D1D1B"/>
                </a:solidFill>
                <a:latin typeface="Tahoma"/>
                <a:cs typeface="Tahoma"/>
              </a:rPr>
              <a:t>Счетчик</a:t>
            </a:r>
            <a:r>
              <a:rPr sz="1400" b="1" spc="-45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  <a:r>
              <a:rPr sz="1400" b="1" spc="-40" dirty="0">
                <a:solidFill>
                  <a:srgbClr val="1D1D1B"/>
                </a:solidFill>
                <a:latin typeface="Tahoma"/>
                <a:cs typeface="Tahoma"/>
              </a:rPr>
              <a:t>пассажиропотока </a:t>
            </a:r>
            <a:r>
              <a:rPr sz="1400" dirty="0">
                <a:solidFill>
                  <a:srgbClr val="1D1D1B"/>
                </a:solidFill>
                <a:latin typeface="Tahoma"/>
                <a:cs typeface="Tahoma"/>
              </a:rPr>
              <a:t>на</a:t>
            </a:r>
            <a:r>
              <a:rPr sz="1400" spc="-5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1D1D1B"/>
                </a:solidFill>
                <a:latin typeface="Tahoma"/>
                <a:cs typeface="Tahoma"/>
              </a:rPr>
              <a:t>базе</a:t>
            </a:r>
            <a:r>
              <a:rPr sz="1400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1D1D1B"/>
                </a:solidFill>
                <a:latin typeface="Tahoma"/>
                <a:cs typeface="Tahoma"/>
              </a:rPr>
              <a:t>технологии</a:t>
            </a:r>
            <a:r>
              <a:rPr sz="1400" spc="-5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  <a:r>
              <a:rPr sz="1400" spc="70" dirty="0">
                <a:solidFill>
                  <a:srgbClr val="1D1D1B"/>
                </a:solidFill>
                <a:latin typeface="Tahoma"/>
                <a:cs typeface="Tahoma"/>
              </a:rPr>
              <a:t>камер </a:t>
            </a:r>
            <a:r>
              <a:rPr sz="1400" spc="100" dirty="0">
                <a:solidFill>
                  <a:srgbClr val="1D1D1B"/>
                </a:solidFill>
                <a:latin typeface="Tahoma"/>
                <a:cs typeface="Tahoma"/>
              </a:rPr>
              <a:t>3D-</a:t>
            </a:r>
            <a:r>
              <a:rPr sz="1400" spc="65" dirty="0">
                <a:solidFill>
                  <a:srgbClr val="1D1D1B"/>
                </a:solidFill>
                <a:latin typeface="Tahoma"/>
                <a:cs typeface="Tahoma"/>
              </a:rPr>
              <a:t>моделирования</a:t>
            </a:r>
            <a:r>
              <a:rPr sz="1400" spc="15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  <a:r>
              <a:rPr sz="1400" spc="85" dirty="0">
                <a:solidFill>
                  <a:srgbClr val="1D1D1B"/>
                </a:solidFill>
                <a:latin typeface="Tahoma"/>
                <a:cs typeface="Tahoma"/>
              </a:rPr>
              <a:t>с </a:t>
            </a:r>
            <a:r>
              <a:rPr sz="1400" spc="65" dirty="0">
                <a:solidFill>
                  <a:srgbClr val="1D1D1B"/>
                </a:solidFill>
                <a:latin typeface="Tahoma"/>
                <a:cs typeface="Tahoma"/>
              </a:rPr>
              <a:t>применением</a:t>
            </a:r>
            <a:r>
              <a:rPr sz="1400" spc="-30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  <a:r>
              <a:rPr sz="1400" spc="35" dirty="0">
                <a:solidFill>
                  <a:srgbClr val="1D1D1B"/>
                </a:solidFill>
                <a:latin typeface="Tahoma"/>
                <a:cs typeface="Tahoma"/>
              </a:rPr>
              <a:t>ИИ.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00">
              <a:latin typeface="Tahoma"/>
              <a:cs typeface="Tahoma"/>
            </a:endParaRPr>
          </a:p>
          <a:p>
            <a:pPr marL="294640">
              <a:lnSpc>
                <a:spcPct val="100000"/>
              </a:lnSpc>
            </a:pPr>
            <a:r>
              <a:rPr sz="1400" b="1" spc="-25" dirty="0">
                <a:solidFill>
                  <a:srgbClr val="1D1D1B"/>
                </a:solidFill>
                <a:latin typeface="Tahoma"/>
                <a:cs typeface="Tahoma"/>
              </a:rPr>
              <a:t>Аналитическая</a:t>
            </a:r>
            <a:r>
              <a:rPr sz="1400" b="1" spc="10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1D1D1B"/>
                </a:solidFill>
                <a:latin typeface="Tahoma"/>
                <a:cs typeface="Tahoma"/>
              </a:rPr>
              <a:t>платформа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642359" y="4163567"/>
            <a:ext cx="1744980" cy="277495"/>
          </a:xfrm>
          <a:prstGeom prst="rect">
            <a:avLst/>
          </a:prstGeom>
          <a:solidFill>
            <a:srgbClr val="00A153">
              <a:alpha val="12940"/>
            </a:srgbClr>
          </a:solidFill>
          <a:ln w="9525">
            <a:solidFill>
              <a:srgbClr val="00A153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30"/>
              </a:spcBef>
            </a:pPr>
            <a:r>
              <a:rPr sz="1200" dirty="0">
                <a:solidFill>
                  <a:srgbClr val="1D1D1B"/>
                </a:solidFill>
                <a:latin typeface="Tahoma"/>
                <a:cs typeface="Tahoma"/>
              </a:rPr>
              <a:t>Данные</a:t>
            </a:r>
            <a:r>
              <a:rPr sz="1200" spc="220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1D1D1B"/>
                </a:solidFill>
                <a:latin typeface="Tahoma"/>
                <a:cs typeface="Tahoma"/>
              </a:rPr>
              <a:t>телеметрии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003553" y="3914965"/>
            <a:ext cx="2644140" cy="405765"/>
            <a:chOff x="1003553" y="3914965"/>
            <a:chExt cx="2644140" cy="405765"/>
          </a:xfrm>
        </p:grpSpPr>
        <p:sp>
          <p:nvSpPr>
            <p:cNvPr id="35" name="object 35"/>
            <p:cNvSpPr/>
            <p:nvPr/>
          </p:nvSpPr>
          <p:spPr>
            <a:xfrm>
              <a:off x="3011424" y="3919728"/>
              <a:ext cx="631190" cy="301625"/>
            </a:xfrm>
            <a:custGeom>
              <a:avLst/>
              <a:gdLst/>
              <a:ahLst/>
              <a:cxnLst/>
              <a:rect l="l" t="t" r="r" b="b"/>
              <a:pathLst>
                <a:path w="631189" h="301625">
                  <a:moveTo>
                    <a:pt x="0" y="0"/>
                  </a:moveTo>
                  <a:lnTo>
                    <a:pt x="631190" y="301244"/>
                  </a:lnTo>
                </a:path>
              </a:pathLst>
            </a:custGeom>
            <a:ln w="9525">
              <a:solidFill>
                <a:srgbClr val="00A1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03553" y="4244086"/>
              <a:ext cx="2594610" cy="76200"/>
            </a:xfrm>
            <a:custGeom>
              <a:avLst/>
              <a:gdLst/>
              <a:ahLst/>
              <a:cxnLst/>
              <a:rect l="l" t="t" r="r" b="b"/>
              <a:pathLst>
                <a:path w="2594610" h="76200">
                  <a:moveTo>
                    <a:pt x="76454" y="0"/>
                  </a:moveTo>
                  <a:lnTo>
                    <a:pt x="0" y="37591"/>
                  </a:lnTo>
                  <a:lnTo>
                    <a:pt x="75933" y="76199"/>
                  </a:lnTo>
                  <a:lnTo>
                    <a:pt x="57090" y="47541"/>
                  </a:lnTo>
                  <a:lnTo>
                    <a:pt x="50736" y="47497"/>
                  </a:lnTo>
                  <a:lnTo>
                    <a:pt x="50863" y="28447"/>
                  </a:lnTo>
                  <a:lnTo>
                    <a:pt x="57234" y="28447"/>
                  </a:lnTo>
                  <a:lnTo>
                    <a:pt x="76454" y="0"/>
                  </a:lnTo>
                  <a:close/>
                </a:path>
                <a:path w="2594610" h="76200">
                  <a:moveTo>
                    <a:pt x="57205" y="28491"/>
                  </a:moveTo>
                  <a:lnTo>
                    <a:pt x="50800" y="37972"/>
                  </a:lnTo>
                  <a:lnTo>
                    <a:pt x="57090" y="47541"/>
                  </a:lnTo>
                  <a:lnTo>
                    <a:pt x="2594229" y="64769"/>
                  </a:lnTo>
                  <a:lnTo>
                    <a:pt x="2594356" y="45719"/>
                  </a:lnTo>
                  <a:lnTo>
                    <a:pt x="57205" y="28491"/>
                  </a:lnTo>
                  <a:close/>
                </a:path>
                <a:path w="2594610" h="76200">
                  <a:moveTo>
                    <a:pt x="50800" y="37972"/>
                  </a:moveTo>
                  <a:lnTo>
                    <a:pt x="50736" y="47497"/>
                  </a:lnTo>
                  <a:lnTo>
                    <a:pt x="57090" y="47541"/>
                  </a:lnTo>
                  <a:lnTo>
                    <a:pt x="50800" y="37972"/>
                  </a:lnTo>
                  <a:close/>
                </a:path>
                <a:path w="2594610" h="76200">
                  <a:moveTo>
                    <a:pt x="50863" y="28447"/>
                  </a:moveTo>
                  <a:lnTo>
                    <a:pt x="50800" y="37972"/>
                  </a:lnTo>
                  <a:lnTo>
                    <a:pt x="57205" y="28491"/>
                  </a:lnTo>
                  <a:lnTo>
                    <a:pt x="50863" y="28447"/>
                  </a:lnTo>
                  <a:close/>
                </a:path>
                <a:path w="2594610" h="76200">
                  <a:moveTo>
                    <a:pt x="57234" y="28447"/>
                  </a:moveTo>
                  <a:lnTo>
                    <a:pt x="50863" y="28447"/>
                  </a:lnTo>
                  <a:lnTo>
                    <a:pt x="57205" y="28491"/>
                  </a:lnTo>
                  <a:close/>
                </a:path>
              </a:pathLst>
            </a:custGeom>
            <a:solidFill>
              <a:srgbClr val="9191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3648455" y="5301996"/>
            <a:ext cx="1583690" cy="314325"/>
          </a:xfrm>
          <a:prstGeom prst="rect">
            <a:avLst/>
          </a:prstGeom>
          <a:solidFill>
            <a:srgbClr val="DEF3E9"/>
          </a:solidFill>
          <a:ln w="9525">
            <a:solidFill>
              <a:srgbClr val="9F9F9F"/>
            </a:solidFill>
          </a:ln>
        </p:spPr>
        <p:txBody>
          <a:bodyPr vert="horz" wrap="square" lIns="0" tIns="58419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459"/>
              </a:spcBef>
            </a:pPr>
            <a:r>
              <a:rPr sz="1200" spc="105" dirty="0">
                <a:solidFill>
                  <a:srgbClr val="1D1D1B"/>
                </a:solidFill>
                <a:latin typeface="Tahoma"/>
                <a:cs typeface="Tahoma"/>
              </a:rPr>
              <a:t>АРМ</a:t>
            </a:r>
            <a:r>
              <a:rPr sz="1200" spc="-50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  <a:r>
              <a:rPr sz="1200" spc="40" dirty="0">
                <a:solidFill>
                  <a:srgbClr val="1D1D1B"/>
                </a:solidFill>
                <a:latin typeface="Tahoma"/>
                <a:cs typeface="Tahoma"/>
              </a:rPr>
              <a:t>Контролера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339661" y="5295709"/>
            <a:ext cx="2009139" cy="878205"/>
            <a:chOff x="339661" y="5295709"/>
            <a:chExt cx="2009139" cy="878205"/>
          </a:xfrm>
        </p:grpSpPr>
        <p:sp>
          <p:nvSpPr>
            <p:cNvPr id="39" name="object 39"/>
            <p:cNvSpPr/>
            <p:nvPr/>
          </p:nvSpPr>
          <p:spPr>
            <a:xfrm>
              <a:off x="344424" y="5300471"/>
              <a:ext cx="1999614" cy="868680"/>
            </a:xfrm>
            <a:custGeom>
              <a:avLst/>
              <a:gdLst/>
              <a:ahLst/>
              <a:cxnLst/>
              <a:rect l="l" t="t" r="r" b="b"/>
              <a:pathLst>
                <a:path w="1999614" h="868679">
                  <a:moveTo>
                    <a:pt x="1999488" y="0"/>
                  </a:moveTo>
                  <a:lnTo>
                    <a:pt x="0" y="0"/>
                  </a:lnTo>
                  <a:lnTo>
                    <a:pt x="0" y="868679"/>
                  </a:lnTo>
                  <a:lnTo>
                    <a:pt x="1999488" y="868679"/>
                  </a:lnTo>
                  <a:lnTo>
                    <a:pt x="1999488" y="0"/>
                  </a:lnTo>
                  <a:close/>
                </a:path>
              </a:pathLst>
            </a:custGeom>
            <a:solidFill>
              <a:srgbClr val="DEF3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44424" y="5300471"/>
              <a:ext cx="1999614" cy="868680"/>
            </a:xfrm>
            <a:custGeom>
              <a:avLst/>
              <a:gdLst/>
              <a:ahLst/>
              <a:cxnLst/>
              <a:rect l="l" t="t" r="r" b="b"/>
              <a:pathLst>
                <a:path w="1999614" h="868679">
                  <a:moveTo>
                    <a:pt x="0" y="868679"/>
                  </a:moveTo>
                  <a:lnTo>
                    <a:pt x="1999488" y="868679"/>
                  </a:lnTo>
                  <a:lnTo>
                    <a:pt x="1999488" y="0"/>
                  </a:lnTo>
                  <a:lnTo>
                    <a:pt x="0" y="0"/>
                  </a:lnTo>
                  <a:lnTo>
                    <a:pt x="0" y="868679"/>
                  </a:lnTo>
                  <a:close/>
                </a:path>
              </a:pathLst>
            </a:custGeom>
            <a:ln w="9525">
              <a:solidFill>
                <a:srgbClr val="9F9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551484" y="5306669"/>
            <a:ext cx="1584325" cy="793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0000"/>
              </a:lnSpc>
              <a:spcBef>
                <a:spcPts val="100"/>
              </a:spcBef>
            </a:pPr>
            <a:r>
              <a:rPr sz="1400" b="1" dirty="0">
                <a:solidFill>
                  <a:srgbClr val="1D1D1B"/>
                </a:solidFill>
                <a:latin typeface="Tahoma"/>
                <a:cs typeface="Tahoma"/>
              </a:rPr>
              <a:t>Система</a:t>
            </a:r>
            <a:r>
              <a:rPr sz="1400" b="1" spc="40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  <a:r>
              <a:rPr sz="1400" b="1" spc="-35" dirty="0">
                <a:solidFill>
                  <a:srgbClr val="1D1D1B"/>
                </a:solidFill>
                <a:latin typeface="Tahoma"/>
                <a:cs typeface="Tahoma"/>
              </a:rPr>
              <a:t>анализа </a:t>
            </a:r>
            <a:r>
              <a:rPr sz="1400" b="1" spc="-55" dirty="0">
                <a:solidFill>
                  <a:srgbClr val="1D1D1B"/>
                </a:solidFill>
                <a:latin typeface="Tahoma"/>
                <a:cs typeface="Tahoma"/>
              </a:rPr>
              <a:t>больших</a:t>
            </a:r>
            <a:r>
              <a:rPr sz="1400" b="1" spc="-45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1D1D1B"/>
                </a:solidFill>
                <a:latin typeface="Tahoma"/>
                <a:cs typeface="Tahoma"/>
              </a:rPr>
              <a:t>данных </a:t>
            </a:r>
            <a:r>
              <a:rPr sz="1400" b="1" spc="-25" dirty="0">
                <a:solidFill>
                  <a:srgbClr val="1D1D1B"/>
                </a:solidFill>
                <a:latin typeface="Tahoma"/>
                <a:cs typeface="Tahoma"/>
              </a:rPr>
              <a:t>ЦУР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996820" y="5042027"/>
            <a:ext cx="1647189" cy="367665"/>
          </a:xfrm>
          <a:custGeom>
            <a:avLst/>
            <a:gdLst/>
            <a:ahLst/>
            <a:cxnLst/>
            <a:rect l="l" t="t" r="r" b="b"/>
            <a:pathLst>
              <a:path w="1647189" h="367664">
                <a:moveTo>
                  <a:pt x="1588950" y="343037"/>
                </a:moveTo>
                <a:lnTo>
                  <a:pt x="1564512" y="367284"/>
                </a:lnTo>
                <a:lnTo>
                  <a:pt x="1646682" y="345186"/>
                </a:lnTo>
                <a:lnTo>
                  <a:pt x="1645550" y="344297"/>
                </a:lnTo>
                <a:lnTo>
                  <a:pt x="1595119" y="344297"/>
                </a:lnTo>
                <a:lnTo>
                  <a:pt x="1588950" y="343037"/>
                </a:lnTo>
                <a:close/>
              </a:path>
              <a:path w="1647189" h="367664">
                <a:moveTo>
                  <a:pt x="1597008" y="335042"/>
                </a:moveTo>
                <a:lnTo>
                  <a:pt x="1588950" y="343037"/>
                </a:lnTo>
                <a:lnTo>
                  <a:pt x="1595119" y="344297"/>
                </a:lnTo>
                <a:lnTo>
                  <a:pt x="1597008" y="335042"/>
                </a:lnTo>
                <a:close/>
              </a:path>
              <a:path w="1647189" h="367664">
                <a:moveTo>
                  <a:pt x="1579752" y="292608"/>
                </a:moveTo>
                <a:lnTo>
                  <a:pt x="1592678" y="324351"/>
                </a:lnTo>
                <a:lnTo>
                  <a:pt x="1598929" y="325628"/>
                </a:lnTo>
                <a:lnTo>
                  <a:pt x="1595119" y="344297"/>
                </a:lnTo>
                <a:lnTo>
                  <a:pt x="1645550" y="344297"/>
                </a:lnTo>
                <a:lnTo>
                  <a:pt x="1579752" y="292608"/>
                </a:lnTo>
                <a:close/>
              </a:path>
              <a:path w="1647189" h="367664">
                <a:moveTo>
                  <a:pt x="3809" y="0"/>
                </a:moveTo>
                <a:lnTo>
                  <a:pt x="0" y="18542"/>
                </a:lnTo>
                <a:lnTo>
                  <a:pt x="1588950" y="343037"/>
                </a:lnTo>
                <a:lnTo>
                  <a:pt x="1597008" y="335042"/>
                </a:lnTo>
                <a:lnTo>
                  <a:pt x="1592678" y="324351"/>
                </a:lnTo>
                <a:lnTo>
                  <a:pt x="3809" y="0"/>
                </a:lnTo>
                <a:close/>
              </a:path>
              <a:path w="1647189" h="367664">
                <a:moveTo>
                  <a:pt x="1592678" y="324351"/>
                </a:moveTo>
                <a:lnTo>
                  <a:pt x="1597016" y="335004"/>
                </a:lnTo>
                <a:lnTo>
                  <a:pt x="1598929" y="325628"/>
                </a:lnTo>
                <a:lnTo>
                  <a:pt x="1592678" y="324351"/>
                </a:lnTo>
                <a:close/>
              </a:path>
            </a:pathLst>
          </a:custGeom>
          <a:solidFill>
            <a:srgbClr val="9191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1402314" y="6434925"/>
            <a:ext cx="116205" cy="21018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200" b="1" spc="-55" dirty="0">
                <a:solidFill>
                  <a:srgbClr val="D6D6D6"/>
                </a:solidFill>
                <a:latin typeface="Tahoma"/>
                <a:cs typeface="Tahoma"/>
              </a:rPr>
              <a:t>7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4944" y="1737360"/>
            <a:ext cx="10802620" cy="4572000"/>
          </a:xfrm>
          <a:custGeom>
            <a:avLst/>
            <a:gdLst/>
            <a:ahLst/>
            <a:cxnLst/>
            <a:rect l="l" t="t" r="r" b="b"/>
            <a:pathLst>
              <a:path w="10802620" h="4572000">
                <a:moveTo>
                  <a:pt x="10802112" y="0"/>
                </a:moveTo>
                <a:lnTo>
                  <a:pt x="0" y="0"/>
                </a:lnTo>
                <a:lnTo>
                  <a:pt x="0" y="4572000"/>
                </a:lnTo>
                <a:lnTo>
                  <a:pt x="10802112" y="4572000"/>
                </a:lnTo>
                <a:lnTo>
                  <a:pt x="10802112" y="0"/>
                </a:lnTo>
                <a:close/>
              </a:path>
            </a:pathLst>
          </a:custGeom>
          <a:solidFill>
            <a:srgbClr val="F1F0F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7183" y="824483"/>
            <a:ext cx="499872" cy="31394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12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5" dirty="0"/>
              <a:t>Что</a:t>
            </a:r>
            <a:r>
              <a:rPr spc="-204" dirty="0"/>
              <a:t> </a:t>
            </a:r>
            <a:r>
              <a:rPr spc="-60" dirty="0"/>
              <a:t>мы</a:t>
            </a:r>
            <a:r>
              <a:rPr spc="-215" dirty="0"/>
              <a:t> </a:t>
            </a:r>
            <a:r>
              <a:rPr spc="-35" dirty="0"/>
              <a:t>предлагаем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43127" y="2215641"/>
            <a:ext cx="3927475" cy="334581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315"/>
              </a:spcBef>
              <a:buClr>
                <a:srgbClr val="9D9D9C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60" dirty="0">
                <a:solidFill>
                  <a:srgbClr val="1D1D1B"/>
                </a:solidFill>
                <a:latin typeface="Tahoma"/>
                <a:cs typeface="Tahoma"/>
              </a:rPr>
              <a:t>Информационная</a:t>
            </a:r>
            <a:r>
              <a:rPr sz="1800" spc="10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  <a:r>
              <a:rPr sz="1800" spc="105" dirty="0">
                <a:solidFill>
                  <a:srgbClr val="1D1D1B"/>
                </a:solidFill>
                <a:latin typeface="Tahoma"/>
                <a:cs typeface="Tahoma"/>
              </a:rPr>
              <a:t>система</a:t>
            </a:r>
            <a:endParaRPr sz="1800">
              <a:latin typeface="Tahoma"/>
              <a:cs typeface="Tahoma"/>
            </a:endParaRPr>
          </a:p>
          <a:p>
            <a:pPr marL="299085" marR="5080">
              <a:lnSpc>
                <a:spcPct val="110000"/>
              </a:lnSpc>
            </a:pPr>
            <a:r>
              <a:rPr sz="1800" spc="85" dirty="0">
                <a:solidFill>
                  <a:srgbClr val="1D1D1B"/>
                </a:solidFill>
                <a:latin typeface="Tahoma"/>
                <a:cs typeface="Tahoma"/>
              </a:rPr>
              <a:t>подсчета</a:t>
            </a:r>
            <a:r>
              <a:rPr sz="1800" spc="-25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1D1D1B"/>
                </a:solidFill>
                <a:latin typeface="Tahoma"/>
                <a:cs typeface="Tahoma"/>
              </a:rPr>
              <a:t>пассажиропотока</a:t>
            </a:r>
            <a:r>
              <a:rPr sz="1800" spc="-20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1D1D1B"/>
                </a:solidFill>
                <a:latin typeface="Tahoma"/>
                <a:cs typeface="Tahoma"/>
              </a:rPr>
              <a:t>для </a:t>
            </a:r>
            <a:r>
              <a:rPr sz="1800" spc="55" dirty="0">
                <a:solidFill>
                  <a:srgbClr val="1D1D1B"/>
                </a:solidFill>
                <a:latin typeface="Tahoma"/>
                <a:cs typeface="Tahoma"/>
              </a:rPr>
              <a:t>формирования</a:t>
            </a:r>
            <a:r>
              <a:rPr sz="1800" spc="10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1D1D1B"/>
                </a:solidFill>
                <a:latin typeface="Tahoma"/>
                <a:cs typeface="Tahoma"/>
              </a:rPr>
              <a:t>брутто-</a:t>
            </a:r>
            <a:endParaRPr sz="1800">
              <a:latin typeface="Tahoma"/>
              <a:cs typeface="Tahoma"/>
            </a:endParaRPr>
          </a:p>
          <a:p>
            <a:pPr marL="299085">
              <a:lnSpc>
                <a:spcPct val="100000"/>
              </a:lnSpc>
              <a:spcBef>
                <a:spcPts val="215"/>
              </a:spcBef>
            </a:pPr>
            <a:r>
              <a:rPr sz="1800" spc="65" dirty="0">
                <a:solidFill>
                  <a:srgbClr val="1D1D1B"/>
                </a:solidFill>
                <a:latin typeface="Tahoma"/>
                <a:cs typeface="Tahoma"/>
              </a:rPr>
              <a:t>контрактов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Tahoma"/>
              <a:cs typeface="Tahoma"/>
            </a:endParaRPr>
          </a:p>
          <a:p>
            <a:pPr marL="299085" marR="508634" indent="-287020">
              <a:lnSpc>
                <a:spcPct val="110000"/>
              </a:lnSpc>
              <a:buClr>
                <a:srgbClr val="9D9D9C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125" dirty="0">
                <a:solidFill>
                  <a:srgbClr val="1D1D1B"/>
                </a:solidFill>
                <a:latin typeface="Tahoma"/>
                <a:cs typeface="Tahoma"/>
              </a:rPr>
              <a:t>Система</a:t>
            </a:r>
            <a:r>
              <a:rPr sz="1800" spc="-25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  <a:r>
              <a:rPr sz="1800" spc="60" dirty="0">
                <a:solidFill>
                  <a:srgbClr val="1D1D1B"/>
                </a:solidFill>
                <a:latin typeface="Tahoma"/>
                <a:cs typeface="Tahoma"/>
              </a:rPr>
              <a:t>мониторинга </a:t>
            </a:r>
            <a:r>
              <a:rPr sz="1800" spc="65" dirty="0">
                <a:solidFill>
                  <a:srgbClr val="1D1D1B"/>
                </a:solidFill>
                <a:latin typeface="Tahoma"/>
                <a:cs typeface="Tahoma"/>
              </a:rPr>
              <a:t>безбилетных</a:t>
            </a:r>
            <a:r>
              <a:rPr sz="1800" spc="10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1D1D1B"/>
                </a:solidFill>
                <a:latin typeface="Tahoma"/>
                <a:cs typeface="Tahoma"/>
              </a:rPr>
              <a:t>пассажиров</a:t>
            </a:r>
            <a:r>
              <a:rPr sz="1800" spc="-20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D1D1B"/>
                </a:solidFill>
                <a:latin typeface="Tahoma"/>
                <a:cs typeface="Tahoma"/>
              </a:rPr>
              <a:t>и </a:t>
            </a:r>
            <a:r>
              <a:rPr sz="1800" spc="65" dirty="0">
                <a:solidFill>
                  <a:srgbClr val="1D1D1B"/>
                </a:solidFill>
                <a:latin typeface="Tahoma"/>
                <a:cs typeface="Tahoma"/>
              </a:rPr>
              <a:t>оповещения</a:t>
            </a:r>
            <a:r>
              <a:rPr sz="1800" spc="5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1D1D1B"/>
                </a:solidFill>
                <a:latin typeface="Tahoma"/>
                <a:cs typeface="Tahoma"/>
              </a:rPr>
              <a:t>контролеров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9D9D9C"/>
              </a:buClr>
              <a:buFont typeface="Arial"/>
              <a:buChar char="•"/>
            </a:pPr>
            <a:endParaRPr sz="210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lr>
                <a:srgbClr val="9D9D9C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90" dirty="0">
                <a:solidFill>
                  <a:srgbClr val="1D1D1B"/>
                </a:solidFill>
                <a:latin typeface="Tahoma"/>
                <a:cs typeface="Tahoma"/>
              </a:rPr>
              <a:t>Услуги</a:t>
            </a:r>
            <a:r>
              <a:rPr sz="1800" spc="-45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1D1D1B"/>
                </a:solidFill>
                <a:latin typeface="Tahoma"/>
                <a:cs typeface="Tahoma"/>
              </a:rPr>
              <a:t>оператора</a:t>
            </a:r>
            <a:r>
              <a:rPr sz="1800" spc="5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1D1D1B"/>
                </a:solidFill>
                <a:latin typeface="Tahoma"/>
                <a:cs typeface="Tahoma"/>
              </a:rPr>
              <a:t>связи</a:t>
            </a:r>
            <a:r>
              <a:rPr sz="1800" spc="-25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1D1D1B"/>
                </a:solidFill>
                <a:latin typeface="Tahoma"/>
                <a:cs typeface="Tahoma"/>
              </a:rPr>
              <a:t>для</a:t>
            </a:r>
            <a:endParaRPr sz="1800">
              <a:latin typeface="Tahoma"/>
              <a:cs typeface="Tahoma"/>
            </a:endParaRPr>
          </a:p>
          <a:p>
            <a:pPr marL="299085">
              <a:lnSpc>
                <a:spcPct val="100000"/>
              </a:lnSpc>
              <a:spcBef>
                <a:spcPts val="215"/>
              </a:spcBef>
            </a:pPr>
            <a:r>
              <a:rPr sz="1800" spc="70" dirty="0">
                <a:solidFill>
                  <a:srgbClr val="1D1D1B"/>
                </a:solidFill>
                <a:latin typeface="Tahoma"/>
                <a:cs typeface="Tahoma"/>
              </a:rPr>
              <a:t>транспорта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8171" y="1737360"/>
            <a:ext cx="5548883" cy="45720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1381993" y="6434925"/>
            <a:ext cx="128905" cy="21018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200" b="1" spc="45" dirty="0">
                <a:solidFill>
                  <a:srgbClr val="D6D6D6"/>
                </a:solidFill>
                <a:latin typeface="Tahoma"/>
                <a:cs typeface="Tahoma"/>
              </a:rPr>
              <a:t>4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12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/>
              <a:t>Мониторинг</a:t>
            </a:r>
            <a:r>
              <a:rPr spc="-190" dirty="0"/>
              <a:t> </a:t>
            </a:r>
            <a:r>
              <a:rPr spc="-75" dirty="0"/>
              <a:t>безбилетных</a:t>
            </a:r>
            <a:r>
              <a:rPr spc="-165" dirty="0"/>
              <a:t> </a:t>
            </a:r>
            <a:r>
              <a:rPr spc="-10" dirty="0"/>
              <a:t>пассажиров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53720">
              <a:lnSpc>
                <a:spcPct val="110200"/>
              </a:lnSpc>
              <a:spcBef>
                <a:spcPts val="100"/>
              </a:spcBef>
            </a:pPr>
            <a:r>
              <a:rPr spc="110" dirty="0"/>
              <a:t>Система</a:t>
            </a:r>
            <a:r>
              <a:rPr spc="-20" dirty="0"/>
              <a:t> </a:t>
            </a:r>
            <a:r>
              <a:rPr spc="50" dirty="0"/>
              <a:t>скоринга,</a:t>
            </a:r>
            <a:r>
              <a:rPr spc="15" dirty="0"/>
              <a:t> </a:t>
            </a:r>
            <a:r>
              <a:rPr spc="55" dirty="0"/>
              <a:t>основанная</a:t>
            </a:r>
            <a:r>
              <a:rPr spc="40" dirty="0"/>
              <a:t> </a:t>
            </a:r>
            <a:r>
              <a:rPr dirty="0"/>
              <a:t>на</a:t>
            </a:r>
            <a:r>
              <a:rPr spc="-20" dirty="0"/>
              <a:t> </a:t>
            </a:r>
            <a:r>
              <a:rPr spc="55" dirty="0"/>
              <a:t>разнице</a:t>
            </a:r>
            <a:r>
              <a:rPr dirty="0"/>
              <a:t> </a:t>
            </a:r>
            <a:r>
              <a:rPr spc="60" dirty="0"/>
              <a:t>количества</a:t>
            </a:r>
            <a:r>
              <a:rPr spc="5" dirty="0"/>
              <a:t> </a:t>
            </a:r>
            <a:r>
              <a:rPr spc="60" dirty="0"/>
              <a:t>вошедших</a:t>
            </a:r>
            <a:r>
              <a:rPr spc="5" dirty="0"/>
              <a:t> </a:t>
            </a:r>
            <a:r>
              <a:rPr dirty="0"/>
              <a:t>и</a:t>
            </a:r>
            <a:r>
              <a:rPr spc="-20" dirty="0"/>
              <a:t> </a:t>
            </a:r>
            <a:r>
              <a:rPr spc="40" dirty="0"/>
              <a:t>оплативших </a:t>
            </a:r>
            <a:r>
              <a:rPr spc="75" dirty="0"/>
              <a:t>пассажиров</a:t>
            </a:r>
            <a:r>
              <a:rPr dirty="0"/>
              <a:t> </a:t>
            </a:r>
            <a:r>
              <a:rPr spc="55" dirty="0"/>
              <a:t>позволит</a:t>
            </a:r>
            <a:r>
              <a:rPr spc="-20" dirty="0"/>
              <a:t> </a:t>
            </a:r>
            <a:r>
              <a:rPr spc="65" dirty="0"/>
              <a:t>снизить</a:t>
            </a:r>
            <a:r>
              <a:rPr spc="-10" dirty="0"/>
              <a:t> </a:t>
            </a:r>
            <a:r>
              <a:rPr spc="65" dirty="0"/>
              <a:t>количество</a:t>
            </a:r>
            <a:r>
              <a:rPr dirty="0"/>
              <a:t> </a:t>
            </a:r>
            <a:r>
              <a:rPr spc="45" dirty="0"/>
              <a:t>неоплаченных</a:t>
            </a:r>
            <a:r>
              <a:rPr spc="35" dirty="0"/>
              <a:t> </a:t>
            </a:r>
            <a:r>
              <a:rPr spc="-10" dirty="0"/>
              <a:t>проездов.</a:t>
            </a:r>
          </a:p>
          <a:p>
            <a:pPr>
              <a:lnSpc>
                <a:spcPct val="100000"/>
              </a:lnSpc>
            </a:pPr>
            <a:endParaRPr sz="1900"/>
          </a:p>
          <a:p>
            <a:pPr marL="12700" marR="464184">
              <a:lnSpc>
                <a:spcPct val="110000"/>
              </a:lnSpc>
              <a:spcBef>
                <a:spcPts val="1210"/>
              </a:spcBef>
            </a:pPr>
            <a:r>
              <a:rPr spc="140" dirty="0"/>
              <a:t>АРМ</a:t>
            </a:r>
            <a:r>
              <a:rPr spc="-40" dirty="0"/>
              <a:t> </a:t>
            </a:r>
            <a:r>
              <a:rPr spc="65" dirty="0"/>
              <a:t>Контролера</a:t>
            </a:r>
            <a:r>
              <a:rPr spc="5" dirty="0"/>
              <a:t> </a:t>
            </a:r>
            <a:r>
              <a:rPr spc="-80" dirty="0"/>
              <a:t>–</a:t>
            </a:r>
            <a:r>
              <a:rPr spc="-45" dirty="0"/>
              <a:t> </a:t>
            </a:r>
            <a:r>
              <a:rPr spc="50" dirty="0"/>
              <a:t>единая</a:t>
            </a:r>
            <a:r>
              <a:rPr spc="5" dirty="0"/>
              <a:t> </a:t>
            </a:r>
            <a:r>
              <a:rPr spc="45" dirty="0"/>
              <a:t>информационная</a:t>
            </a:r>
            <a:r>
              <a:rPr spc="5" dirty="0"/>
              <a:t> </a:t>
            </a:r>
            <a:r>
              <a:rPr spc="100" dirty="0"/>
              <a:t>система</a:t>
            </a:r>
            <a:r>
              <a:rPr spc="-30" dirty="0"/>
              <a:t> </a:t>
            </a:r>
            <a:r>
              <a:rPr spc="60" dirty="0"/>
              <a:t>для</a:t>
            </a:r>
            <a:r>
              <a:rPr spc="-35" dirty="0"/>
              <a:t> </a:t>
            </a:r>
            <a:r>
              <a:rPr spc="65" dirty="0"/>
              <a:t>отображения</a:t>
            </a:r>
            <a:r>
              <a:rPr spc="-5" dirty="0"/>
              <a:t> </a:t>
            </a:r>
            <a:r>
              <a:rPr spc="60" dirty="0"/>
              <a:t>адресной </a:t>
            </a:r>
            <a:r>
              <a:rPr spc="75" dirty="0"/>
              <a:t>статистики</a:t>
            </a:r>
            <a:r>
              <a:rPr spc="-50" dirty="0"/>
              <a:t> </a:t>
            </a:r>
            <a:r>
              <a:rPr spc="55" dirty="0"/>
              <a:t>оплат</a:t>
            </a:r>
            <a:r>
              <a:rPr spc="-40" dirty="0"/>
              <a:t> </a:t>
            </a:r>
            <a:r>
              <a:rPr spc="85" dirty="0"/>
              <a:t>пассажирами</a:t>
            </a:r>
            <a:r>
              <a:rPr spc="-20" dirty="0"/>
              <a:t> </a:t>
            </a:r>
            <a:r>
              <a:rPr spc="50" dirty="0"/>
              <a:t>в</a:t>
            </a:r>
            <a:r>
              <a:rPr spc="-50" dirty="0"/>
              <a:t> </a:t>
            </a:r>
            <a:r>
              <a:rPr spc="75" dirty="0"/>
              <a:t>транспорте</a:t>
            </a:r>
            <a:r>
              <a:rPr spc="-15" dirty="0"/>
              <a:t> </a:t>
            </a:r>
            <a:r>
              <a:rPr spc="50" dirty="0"/>
              <a:t>в</a:t>
            </a:r>
            <a:r>
              <a:rPr spc="-40" dirty="0"/>
              <a:t> </a:t>
            </a:r>
            <a:r>
              <a:rPr spc="75" dirty="0"/>
              <a:t>реальном</a:t>
            </a:r>
            <a:r>
              <a:rPr spc="-15" dirty="0"/>
              <a:t> </a:t>
            </a:r>
            <a:r>
              <a:rPr spc="40" dirty="0"/>
              <a:t>времени.</a:t>
            </a:r>
          </a:p>
          <a:p>
            <a:pPr marL="12700" marR="5080">
              <a:lnSpc>
                <a:spcPct val="110000"/>
              </a:lnSpc>
              <a:spcBef>
                <a:spcPts val="1010"/>
              </a:spcBef>
            </a:pPr>
            <a:r>
              <a:rPr spc="50" dirty="0"/>
              <a:t>Информационная</a:t>
            </a:r>
            <a:r>
              <a:rPr spc="25" dirty="0"/>
              <a:t> </a:t>
            </a:r>
            <a:r>
              <a:rPr spc="100" dirty="0"/>
              <a:t>система</a:t>
            </a:r>
            <a:r>
              <a:rPr spc="-30" dirty="0"/>
              <a:t> </a:t>
            </a:r>
            <a:r>
              <a:rPr spc="55" dirty="0"/>
              <a:t>позволит</a:t>
            </a:r>
            <a:r>
              <a:rPr spc="-15" dirty="0"/>
              <a:t> </a:t>
            </a:r>
            <a:r>
              <a:rPr spc="75" dirty="0"/>
              <a:t>собирать</a:t>
            </a:r>
            <a:r>
              <a:rPr spc="-30" dirty="0"/>
              <a:t> </a:t>
            </a:r>
            <a:r>
              <a:rPr spc="80" dirty="0"/>
              <a:t>статистику</a:t>
            </a:r>
            <a:r>
              <a:rPr spc="-30" dirty="0"/>
              <a:t> </a:t>
            </a:r>
            <a:r>
              <a:rPr dirty="0"/>
              <a:t>и</a:t>
            </a:r>
            <a:r>
              <a:rPr spc="-30" dirty="0"/>
              <a:t> </a:t>
            </a:r>
            <a:r>
              <a:rPr spc="60" dirty="0"/>
              <a:t>более</a:t>
            </a:r>
            <a:r>
              <a:rPr spc="-15" dirty="0"/>
              <a:t> </a:t>
            </a:r>
            <a:r>
              <a:rPr spc="-10" dirty="0"/>
              <a:t>эффективно </a:t>
            </a:r>
            <a:r>
              <a:rPr spc="75" dirty="0"/>
              <a:t>выстраивать</a:t>
            </a:r>
            <a:r>
              <a:rPr spc="-10" dirty="0"/>
              <a:t> </a:t>
            </a:r>
            <a:r>
              <a:rPr dirty="0"/>
              <a:t>график </a:t>
            </a:r>
            <a:r>
              <a:rPr spc="70" dirty="0"/>
              <a:t>работы</a:t>
            </a:r>
            <a:r>
              <a:rPr spc="-5" dirty="0"/>
              <a:t> </a:t>
            </a:r>
            <a:r>
              <a:rPr spc="60" dirty="0"/>
              <a:t>контроллеров</a:t>
            </a:r>
            <a:r>
              <a:rPr spc="55" dirty="0"/>
              <a:t> </a:t>
            </a:r>
            <a:r>
              <a:rPr dirty="0"/>
              <a:t>на</a:t>
            </a:r>
            <a:r>
              <a:rPr spc="10" dirty="0"/>
              <a:t> </a:t>
            </a:r>
            <a:r>
              <a:rPr spc="70" dirty="0"/>
              <a:t>маршруте,</a:t>
            </a:r>
            <a:r>
              <a:rPr spc="10" dirty="0"/>
              <a:t> </a:t>
            </a:r>
            <a:r>
              <a:rPr spc="60" dirty="0"/>
              <a:t>увеличить</a:t>
            </a:r>
            <a:r>
              <a:rPr spc="15" dirty="0"/>
              <a:t> </a:t>
            </a:r>
            <a:r>
              <a:rPr spc="75" dirty="0"/>
              <a:t>культуру</a:t>
            </a:r>
            <a:r>
              <a:rPr spc="5" dirty="0"/>
              <a:t> </a:t>
            </a:r>
            <a:r>
              <a:rPr spc="50" dirty="0"/>
              <a:t>оплаты </a:t>
            </a:r>
            <a:r>
              <a:rPr dirty="0"/>
              <a:t>проезда.</a:t>
            </a:r>
            <a:r>
              <a:rPr spc="140" dirty="0"/>
              <a:t> </a:t>
            </a:r>
            <a:r>
              <a:rPr spc="95" dirty="0"/>
              <a:t>Сервис </a:t>
            </a:r>
            <a:r>
              <a:rPr dirty="0"/>
              <a:t>планирования</a:t>
            </a:r>
            <a:r>
              <a:rPr spc="175" dirty="0"/>
              <a:t> </a:t>
            </a:r>
            <a:r>
              <a:rPr spc="60" dirty="0"/>
              <a:t>контрольных</a:t>
            </a:r>
            <a:r>
              <a:rPr spc="155" dirty="0"/>
              <a:t> </a:t>
            </a:r>
            <a:r>
              <a:rPr spc="65" dirty="0"/>
              <a:t>проверок</a:t>
            </a:r>
            <a:r>
              <a:rPr spc="150" dirty="0"/>
              <a:t> </a:t>
            </a:r>
            <a:r>
              <a:rPr spc="75" dirty="0"/>
              <a:t>автоматически</a:t>
            </a:r>
            <a:r>
              <a:rPr spc="114" dirty="0"/>
              <a:t> </a:t>
            </a:r>
            <a:r>
              <a:rPr spc="50" dirty="0"/>
              <a:t>формирует </a:t>
            </a:r>
            <a:r>
              <a:rPr spc="65" dirty="0"/>
              <a:t>заказ-</a:t>
            </a:r>
            <a:r>
              <a:rPr spc="55" dirty="0"/>
              <a:t>наряд</a:t>
            </a:r>
            <a:r>
              <a:rPr spc="15" dirty="0"/>
              <a:t> </a:t>
            </a:r>
            <a:r>
              <a:rPr dirty="0"/>
              <a:t>и</a:t>
            </a:r>
            <a:r>
              <a:rPr spc="-25" dirty="0"/>
              <a:t> </a:t>
            </a:r>
            <a:r>
              <a:rPr spc="85" dirty="0"/>
              <a:t>способствует</a:t>
            </a:r>
            <a:r>
              <a:rPr spc="10" dirty="0"/>
              <a:t> </a:t>
            </a:r>
            <a:r>
              <a:rPr spc="75" dirty="0"/>
              <a:t>многократному</a:t>
            </a:r>
            <a:r>
              <a:rPr spc="40" dirty="0"/>
              <a:t> </a:t>
            </a:r>
            <a:r>
              <a:rPr spc="65" dirty="0"/>
              <a:t>уменьшению</a:t>
            </a:r>
            <a:r>
              <a:rPr spc="50" dirty="0"/>
              <a:t> </a:t>
            </a:r>
            <a:r>
              <a:rPr spc="60" dirty="0"/>
              <a:t>количества</a:t>
            </a:r>
            <a:r>
              <a:rPr dirty="0"/>
              <a:t> </a:t>
            </a:r>
            <a:r>
              <a:rPr spc="40" dirty="0"/>
              <a:t>«холостых» рейдов.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03664" y="2442972"/>
            <a:ext cx="2234183" cy="211226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391645" y="6434925"/>
            <a:ext cx="126364" cy="21018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200" b="1" spc="25" dirty="0">
                <a:solidFill>
                  <a:srgbClr val="D6D6D6"/>
                </a:solidFill>
                <a:latin typeface="Tahoma"/>
                <a:cs typeface="Tahoma"/>
              </a:rPr>
              <a:t>6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463</Words>
  <Application>Microsoft Office PowerPoint</Application>
  <PresentationFormat>Широкоэкранный</PresentationFormat>
  <Paragraphs>99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Palatino Linotype</vt:lpstr>
      <vt:lpstr>Tahoma</vt:lpstr>
      <vt:lpstr>Times New Roman</vt:lpstr>
      <vt:lpstr>Trebuchet MS</vt:lpstr>
      <vt:lpstr>Office Theme</vt:lpstr>
      <vt:lpstr>Платформа цифровизации общественного транспорта города Красноярска</vt:lpstr>
      <vt:lpstr>Презентация PowerPoint</vt:lpstr>
      <vt:lpstr>Предпосылки проекта</vt:lpstr>
      <vt:lpstr>Агрегация каналов связи Систематикс</vt:lpstr>
      <vt:lpstr>Мультироутеры Систематикс</vt:lpstr>
      <vt:lpstr>Подсчет пассажиропотока</vt:lpstr>
      <vt:lpstr>Интеграция различных систем на транспорте</vt:lpstr>
      <vt:lpstr>Что мы предлагаем</vt:lpstr>
      <vt:lpstr>Мониторинг безбилетных пассажиров</vt:lpstr>
      <vt:lpstr>Этапы внедрения</vt:lpstr>
      <vt:lpstr>LCD-экраны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Lunev Andrey</dc:creator>
  <cp:lastModifiedBy>vMix02</cp:lastModifiedBy>
  <cp:revision>2</cp:revision>
  <dcterms:created xsi:type="dcterms:W3CDTF">2023-10-12T00:20:13Z</dcterms:created>
  <dcterms:modified xsi:type="dcterms:W3CDTF">2023-10-12T02:13:39Z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2023-05-30T00:00:00Z</vt:filetime>
  </property>
  <property fmtid="{D5CDD505-2E9C-101B-9397-08002B2CF9AE}" pid="3" name="Creator">
    <vt:lpwstr>Microsoft® PowerPoint® для Microsoft 365</vt:lpwstr>
  </property>
  <property fmtid="{D5CDD505-2E9C-101B-9397-08002B2CF9AE}" pid="4" name="LastSaved">
    <vt:filetime>2023-10-12T00:00:00Z</vt:filetime>
  </property>
  <property fmtid="{D5CDD505-2E9C-101B-9397-08002B2CF9AE}" pid="5" name="Producer">
    <vt:lpwstr>Microsoft® PowerPoint® для Microsoft 365</vt:lpwstr>
  </property>
</Properties>
</file>