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33" r:id="rId2"/>
    <p:sldId id="345" r:id="rId3"/>
    <p:sldId id="369" r:id="rId4"/>
    <p:sldId id="349" r:id="rId5"/>
    <p:sldId id="371" r:id="rId6"/>
    <p:sldId id="362" r:id="rId7"/>
    <p:sldId id="366" r:id="rId8"/>
    <p:sldId id="351" r:id="rId9"/>
    <p:sldId id="352" r:id="rId10"/>
    <p:sldId id="368" r:id="rId11"/>
    <p:sldId id="372" r:id="rId12"/>
    <p:sldId id="374" r:id="rId13"/>
    <p:sldId id="347" r:id="rId14"/>
    <p:sldId id="373" r:id="rId15"/>
    <p:sldId id="353" r:id="rId16"/>
    <p:sldId id="354" r:id="rId17"/>
    <p:sldId id="361" r:id="rId18"/>
    <p:sldId id="348" r:id="rId19"/>
    <p:sldId id="355" r:id="rId20"/>
    <p:sldId id="375" r:id="rId21"/>
    <p:sldId id="356" r:id="rId22"/>
    <p:sldId id="358" r:id="rId23"/>
    <p:sldId id="357" r:id="rId24"/>
    <p:sldId id="338" r:id="rId25"/>
    <p:sldId id="376" r:id="rId26"/>
    <p:sldId id="266" r:id="rId27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F4E123-F7A0-417D-806D-A4C87EA5071E}">
          <p14:sldIdLst>
            <p14:sldId id="333"/>
            <p14:sldId id="345"/>
            <p14:sldId id="369"/>
            <p14:sldId id="349"/>
            <p14:sldId id="371"/>
            <p14:sldId id="362"/>
            <p14:sldId id="366"/>
            <p14:sldId id="351"/>
            <p14:sldId id="352"/>
            <p14:sldId id="368"/>
            <p14:sldId id="372"/>
            <p14:sldId id="374"/>
            <p14:sldId id="347"/>
            <p14:sldId id="373"/>
            <p14:sldId id="353"/>
            <p14:sldId id="354"/>
            <p14:sldId id="361"/>
            <p14:sldId id="348"/>
            <p14:sldId id="355"/>
            <p14:sldId id="375"/>
            <p14:sldId id="356"/>
            <p14:sldId id="358"/>
            <p14:sldId id="357"/>
            <p14:sldId id="338"/>
            <p14:sldId id="376"/>
            <p14:sldId id="266"/>
          </p14:sldIdLst>
        </p14:section>
        <p14:section name="Раздел без заголовка" id="{07D1FA9B-8079-4686-8D3E-0472D05F6000}">
          <p14:sldIdLst/>
        </p14:section>
        <p14:section name="Раздел без заголовка" id="{79EE9DB1-0726-47D7-AAD2-8CA84992C0E2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лкин Максим Викторович" initials="СМВ" lastIdx="1" clrIdx="0">
    <p:extLst/>
  </p:cmAuthor>
  <p:cmAuthor id="2" name="shtukin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9C603E"/>
    <a:srgbClr val="E8E6C6"/>
    <a:srgbClr val="6B422B"/>
    <a:srgbClr val="AF8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76214" autoAdjust="0"/>
  </p:normalViewPr>
  <p:slideViewPr>
    <p:cSldViewPr>
      <p:cViewPr>
        <p:scale>
          <a:sx n="75" d="100"/>
          <a:sy n="75" d="100"/>
        </p:scale>
        <p:origin x="-2664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349DE-936B-4AB9-87CB-FBC144083108}" type="doc">
      <dgm:prSet loTypeId="urn:microsoft.com/office/officeart/2008/layout/RadialCluster" loCatId="cycle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6BFBD9D-9E72-4DE2-A0E5-F3ECB5226A9B}">
      <dgm:prSet phldrT="[Текст]"/>
      <dgm:spPr/>
      <dgm:t>
        <a:bodyPr/>
        <a:lstStyle/>
        <a:p>
          <a:r>
            <a:rPr lang="ru-RU" dirty="0" smtClean="0"/>
            <a:t>Управление транспортной системой</a:t>
          </a:r>
          <a:endParaRPr lang="ru-RU" dirty="0"/>
        </a:p>
      </dgm:t>
    </dgm:pt>
    <dgm:pt modelId="{EEFEB1A5-B717-4ABF-95EA-F6F4B39C18BA}" type="parTrans" cxnId="{1B7ADE73-E575-4680-A0BB-FC4D70C8D671}">
      <dgm:prSet/>
      <dgm:spPr/>
      <dgm:t>
        <a:bodyPr/>
        <a:lstStyle/>
        <a:p>
          <a:endParaRPr lang="ru-RU"/>
        </a:p>
      </dgm:t>
    </dgm:pt>
    <dgm:pt modelId="{A7055EDE-E6EB-42EB-89E9-2F499BA64F47}" type="sibTrans" cxnId="{1B7ADE73-E575-4680-A0BB-FC4D70C8D671}">
      <dgm:prSet/>
      <dgm:spPr/>
      <dgm:t>
        <a:bodyPr/>
        <a:lstStyle/>
        <a:p>
          <a:endParaRPr lang="ru-RU"/>
        </a:p>
      </dgm:t>
    </dgm:pt>
    <dgm:pt modelId="{AB97EBF2-2D36-47BE-AA2A-2293BCBC3696}">
      <dgm:prSet phldrT="[Текст]"/>
      <dgm:spPr/>
      <dgm:t>
        <a:bodyPr/>
        <a:lstStyle/>
        <a:p>
          <a:r>
            <a:rPr lang="ru-RU" dirty="0"/>
            <a:t>Транспортный аспект</a:t>
          </a:r>
        </a:p>
      </dgm:t>
    </dgm:pt>
    <dgm:pt modelId="{EADC757A-839B-4CB3-AF91-FDDF90082F9F}" type="parTrans" cxnId="{2D62007C-6A50-4391-A10C-90A87E3414B5}">
      <dgm:prSet/>
      <dgm:spPr/>
      <dgm:t>
        <a:bodyPr/>
        <a:lstStyle/>
        <a:p>
          <a:endParaRPr lang="ru-RU"/>
        </a:p>
      </dgm:t>
    </dgm:pt>
    <dgm:pt modelId="{A5EC1B73-E79E-4818-BE99-D4ACF36C76EF}" type="sibTrans" cxnId="{2D62007C-6A50-4391-A10C-90A87E3414B5}">
      <dgm:prSet/>
      <dgm:spPr/>
      <dgm:t>
        <a:bodyPr/>
        <a:lstStyle/>
        <a:p>
          <a:endParaRPr lang="ru-RU"/>
        </a:p>
      </dgm:t>
    </dgm:pt>
    <dgm:pt modelId="{6DB687D2-6338-408F-908C-D835612CC41D}">
      <dgm:prSet phldrT="[Текст]"/>
      <dgm:spPr/>
      <dgm:t>
        <a:bodyPr/>
        <a:lstStyle/>
        <a:p>
          <a:r>
            <a:rPr lang="ru-RU" dirty="0"/>
            <a:t>Экономический аспект</a:t>
          </a:r>
        </a:p>
      </dgm:t>
    </dgm:pt>
    <dgm:pt modelId="{D510EEEC-61F7-408D-9180-1431AC31D48F}" type="parTrans" cxnId="{EEE183C1-09FD-4456-9250-9FCC7BAE6A68}">
      <dgm:prSet/>
      <dgm:spPr/>
      <dgm:t>
        <a:bodyPr/>
        <a:lstStyle/>
        <a:p>
          <a:endParaRPr lang="ru-RU"/>
        </a:p>
      </dgm:t>
    </dgm:pt>
    <dgm:pt modelId="{68351740-F3CF-49FE-B27D-57573770755A}" type="sibTrans" cxnId="{EEE183C1-09FD-4456-9250-9FCC7BAE6A68}">
      <dgm:prSet/>
      <dgm:spPr/>
      <dgm:t>
        <a:bodyPr/>
        <a:lstStyle/>
        <a:p>
          <a:endParaRPr lang="ru-RU"/>
        </a:p>
      </dgm:t>
    </dgm:pt>
    <dgm:pt modelId="{CBA2D634-C17C-41EC-86CF-AABC8568335F}">
      <dgm:prSet phldrT="[Текст]"/>
      <dgm:spPr/>
      <dgm:t>
        <a:bodyPr/>
        <a:lstStyle/>
        <a:p>
          <a:r>
            <a:rPr lang="ru-RU" dirty="0"/>
            <a:t>Политический аспект</a:t>
          </a:r>
        </a:p>
      </dgm:t>
    </dgm:pt>
    <dgm:pt modelId="{8A2661E5-8639-4870-BBCA-B20B7102AC22}" type="parTrans" cxnId="{EE0C30D1-A971-4D89-9EDF-87774B444E42}">
      <dgm:prSet/>
      <dgm:spPr/>
      <dgm:t>
        <a:bodyPr/>
        <a:lstStyle/>
        <a:p>
          <a:endParaRPr lang="ru-RU"/>
        </a:p>
      </dgm:t>
    </dgm:pt>
    <dgm:pt modelId="{3C1BC8F8-1BB0-4D64-8D67-8380334199EF}" type="sibTrans" cxnId="{EE0C30D1-A971-4D89-9EDF-87774B444E42}">
      <dgm:prSet/>
      <dgm:spPr/>
      <dgm:t>
        <a:bodyPr/>
        <a:lstStyle/>
        <a:p>
          <a:endParaRPr lang="ru-RU"/>
        </a:p>
      </dgm:t>
    </dgm:pt>
    <dgm:pt modelId="{0A3C2C44-B1BC-4626-8595-D47C25D5EA57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Социальный аспект</a:t>
          </a:r>
        </a:p>
      </dgm:t>
    </dgm:pt>
    <dgm:pt modelId="{A308F24C-CF93-404D-B428-E440B2853B1D}" type="parTrans" cxnId="{1097A6C0-6B7A-451F-9C3C-6629ED8C6EEF}">
      <dgm:prSet/>
      <dgm:spPr/>
      <dgm:t>
        <a:bodyPr/>
        <a:lstStyle/>
        <a:p>
          <a:endParaRPr lang="ru-RU"/>
        </a:p>
      </dgm:t>
    </dgm:pt>
    <dgm:pt modelId="{BD20B7E0-B00A-4C3E-96D7-5E2780E23A22}" type="sibTrans" cxnId="{1097A6C0-6B7A-451F-9C3C-6629ED8C6EEF}">
      <dgm:prSet/>
      <dgm:spPr/>
      <dgm:t>
        <a:bodyPr/>
        <a:lstStyle/>
        <a:p>
          <a:endParaRPr lang="ru-RU"/>
        </a:p>
      </dgm:t>
    </dgm:pt>
    <dgm:pt modelId="{D108953B-E191-4167-ADC3-633B6C8DF671}">
      <dgm:prSet/>
      <dgm:spPr/>
      <dgm:t>
        <a:bodyPr/>
        <a:lstStyle/>
        <a:p>
          <a:r>
            <a:rPr lang="ru-RU" dirty="0"/>
            <a:t>Градостроительный аспект</a:t>
          </a:r>
        </a:p>
      </dgm:t>
    </dgm:pt>
    <dgm:pt modelId="{49F15132-3FA0-40DC-A123-125A10730919}" type="parTrans" cxnId="{305830EF-EC12-473E-99F1-CBCD8C7163F5}">
      <dgm:prSet/>
      <dgm:spPr/>
      <dgm:t>
        <a:bodyPr/>
        <a:lstStyle/>
        <a:p>
          <a:endParaRPr lang="ru-RU"/>
        </a:p>
      </dgm:t>
    </dgm:pt>
    <dgm:pt modelId="{52B6793B-3458-4E33-A119-02E9919B8D03}" type="sibTrans" cxnId="{305830EF-EC12-473E-99F1-CBCD8C7163F5}">
      <dgm:prSet/>
      <dgm:spPr/>
      <dgm:t>
        <a:bodyPr/>
        <a:lstStyle/>
        <a:p>
          <a:endParaRPr lang="ru-RU"/>
        </a:p>
      </dgm:t>
    </dgm:pt>
    <dgm:pt modelId="{3A3904E1-CAD2-4985-BC5D-5B66DEC8A017}" type="pres">
      <dgm:prSet presAssocID="{660349DE-936B-4AB9-87CB-FBC14408310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8713542-0F27-48D6-A5BA-EB7F55303772}" type="pres">
      <dgm:prSet presAssocID="{F6BFBD9D-9E72-4DE2-A0E5-F3ECB5226A9B}" presName="singleCycle" presStyleCnt="0"/>
      <dgm:spPr/>
    </dgm:pt>
    <dgm:pt modelId="{86426113-581C-42C4-BF17-BBC904DA559F}" type="pres">
      <dgm:prSet presAssocID="{F6BFBD9D-9E72-4DE2-A0E5-F3ECB5226A9B}" presName="singleCenter" presStyleLbl="node1" presStyleIdx="0" presStyleCnt="6" custLinFactNeighborX="7008" custLinFactNeighborY="-848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C3FB7319-B724-46A7-9030-BAE88896B44B}" type="pres">
      <dgm:prSet presAssocID="{EADC757A-839B-4CB3-AF91-FDDF90082F9F}" presName="Name56" presStyleLbl="parChTrans1D2" presStyleIdx="0" presStyleCnt="5"/>
      <dgm:spPr/>
      <dgm:t>
        <a:bodyPr/>
        <a:lstStyle/>
        <a:p>
          <a:endParaRPr lang="ru-RU"/>
        </a:p>
      </dgm:t>
    </dgm:pt>
    <dgm:pt modelId="{AF551376-70E3-4CEA-8AF8-A3C28B9CC0F8}" type="pres">
      <dgm:prSet presAssocID="{AB97EBF2-2D36-47BE-AA2A-2293BCBC3696}" presName="text0" presStyleLbl="node1" presStyleIdx="1" presStyleCnt="6" custScaleX="367201" custScaleY="45418" custRadScaleRad="113454" custRadScaleInc="18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2293D-AEC3-4844-8FFB-D344998EF407}" type="pres">
      <dgm:prSet presAssocID="{D510EEEC-61F7-408D-9180-1431AC31D48F}" presName="Name56" presStyleLbl="parChTrans1D2" presStyleIdx="1" presStyleCnt="5"/>
      <dgm:spPr/>
      <dgm:t>
        <a:bodyPr/>
        <a:lstStyle/>
        <a:p>
          <a:endParaRPr lang="ru-RU"/>
        </a:p>
      </dgm:t>
    </dgm:pt>
    <dgm:pt modelId="{6DA66466-E439-41B5-B2A5-6A1CFC1638BA}" type="pres">
      <dgm:prSet presAssocID="{6DB687D2-6338-408F-908C-D835612CC41D}" presName="text0" presStyleLbl="node1" presStyleIdx="2" presStyleCnt="6" custScaleX="236707" custScaleY="43263" custRadScaleRad="138769" custRadScaleInc="12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88CDD-C75A-4804-AEDF-94447AD94392}" type="pres">
      <dgm:prSet presAssocID="{8A2661E5-8639-4870-BBCA-B20B7102AC22}" presName="Name56" presStyleLbl="parChTrans1D2" presStyleIdx="2" presStyleCnt="5"/>
      <dgm:spPr/>
      <dgm:t>
        <a:bodyPr/>
        <a:lstStyle/>
        <a:p>
          <a:endParaRPr lang="ru-RU"/>
        </a:p>
      </dgm:t>
    </dgm:pt>
    <dgm:pt modelId="{79DB8AC6-847E-4649-9EE8-A0093590D8B6}" type="pres">
      <dgm:prSet presAssocID="{CBA2D634-C17C-41EC-86CF-AABC8568335F}" presName="text0" presStyleLbl="node1" presStyleIdx="3" presStyleCnt="6" custScaleX="276693" custScaleY="46831" custRadScaleRad="128452" custRadScaleInc="-77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090A7-B328-4EF8-BD76-8397A1FF36CE}" type="pres">
      <dgm:prSet presAssocID="{A308F24C-CF93-404D-B428-E440B2853B1D}" presName="Name56" presStyleLbl="parChTrans1D2" presStyleIdx="3" presStyleCnt="5"/>
      <dgm:spPr/>
      <dgm:t>
        <a:bodyPr/>
        <a:lstStyle/>
        <a:p>
          <a:endParaRPr lang="ru-RU"/>
        </a:p>
      </dgm:t>
    </dgm:pt>
    <dgm:pt modelId="{34B07150-32C6-4B8E-8618-CF2EF0D629B0}" type="pres">
      <dgm:prSet presAssocID="{0A3C2C44-B1BC-4626-8595-D47C25D5EA57}" presName="text0" presStyleLbl="node1" presStyleIdx="4" presStyleCnt="6" custScaleX="247955" custScaleY="58627" custRadScaleRad="112348" custRadScaleInc="6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EEC20-0054-4D4D-8C3A-E7157204855C}" type="pres">
      <dgm:prSet presAssocID="{49F15132-3FA0-40DC-A123-125A10730919}" presName="Name56" presStyleLbl="parChTrans1D2" presStyleIdx="4" presStyleCnt="5"/>
      <dgm:spPr/>
      <dgm:t>
        <a:bodyPr/>
        <a:lstStyle/>
        <a:p>
          <a:endParaRPr lang="ru-RU"/>
        </a:p>
      </dgm:t>
    </dgm:pt>
    <dgm:pt modelId="{AD490C19-9172-43AB-B975-A59D717874FC}" type="pres">
      <dgm:prSet presAssocID="{D108953B-E191-4167-ADC3-633B6C8DF671}" presName="text0" presStyleLbl="node1" presStyleIdx="5" presStyleCnt="6" custScaleX="274099" custScaleY="57682" custRadScaleRad="117646" custRadScaleInc="-6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97A6C0-6B7A-451F-9C3C-6629ED8C6EEF}" srcId="{F6BFBD9D-9E72-4DE2-A0E5-F3ECB5226A9B}" destId="{0A3C2C44-B1BC-4626-8595-D47C25D5EA57}" srcOrd="3" destOrd="0" parTransId="{A308F24C-CF93-404D-B428-E440B2853B1D}" sibTransId="{BD20B7E0-B00A-4C3E-96D7-5E2780E23A22}"/>
    <dgm:cxn modelId="{2D62007C-6A50-4391-A10C-90A87E3414B5}" srcId="{F6BFBD9D-9E72-4DE2-A0E5-F3ECB5226A9B}" destId="{AB97EBF2-2D36-47BE-AA2A-2293BCBC3696}" srcOrd="0" destOrd="0" parTransId="{EADC757A-839B-4CB3-AF91-FDDF90082F9F}" sibTransId="{A5EC1B73-E79E-4818-BE99-D4ACF36C76EF}"/>
    <dgm:cxn modelId="{6625C3CC-5B8A-470C-99BA-87F4DD3153AB}" type="presOf" srcId="{D510EEEC-61F7-408D-9180-1431AC31D48F}" destId="{3912293D-AEC3-4844-8FFB-D344998EF407}" srcOrd="0" destOrd="0" presId="urn:microsoft.com/office/officeart/2008/layout/RadialCluster"/>
    <dgm:cxn modelId="{8322E7B8-42CB-4354-8DE7-363D5CB2AFDE}" type="presOf" srcId="{0A3C2C44-B1BC-4626-8595-D47C25D5EA57}" destId="{34B07150-32C6-4B8E-8618-CF2EF0D629B0}" srcOrd="0" destOrd="0" presId="urn:microsoft.com/office/officeart/2008/layout/RadialCluster"/>
    <dgm:cxn modelId="{EE0C30D1-A971-4D89-9EDF-87774B444E42}" srcId="{F6BFBD9D-9E72-4DE2-A0E5-F3ECB5226A9B}" destId="{CBA2D634-C17C-41EC-86CF-AABC8568335F}" srcOrd="2" destOrd="0" parTransId="{8A2661E5-8639-4870-BBCA-B20B7102AC22}" sibTransId="{3C1BC8F8-1BB0-4D64-8D67-8380334199EF}"/>
    <dgm:cxn modelId="{1B7ADE73-E575-4680-A0BB-FC4D70C8D671}" srcId="{660349DE-936B-4AB9-87CB-FBC144083108}" destId="{F6BFBD9D-9E72-4DE2-A0E5-F3ECB5226A9B}" srcOrd="0" destOrd="0" parTransId="{EEFEB1A5-B717-4ABF-95EA-F6F4B39C18BA}" sibTransId="{A7055EDE-E6EB-42EB-89E9-2F499BA64F47}"/>
    <dgm:cxn modelId="{9E1CDC7D-79EB-485A-9BD9-B44EFB59B9A6}" type="presOf" srcId="{EADC757A-839B-4CB3-AF91-FDDF90082F9F}" destId="{C3FB7319-B724-46A7-9030-BAE88896B44B}" srcOrd="0" destOrd="0" presId="urn:microsoft.com/office/officeart/2008/layout/RadialCluster"/>
    <dgm:cxn modelId="{C73D8FCB-95CD-435B-B069-4121E36830B3}" type="presOf" srcId="{49F15132-3FA0-40DC-A123-125A10730919}" destId="{3F6EEC20-0054-4D4D-8C3A-E7157204855C}" srcOrd="0" destOrd="0" presId="urn:microsoft.com/office/officeart/2008/layout/RadialCluster"/>
    <dgm:cxn modelId="{08E0FC3B-9DDB-4F02-A3AF-3FB0ABE8F95F}" type="presOf" srcId="{A308F24C-CF93-404D-B428-E440B2853B1D}" destId="{9AC090A7-B328-4EF8-BD76-8397A1FF36CE}" srcOrd="0" destOrd="0" presId="urn:microsoft.com/office/officeart/2008/layout/RadialCluster"/>
    <dgm:cxn modelId="{305830EF-EC12-473E-99F1-CBCD8C7163F5}" srcId="{F6BFBD9D-9E72-4DE2-A0E5-F3ECB5226A9B}" destId="{D108953B-E191-4167-ADC3-633B6C8DF671}" srcOrd="4" destOrd="0" parTransId="{49F15132-3FA0-40DC-A123-125A10730919}" sibTransId="{52B6793B-3458-4E33-A119-02E9919B8D03}"/>
    <dgm:cxn modelId="{EEE183C1-09FD-4456-9250-9FCC7BAE6A68}" srcId="{F6BFBD9D-9E72-4DE2-A0E5-F3ECB5226A9B}" destId="{6DB687D2-6338-408F-908C-D835612CC41D}" srcOrd="1" destOrd="0" parTransId="{D510EEEC-61F7-408D-9180-1431AC31D48F}" sibTransId="{68351740-F3CF-49FE-B27D-57573770755A}"/>
    <dgm:cxn modelId="{A0D2DF48-0EEF-406C-977D-9C6F17E76673}" type="presOf" srcId="{F6BFBD9D-9E72-4DE2-A0E5-F3ECB5226A9B}" destId="{86426113-581C-42C4-BF17-BBC904DA559F}" srcOrd="0" destOrd="0" presId="urn:microsoft.com/office/officeart/2008/layout/RadialCluster"/>
    <dgm:cxn modelId="{6581571D-E827-4DC9-8BE1-3F855AB5FC71}" type="presOf" srcId="{8A2661E5-8639-4870-BBCA-B20B7102AC22}" destId="{F9B88CDD-C75A-4804-AEDF-94447AD94392}" srcOrd="0" destOrd="0" presId="urn:microsoft.com/office/officeart/2008/layout/RadialCluster"/>
    <dgm:cxn modelId="{16B46B80-0049-4418-880F-CD9F3F0CA3EB}" type="presOf" srcId="{D108953B-E191-4167-ADC3-633B6C8DF671}" destId="{AD490C19-9172-43AB-B975-A59D717874FC}" srcOrd="0" destOrd="0" presId="urn:microsoft.com/office/officeart/2008/layout/RadialCluster"/>
    <dgm:cxn modelId="{78650985-A0B9-4604-AA9E-B27F78936558}" type="presOf" srcId="{660349DE-936B-4AB9-87CB-FBC144083108}" destId="{3A3904E1-CAD2-4985-BC5D-5B66DEC8A017}" srcOrd="0" destOrd="0" presId="urn:microsoft.com/office/officeart/2008/layout/RadialCluster"/>
    <dgm:cxn modelId="{2D0D4D6B-807B-491B-AE82-A7843BC2F3E0}" type="presOf" srcId="{AB97EBF2-2D36-47BE-AA2A-2293BCBC3696}" destId="{AF551376-70E3-4CEA-8AF8-A3C28B9CC0F8}" srcOrd="0" destOrd="0" presId="urn:microsoft.com/office/officeart/2008/layout/RadialCluster"/>
    <dgm:cxn modelId="{8A8B18F8-D3FB-46FA-A2A7-69724F827DD4}" type="presOf" srcId="{6DB687D2-6338-408F-908C-D835612CC41D}" destId="{6DA66466-E439-41B5-B2A5-6A1CFC1638BA}" srcOrd="0" destOrd="0" presId="urn:microsoft.com/office/officeart/2008/layout/RadialCluster"/>
    <dgm:cxn modelId="{B922C8F3-0ACD-498F-9926-B4C0BCF1AD62}" type="presOf" srcId="{CBA2D634-C17C-41EC-86CF-AABC8568335F}" destId="{79DB8AC6-847E-4649-9EE8-A0093590D8B6}" srcOrd="0" destOrd="0" presId="urn:microsoft.com/office/officeart/2008/layout/RadialCluster"/>
    <dgm:cxn modelId="{B7EE0703-E7E6-4BB4-B166-4655B4554F38}" type="presParOf" srcId="{3A3904E1-CAD2-4985-BC5D-5B66DEC8A017}" destId="{D8713542-0F27-48D6-A5BA-EB7F55303772}" srcOrd="0" destOrd="0" presId="urn:microsoft.com/office/officeart/2008/layout/RadialCluster"/>
    <dgm:cxn modelId="{53F7FDED-3C91-49E5-B682-9338DDCBB09F}" type="presParOf" srcId="{D8713542-0F27-48D6-A5BA-EB7F55303772}" destId="{86426113-581C-42C4-BF17-BBC904DA559F}" srcOrd="0" destOrd="0" presId="urn:microsoft.com/office/officeart/2008/layout/RadialCluster"/>
    <dgm:cxn modelId="{6069B450-3C78-45AC-A650-0C7B7C171239}" type="presParOf" srcId="{D8713542-0F27-48D6-A5BA-EB7F55303772}" destId="{C3FB7319-B724-46A7-9030-BAE88896B44B}" srcOrd="1" destOrd="0" presId="urn:microsoft.com/office/officeart/2008/layout/RadialCluster"/>
    <dgm:cxn modelId="{39E46218-29FF-41C0-B1AF-470171E7FFB4}" type="presParOf" srcId="{D8713542-0F27-48D6-A5BA-EB7F55303772}" destId="{AF551376-70E3-4CEA-8AF8-A3C28B9CC0F8}" srcOrd="2" destOrd="0" presId="urn:microsoft.com/office/officeart/2008/layout/RadialCluster"/>
    <dgm:cxn modelId="{1869049F-9D85-4F4B-ABCB-0F2AFB82EE87}" type="presParOf" srcId="{D8713542-0F27-48D6-A5BA-EB7F55303772}" destId="{3912293D-AEC3-4844-8FFB-D344998EF407}" srcOrd="3" destOrd="0" presId="urn:microsoft.com/office/officeart/2008/layout/RadialCluster"/>
    <dgm:cxn modelId="{6A3E795E-18F8-4CC4-993D-95C0E74C26DB}" type="presParOf" srcId="{D8713542-0F27-48D6-A5BA-EB7F55303772}" destId="{6DA66466-E439-41B5-B2A5-6A1CFC1638BA}" srcOrd="4" destOrd="0" presId="urn:microsoft.com/office/officeart/2008/layout/RadialCluster"/>
    <dgm:cxn modelId="{BE97FE20-3701-4AA5-B6FA-E01E7DDD8F13}" type="presParOf" srcId="{D8713542-0F27-48D6-A5BA-EB7F55303772}" destId="{F9B88CDD-C75A-4804-AEDF-94447AD94392}" srcOrd="5" destOrd="0" presId="urn:microsoft.com/office/officeart/2008/layout/RadialCluster"/>
    <dgm:cxn modelId="{CCBBCA61-7F9B-4CD0-9369-24D4D7CE1374}" type="presParOf" srcId="{D8713542-0F27-48D6-A5BA-EB7F55303772}" destId="{79DB8AC6-847E-4649-9EE8-A0093590D8B6}" srcOrd="6" destOrd="0" presId="urn:microsoft.com/office/officeart/2008/layout/RadialCluster"/>
    <dgm:cxn modelId="{2B2B2B82-6636-4AA2-9ED4-554321516B3D}" type="presParOf" srcId="{D8713542-0F27-48D6-A5BA-EB7F55303772}" destId="{9AC090A7-B328-4EF8-BD76-8397A1FF36CE}" srcOrd="7" destOrd="0" presId="urn:microsoft.com/office/officeart/2008/layout/RadialCluster"/>
    <dgm:cxn modelId="{D288A858-F3EC-43D0-BFF7-0460956121D2}" type="presParOf" srcId="{D8713542-0F27-48D6-A5BA-EB7F55303772}" destId="{34B07150-32C6-4B8E-8618-CF2EF0D629B0}" srcOrd="8" destOrd="0" presId="urn:microsoft.com/office/officeart/2008/layout/RadialCluster"/>
    <dgm:cxn modelId="{962BEB6A-A794-423A-AA75-9274C966539B}" type="presParOf" srcId="{D8713542-0F27-48D6-A5BA-EB7F55303772}" destId="{3F6EEC20-0054-4D4D-8C3A-E7157204855C}" srcOrd="9" destOrd="0" presId="urn:microsoft.com/office/officeart/2008/layout/RadialCluster"/>
    <dgm:cxn modelId="{FD01F7A8-F82A-400B-9B79-B52C7B18715A}" type="presParOf" srcId="{D8713542-0F27-48D6-A5BA-EB7F55303772}" destId="{AD490C19-9172-43AB-B975-A59D717874FC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3A62A5-67CD-4D49-B87A-259DB4D0E809}" type="doc">
      <dgm:prSet loTypeId="urn:microsoft.com/office/officeart/2005/8/layout/orgChart1" loCatId="hierarchy" qsTypeId="urn:microsoft.com/office/officeart/2005/8/quickstyle/3d2#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58F173B-4183-4162-9003-1A8D4AD4610E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Интеллектуальная транспортная система Красноярска</a:t>
          </a:r>
        </a:p>
      </dgm:t>
    </dgm:pt>
    <dgm:pt modelId="{9A7E5C75-9057-44D6-8481-FF9CAFFD8842}" type="parTrans" cxnId="{63868827-EA5A-4E32-89CA-CC8AD9FB8168}">
      <dgm:prSet/>
      <dgm:spPr/>
      <dgm:t>
        <a:bodyPr/>
        <a:lstStyle/>
        <a:p>
          <a:endParaRPr lang="ru-RU"/>
        </a:p>
      </dgm:t>
    </dgm:pt>
    <dgm:pt modelId="{5B03B346-4C54-49CE-9A19-2CD51DA84B56}" type="sibTrans" cxnId="{63868827-EA5A-4E32-89CA-CC8AD9FB8168}">
      <dgm:prSet/>
      <dgm:spPr/>
      <dgm:t>
        <a:bodyPr/>
        <a:lstStyle/>
        <a:p>
          <a:endParaRPr lang="ru-RU"/>
        </a:p>
      </dgm:t>
    </dgm:pt>
    <dgm:pt modelId="{82D119FA-A00A-4900-A617-0D5AB8E44C1C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dirty="0"/>
            <a:t>Автоматизированные системы управления (АСУ)</a:t>
          </a:r>
          <a:r>
            <a:rPr lang="en-US" dirty="0"/>
            <a:t> </a:t>
          </a:r>
          <a:r>
            <a:rPr lang="ru-RU" dirty="0"/>
            <a:t>и средства связи на транспорте</a:t>
          </a:r>
        </a:p>
      </dgm:t>
    </dgm:pt>
    <dgm:pt modelId="{3CFB6B9F-4814-458B-B15A-22118F8BEA9E}" type="parTrans" cxnId="{C161D51C-581A-45AF-9578-B79C2941D44E}">
      <dgm:prSet/>
      <dgm:spPr/>
      <dgm:t>
        <a:bodyPr/>
        <a:lstStyle/>
        <a:p>
          <a:endParaRPr lang="ru-RU"/>
        </a:p>
      </dgm:t>
    </dgm:pt>
    <dgm:pt modelId="{A243B913-AB83-4BFC-89E8-1DF423B354DC}" type="sibTrans" cxnId="{C161D51C-581A-45AF-9578-B79C2941D44E}">
      <dgm:prSet/>
      <dgm:spPr/>
      <dgm:t>
        <a:bodyPr/>
        <a:lstStyle/>
        <a:p>
          <a:endParaRPr lang="ru-RU"/>
        </a:p>
      </dgm:t>
    </dgm:pt>
    <dgm:pt modelId="{DBEC8690-65EF-4244-8EFC-3C42BC0BB28C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dirty="0"/>
            <a:t>Базы данных Информационные системы</a:t>
          </a:r>
        </a:p>
      </dgm:t>
    </dgm:pt>
    <dgm:pt modelId="{D4484512-A580-4F8B-A236-D8B85AAED6FA}" type="parTrans" cxnId="{C07C3F8D-6FA8-41F4-9F2B-7D6A2FB6A19F}">
      <dgm:prSet/>
      <dgm:spPr/>
      <dgm:t>
        <a:bodyPr/>
        <a:lstStyle/>
        <a:p>
          <a:endParaRPr lang="ru-RU"/>
        </a:p>
      </dgm:t>
    </dgm:pt>
    <dgm:pt modelId="{2E641460-E0A4-47C6-AAF0-46296CE5D029}" type="sibTrans" cxnId="{C07C3F8D-6FA8-41F4-9F2B-7D6A2FB6A19F}">
      <dgm:prSet/>
      <dgm:spPr/>
      <dgm:t>
        <a:bodyPr/>
        <a:lstStyle/>
        <a:p>
          <a:endParaRPr lang="ru-RU"/>
        </a:p>
      </dgm:t>
    </dgm:pt>
    <dgm:pt modelId="{07830D0C-C330-4746-8D07-1B042E52BFFC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dirty="0"/>
            <a:t>Математические методы при решении транспортных задач</a:t>
          </a:r>
        </a:p>
      </dgm:t>
    </dgm:pt>
    <dgm:pt modelId="{12CB93EF-A21F-4BCB-9195-0991027CF316}" type="parTrans" cxnId="{F637EA31-583C-45E8-8FB1-F16C3984B138}">
      <dgm:prSet/>
      <dgm:spPr/>
      <dgm:t>
        <a:bodyPr/>
        <a:lstStyle/>
        <a:p>
          <a:endParaRPr lang="ru-RU"/>
        </a:p>
      </dgm:t>
    </dgm:pt>
    <dgm:pt modelId="{EEC21F65-9F25-47D9-B44D-F064996B013C}" type="sibTrans" cxnId="{F637EA31-583C-45E8-8FB1-F16C3984B138}">
      <dgm:prSet/>
      <dgm:spPr/>
      <dgm:t>
        <a:bodyPr/>
        <a:lstStyle/>
        <a:p>
          <a:endParaRPr lang="ru-RU"/>
        </a:p>
      </dgm:t>
    </dgm:pt>
    <dgm:pt modelId="{6E78C0C3-58C8-4416-BB06-E5117C56CE40}" type="pres">
      <dgm:prSet presAssocID="{123A62A5-67CD-4D49-B87A-259DB4D0E8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A2FA17A-C6E1-4FE2-A9F2-6EFA2B401464}" type="pres">
      <dgm:prSet presAssocID="{358F173B-4183-4162-9003-1A8D4AD4610E}" presName="hierRoot1" presStyleCnt="0">
        <dgm:presLayoutVars>
          <dgm:hierBranch val="init"/>
        </dgm:presLayoutVars>
      </dgm:prSet>
      <dgm:spPr/>
    </dgm:pt>
    <dgm:pt modelId="{3989CF33-32AF-43BD-85B6-EE609C49BA83}" type="pres">
      <dgm:prSet presAssocID="{358F173B-4183-4162-9003-1A8D4AD4610E}" presName="rootComposite1" presStyleCnt="0"/>
      <dgm:spPr/>
    </dgm:pt>
    <dgm:pt modelId="{67A1D05B-3774-489F-8B17-B29C69A11071}" type="pres">
      <dgm:prSet presAssocID="{358F173B-4183-4162-9003-1A8D4AD4610E}" presName="rootText1" presStyleLbl="node0" presStyleIdx="0" presStyleCnt="1" custScaleY="546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652137-E9A9-4D6F-BEA9-3BF5E39E4692}" type="pres">
      <dgm:prSet presAssocID="{358F173B-4183-4162-9003-1A8D4AD4610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1D997EC-234A-41A4-A2D9-F3F587BD851A}" type="pres">
      <dgm:prSet presAssocID="{358F173B-4183-4162-9003-1A8D4AD4610E}" presName="hierChild2" presStyleCnt="0"/>
      <dgm:spPr/>
    </dgm:pt>
    <dgm:pt modelId="{8F9F2E72-406F-40C2-A99E-784C77662573}" type="pres">
      <dgm:prSet presAssocID="{3CFB6B9F-4814-458B-B15A-22118F8BEA9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2089B0FD-E2D7-4091-8AB4-A93D9DE61ADF}" type="pres">
      <dgm:prSet presAssocID="{82D119FA-A00A-4900-A617-0D5AB8E44C1C}" presName="hierRoot2" presStyleCnt="0">
        <dgm:presLayoutVars>
          <dgm:hierBranch val="init"/>
        </dgm:presLayoutVars>
      </dgm:prSet>
      <dgm:spPr/>
    </dgm:pt>
    <dgm:pt modelId="{8798F8B9-75DB-48C2-8814-1F8096736AC7}" type="pres">
      <dgm:prSet presAssocID="{82D119FA-A00A-4900-A617-0D5AB8E44C1C}" presName="rootComposite" presStyleCnt="0"/>
      <dgm:spPr/>
    </dgm:pt>
    <dgm:pt modelId="{F22127E2-121B-4434-9237-E9B45CADF66A}" type="pres">
      <dgm:prSet presAssocID="{82D119FA-A00A-4900-A617-0D5AB8E44C1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055B71-7D33-4957-AD60-1A30C711C1A4}" type="pres">
      <dgm:prSet presAssocID="{82D119FA-A00A-4900-A617-0D5AB8E44C1C}" presName="rootConnector" presStyleLbl="node2" presStyleIdx="0" presStyleCnt="3"/>
      <dgm:spPr/>
      <dgm:t>
        <a:bodyPr/>
        <a:lstStyle/>
        <a:p>
          <a:endParaRPr lang="ru-RU"/>
        </a:p>
      </dgm:t>
    </dgm:pt>
    <dgm:pt modelId="{1D3787C8-A4CF-4D81-BF05-393DE676CAB8}" type="pres">
      <dgm:prSet presAssocID="{82D119FA-A00A-4900-A617-0D5AB8E44C1C}" presName="hierChild4" presStyleCnt="0"/>
      <dgm:spPr/>
    </dgm:pt>
    <dgm:pt modelId="{05CF412A-6E91-42A0-828E-875B25909740}" type="pres">
      <dgm:prSet presAssocID="{82D119FA-A00A-4900-A617-0D5AB8E44C1C}" presName="hierChild5" presStyleCnt="0"/>
      <dgm:spPr/>
    </dgm:pt>
    <dgm:pt modelId="{51034172-DE93-426A-A438-5C0840654299}" type="pres">
      <dgm:prSet presAssocID="{D4484512-A580-4F8B-A236-D8B85AAED6FA}" presName="Name37" presStyleLbl="parChTrans1D2" presStyleIdx="1" presStyleCnt="3"/>
      <dgm:spPr/>
      <dgm:t>
        <a:bodyPr/>
        <a:lstStyle/>
        <a:p>
          <a:endParaRPr lang="ru-RU"/>
        </a:p>
      </dgm:t>
    </dgm:pt>
    <dgm:pt modelId="{1614DDC0-B4B4-4279-8131-5579D7692C31}" type="pres">
      <dgm:prSet presAssocID="{DBEC8690-65EF-4244-8EFC-3C42BC0BB28C}" presName="hierRoot2" presStyleCnt="0">
        <dgm:presLayoutVars>
          <dgm:hierBranch val="init"/>
        </dgm:presLayoutVars>
      </dgm:prSet>
      <dgm:spPr/>
    </dgm:pt>
    <dgm:pt modelId="{997C7A04-0CBD-4FA8-B7D0-B2D5306EF70C}" type="pres">
      <dgm:prSet presAssocID="{DBEC8690-65EF-4244-8EFC-3C42BC0BB28C}" presName="rootComposite" presStyleCnt="0"/>
      <dgm:spPr/>
    </dgm:pt>
    <dgm:pt modelId="{E5C59451-9672-4945-B065-6F817D01518C}" type="pres">
      <dgm:prSet presAssocID="{DBEC8690-65EF-4244-8EFC-3C42BC0BB28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56D2A0-CD52-433E-AF2F-52E5984BF22E}" type="pres">
      <dgm:prSet presAssocID="{DBEC8690-65EF-4244-8EFC-3C42BC0BB28C}" presName="rootConnector" presStyleLbl="node2" presStyleIdx="1" presStyleCnt="3"/>
      <dgm:spPr/>
      <dgm:t>
        <a:bodyPr/>
        <a:lstStyle/>
        <a:p>
          <a:endParaRPr lang="ru-RU"/>
        </a:p>
      </dgm:t>
    </dgm:pt>
    <dgm:pt modelId="{8E3BDD7F-6A78-4327-A67D-10F7A204CBDE}" type="pres">
      <dgm:prSet presAssocID="{DBEC8690-65EF-4244-8EFC-3C42BC0BB28C}" presName="hierChild4" presStyleCnt="0"/>
      <dgm:spPr/>
    </dgm:pt>
    <dgm:pt modelId="{B99D59EE-4616-40CD-898C-70670CE6DB1F}" type="pres">
      <dgm:prSet presAssocID="{DBEC8690-65EF-4244-8EFC-3C42BC0BB28C}" presName="hierChild5" presStyleCnt="0"/>
      <dgm:spPr/>
    </dgm:pt>
    <dgm:pt modelId="{AD34AFE1-CF0B-4365-9F6F-276D24D2CD01}" type="pres">
      <dgm:prSet presAssocID="{12CB93EF-A21F-4BCB-9195-0991027CF31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74F39FF5-DE68-4AEF-A80E-4A78CC537A50}" type="pres">
      <dgm:prSet presAssocID="{07830D0C-C330-4746-8D07-1B042E52BFFC}" presName="hierRoot2" presStyleCnt="0">
        <dgm:presLayoutVars>
          <dgm:hierBranch val="init"/>
        </dgm:presLayoutVars>
      </dgm:prSet>
      <dgm:spPr/>
    </dgm:pt>
    <dgm:pt modelId="{B8FAFDBA-D5ED-4ECC-B771-98E63CAF7CED}" type="pres">
      <dgm:prSet presAssocID="{07830D0C-C330-4746-8D07-1B042E52BFFC}" presName="rootComposite" presStyleCnt="0"/>
      <dgm:spPr/>
    </dgm:pt>
    <dgm:pt modelId="{4DABDD4B-2F77-4AC9-8F96-257D4633A87A}" type="pres">
      <dgm:prSet presAssocID="{07830D0C-C330-4746-8D07-1B042E52BFF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039660-07EC-41A4-A536-5080CBFB6014}" type="pres">
      <dgm:prSet presAssocID="{07830D0C-C330-4746-8D07-1B042E52BFFC}" presName="rootConnector" presStyleLbl="node2" presStyleIdx="2" presStyleCnt="3"/>
      <dgm:spPr/>
      <dgm:t>
        <a:bodyPr/>
        <a:lstStyle/>
        <a:p>
          <a:endParaRPr lang="ru-RU"/>
        </a:p>
      </dgm:t>
    </dgm:pt>
    <dgm:pt modelId="{9BFC0A46-8057-4AB1-942F-6945F5BC4FE3}" type="pres">
      <dgm:prSet presAssocID="{07830D0C-C330-4746-8D07-1B042E52BFFC}" presName="hierChild4" presStyleCnt="0"/>
      <dgm:spPr/>
    </dgm:pt>
    <dgm:pt modelId="{D2814495-1CA9-4B2B-8A2C-664AA77D94EF}" type="pres">
      <dgm:prSet presAssocID="{07830D0C-C330-4746-8D07-1B042E52BFFC}" presName="hierChild5" presStyleCnt="0"/>
      <dgm:spPr/>
    </dgm:pt>
    <dgm:pt modelId="{3123986F-E68E-4B03-A840-FFA660EDDF19}" type="pres">
      <dgm:prSet presAssocID="{358F173B-4183-4162-9003-1A8D4AD4610E}" presName="hierChild3" presStyleCnt="0"/>
      <dgm:spPr/>
    </dgm:pt>
  </dgm:ptLst>
  <dgm:cxnLst>
    <dgm:cxn modelId="{BD3491A0-2627-4FE4-8ADF-7C72DB1BA7FD}" type="presOf" srcId="{82D119FA-A00A-4900-A617-0D5AB8E44C1C}" destId="{F22127E2-121B-4434-9237-E9B45CADF66A}" srcOrd="0" destOrd="0" presId="urn:microsoft.com/office/officeart/2005/8/layout/orgChart1"/>
    <dgm:cxn modelId="{EBE3FB0D-EC87-423B-BCF7-D1CCC5411435}" type="presOf" srcId="{82D119FA-A00A-4900-A617-0D5AB8E44C1C}" destId="{5D055B71-7D33-4957-AD60-1A30C711C1A4}" srcOrd="1" destOrd="0" presId="urn:microsoft.com/office/officeart/2005/8/layout/orgChart1"/>
    <dgm:cxn modelId="{C389008F-2888-4364-9FAE-A1461F5226B5}" type="presOf" srcId="{07830D0C-C330-4746-8D07-1B042E52BFFC}" destId="{80039660-07EC-41A4-A536-5080CBFB6014}" srcOrd="1" destOrd="0" presId="urn:microsoft.com/office/officeart/2005/8/layout/orgChart1"/>
    <dgm:cxn modelId="{1F172BBB-66EF-4ECF-88C5-177F386788A8}" type="presOf" srcId="{07830D0C-C330-4746-8D07-1B042E52BFFC}" destId="{4DABDD4B-2F77-4AC9-8F96-257D4633A87A}" srcOrd="0" destOrd="0" presId="urn:microsoft.com/office/officeart/2005/8/layout/orgChart1"/>
    <dgm:cxn modelId="{7C6D5227-4054-47E4-A206-79967CACFEB7}" type="presOf" srcId="{123A62A5-67CD-4D49-B87A-259DB4D0E809}" destId="{6E78C0C3-58C8-4416-BB06-E5117C56CE40}" srcOrd="0" destOrd="0" presId="urn:microsoft.com/office/officeart/2005/8/layout/orgChart1"/>
    <dgm:cxn modelId="{5CA870F4-9FC6-4EDD-B85F-C83FB6A05E94}" type="presOf" srcId="{DBEC8690-65EF-4244-8EFC-3C42BC0BB28C}" destId="{E456D2A0-CD52-433E-AF2F-52E5984BF22E}" srcOrd="1" destOrd="0" presId="urn:microsoft.com/office/officeart/2005/8/layout/orgChart1"/>
    <dgm:cxn modelId="{05E82169-F153-4BEB-8253-74FEF672863A}" type="presOf" srcId="{3CFB6B9F-4814-458B-B15A-22118F8BEA9E}" destId="{8F9F2E72-406F-40C2-A99E-784C77662573}" srcOrd="0" destOrd="0" presId="urn:microsoft.com/office/officeart/2005/8/layout/orgChart1"/>
    <dgm:cxn modelId="{B85BC40E-BA39-4670-A805-2C128AEFAA32}" type="presOf" srcId="{358F173B-4183-4162-9003-1A8D4AD4610E}" destId="{C9652137-E9A9-4D6F-BEA9-3BF5E39E4692}" srcOrd="1" destOrd="0" presId="urn:microsoft.com/office/officeart/2005/8/layout/orgChart1"/>
    <dgm:cxn modelId="{C07C3F8D-6FA8-41F4-9F2B-7D6A2FB6A19F}" srcId="{358F173B-4183-4162-9003-1A8D4AD4610E}" destId="{DBEC8690-65EF-4244-8EFC-3C42BC0BB28C}" srcOrd="1" destOrd="0" parTransId="{D4484512-A580-4F8B-A236-D8B85AAED6FA}" sibTransId="{2E641460-E0A4-47C6-AAF0-46296CE5D029}"/>
    <dgm:cxn modelId="{F637EA31-583C-45E8-8FB1-F16C3984B138}" srcId="{358F173B-4183-4162-9003-1A8D4AD4610E}" destId="{07830D0C-C330-4746-8D07-1B042E52BFFC}" srcOrd="2" destOrd="0" parTransId="{12CB93EF-A21F-4BCB-9195-0991027CF316}" sibTransId="{EEC21F65-9F25-47D9-B44D-F064996B013C}"/>
    <dgm:cxn modelId="{C161D51C-581A-45AF-9578-B79C2941D44E}" srcId="{358F173B-4183-4162-9003-1A8D4AD4610E}" destId="{82D119FA-A00A-4900-A617-0D5AB8E44C1C}" srcOrd="0" destOrd="0" parTransId="{3CFB6B9F-4814-458B-B15A-22118F8BEA9E}" sibTransId="{A243B913-AB83-4BFC-89E8-1DF423B354DC}"/>
    <dgm:cxn modelId="{43F8C2DA-E89D-4F25-BDF6-52031209EC2F}" type="presOf" srcId="{DBEC8690-65EF-4244-8EFC-3C42BC0BB28C}" destId="{E5C59451-9672-4945-B065-6F817D01518C}" srcOrd="0" destOrd="0" presId="urn:microsoft.com/office/officeart/2005/8/layout/orgChart1"/>
    <dgm:cxn modelId="{D56CB4DE-74C5-4DEF-A4F5-99F7B776F373}" type="presOf" srcId="{358F173B-4183-4162-9003-1A8D4AD4610E}" destId="{67A1D05B-3774-489F-8B17-B29C69A11071}" srcOrd="0" destOrd="0" presId="urn:microsoft.com/office/officeart/2005/8/layout/orgChart1"/>
    <dgm:cxn modelId="{36222E02-E2FC-4026-9869-E74EDEA8716A}" type="presOf" srcId="{D4484512-A580-4F8B-A236-D8B85AAED6FA}" destId="{51034172-DE93-426A-A438-5C0840654299}" srcOrd="0" destOrd="0" presId="urn:microsoft.com/office/officeart/2005/8/layout/orgChart1"/>
    <dgm:cxn modelId="{DCDB3611-6799-48C8-AB29-32CBEA0FAE1F}" type="presOf" srcId="{12CB93EF-A21F-4BCB-9195-0991027CF316}" destId="{AD34AFE1-CF0B-4365-9F6F-276D24D2CD01}" srcOrd="0" destOrd="0" presId="urn:microsoft.com/office/officeart/2005/8/layout/orgChart1"/>
    <dgm:cxn modelId="{63868827-EA5A-4E32-89CA-CC8AD9FB8168}" srcId="{123A62A5-67CD-4D49-B87A-259DB4D0E809}" destId="{358F173B-4183-4162-9003-1A8D4AD4610E}" srcOrd="0" destOrd="0" parTransId="{9A7E5C75-9057-44D6-8481-FF9CAFFD8842}" sibTransId="{5B03B346-4C54-49CE-9A19-2CD51DA84B56}"/>
    <dgm:cxn modelId="{83D0257D-2728-4A96-9210-41104793241C}" type="presParOf" srcId="{6E78C0C3-58C8-4416-BB06-E5117C56CE40}" destId="{5A2FA17A-C6E1-4FE2-A9F2-6EFA2B401464}" srcOrd="0" destOrd="0" presId="urn:microsoft.com/office/officeart/2005/8/layout/orgChart1"/>
    <dgm:cxn modelId="{4381214D-88A9-42F5-BA96-6C8C00452DB2}" type="presParOf" srcId="{5A2FA17A-C6E1-4FE2-A9F2-6EFA2B401464}" destId="{3989CF33-32AF-43BD-85B6-EE609C49BA83}" srcOrd="0" destOrd="0" presId="urn:microsoft.com/office/officeart/2005/8/layout/orgChart1"/>
    <dgm:cxn modelId="{366C5EE0-F656-4178-A297-C84004F5317E}" type="presParOf" srcId="{3989CF33-32AF-43BD-85B6-EE609C49BA83}" destId="{67A1D05B-3774-489F-8B17-B29C69A11071}" srcOrd="0" destOrd="0" presId="urn:microsoft.com/office/officeart/2005/8/layout/orgChart1"/>
    <dgm:cxn modelId="{827B834D-C775-4F51-9B9C-498E5AEA5C6D}" type="presParOf" srcId="{3989CF33-32AF-43BD-85B6-EE609C49BA83}" destId="{C9652137-E9A9-4D6F-BEA9-3BF5E39E4692}" srcOrd="1" destOrd="0" presId="urn:microsoft.com/office/officeart/2005/8/layout/orgChart1"/>
    <dgm:cxn modelId="{84F94B6D-EF80-432B-9DB9-474417C90A7F}" type="presParOf" srcId="{5A2FA17A-C6E1-4FE2-A9F2-6EFA2B401464}" destId="{D1D997EC-234A-41A4-A2D9-F3F587BD851A}" srcOrd="1" destOrd="0" presId="urn:microsoft.com/office/officeart/2005/8/layout/orgChart1"/>
    <dgm:cxn modelId="{B56ED87E-2DEA-4515-AE79-D6461CBE558A}" type="presParOf" srcId="{D1D997EC-234A-41A4-A2D9-F3F587BD851A}" destId="{8F9F2E72-406F-40C2-A99E-784C77662573}" srcOrd="0" destOrd="0" presId="urn:microsoft.com/office/officeart/2005/8/layout/orgChart1"/>
    <dgm:cxn modelId="{1CC99453-1CED-4869-BBBF-D5B59822B9BD}" type="presParOf" srcId="{D1D997EC-234A-41A4-A2D9-F3F587BD851A}" destId="{2089B0FD-E2D7-4091-8AB4-A93D9DE61ADF}" srcOrd="1" destOrd="0" presId="urn:microsoft.com/office/officeart/2005/8/layout/orgChart1"/>
    <dgm:cxn modelId="{4EC28771-F35F-46A7-80EC-AE9636A508DA}" type="presParOf" srcId="{2089B0FD-E2D7-4091-8AB4-A93D9DE61ADF}" destId="{8798F8B9-75DB-48C2-8814-1F8096736AC7}" srcOrd="0" destOrd="0" presId="urn:microsoft.com/office/officeart/2005/8/layout/orgChart1"/>
    <dgm:cxn modelId="{28A42E2A-8800-42D0-8B74-2899E8D380BE}" type="presParOf" srcId="{8798F8B9-75DB-48C2-8814-1F8096736AC7}" destId="{F22127E2-121B-4434-9237-E9B45CADF66A}" srcOrd="0" destOrd="0" presId="urn:microsoft.com/office/officeart/2005/8/layout/orgChart1"/>
    <dgm:cxn modelId="{7F271CDF-EFCF-4F30-AA56-651C50E3AC12}" type="presParOf" srcId="{8798F8B9-75DB-48C2-8814-1F8096736AC7}" destId="{5D055B71-7D33-4957-AD60-1A30C711C1A4}" srcOrd="1" destOrd="0" presId="urn:microsoft.com/office/officeart/2005/8/layout/orgChart1"/>
    <dgm:cxn modelId="{228413A4-BB10-474B-8D42-301D93737728}" type="presParOf" srcId="{2089B0FD-E2D7-4091-8AB4-A93D9DE61ADF}" destId="{1D3787C8-A4CF-4D81-BF05-393DE676CAB8}" srcOrd="1" destOrd="0" presId="urn:microsoft.com/office/officeart/2005/8/layout/orgChart1"/>
    <dgm:cxn modelId="{C4ECC5E9-9B3E-4F0E-A83D-A9C01526B606}" type="presParOf" srcId="{2089B0FD-E2D7-4091-8AB4-A93D9DE61ADF}" destId="{05CF412A-6E91-42A0-828E-875B25909740}" srcOrd="2" destOrd="0" presId="urn:microsoft.com/office/officeart/2005/8/layout/orgChart1"/>
    <dgm:cxn modelId="{965DCC14-9EBB-4866-B45C-1E82E9D3FF1C}" type="presParOf" srcId="{D1D997EC-234A-41A4-A2D9-F3F587BD851A}" destId="{51034172-DE93-426A-A438-5C0840654299}" srcOrd="2" destOrd="0" presId="urn:microsoft.com/office/officeart/2005/8/layout/orgChart1"/>
    <dgm:cxn modelId="{726562BE-CDB3-41C3-B52E-FF12224DF8CA}" type="presParOf" srcId="{D1D997EC-234A-41A4-A2D9-F3F587BD851A}" destId="{1614DDC0-B4B4-4279-8131-5579D7692C31}" srcOrd="3" destOrd="0" presId="urn:microsoft.com/office/officeart/2005/8/layout/orgChart1"/>
    <dgm:cxn modelId="{0A3FC695-6259-4B0D-AE3F-DF7A0183ACDB}" type="presParOf" srcId="{1614DDC0-B4B4-4279-8131-5579D7692C31}" destId="{997C7A04-0CBD-4FA8-B7D0-B2D5306EF70C}" srcOrd="0" destOrd="0" presId="urn:microsoft.com/office/officeart/2005/8/layout/orgChart1"/>
    <dgm:cxn modelId="{2187F292-B824-4D7D-B6D8-94C95781458B}" type="presParOf" srcId="{997C7A04-0CBD-4FA8-B7D0-B2D5306EF70C}" destId="{E5C59451-9672-4945-B065-6F817D01518C}" srcOrd="0" destOrd="0" presId="urn:microsoft.com/office/officeart/2005/8/layout/orgChart1"/>
    <dgm:cxn modelId="{77139E73-9E7B-46BF-AB5C-F0ADE8567ECC}" type="presParOf" srcId="{997C7A04-0CBD-4FA8-B7D0-B2D5306EF70C}" destId="{E456D2A0-CD52-433E-AF2F-52E5984BF22E}" srcOrd="1" destOrd="0" presId="urn:microsoft.com/office/officeart/2005/8/layout/orgChart1"/>
    <dgm:cxn modelId="{9001C645-1E90-4473-915F-E8DB5FD2C011}" type="presParOf" srcId="{1614DDC0-B4B4-4279-8131-5579D7692C31}" destId="{8E3BDD7F-6A78-4327-A67D-10F7A204CBDE}" srcOrd="1" destOrd="0" presId="urn:microsoft.com/office/officeart/2005/8/layout/orgChart1"/>
    <dgm:cxn modelId="{3A283B03-F598-461E-8FCE-3B1BEEDDCE0F}" type="presParOf" srcId="{1614DDC0-B4B4-4279-8131-5579D7692C31}" destId="{B99D59EE-4616-40CD-898C-70670CE6DB1F}" srcOrd="2" destOrd="0" presId="urn:microsoft.com/office/officeart/2005/8/layout/orgChart1"/>
    <dgm:cxn modelId="{8058BA5F-D6EF-47B8-B931-F838AB8D9FC4}" type="presParOf" srcId="{D1D997EC-234A-41A4-A2D9-F3F587BD851A}" destId="{AD34AFE1-CF0B-4365-9F6F-276D24D2CD01}" srcOrd="4" destOrd="0" presId="urn:microsoft.com/office/officeart/2005/8/layout/orgChart1"/>
    <dgm:cxn modelId="{9BFDC10D-570D-400D-8F4E-5D027C1DB8AE}" type="presParOf" srcId="{D1D997EC-234A-41A4-A2D9-F3F587BD851A}" destId="{74F39FF5-DE68-4AEF-A80E-4A78CC537A50}" srcOrd="5" destOrd="0" presId="urn:microsoft.com/office/officeart/2005/8/layout/orgChart1"/>
    <dgm:cxn modelId="{EEC76F5A-958A-4DA1-AE56-724FBB4C739B}" type="presParOf" srcId="{74F39FF5-DE68-4AEF-A80E-4A78CC537A50}" destId="{B8FAFDBA-D5ED-4ECC-B771-98E63CAF7CED}" srcOrd="0" destOrd="0" presId="urn:microsoft.com/office/officeart/2005/8/layout/orgChart1"/>
    <dgm:cxn modelId="{E8994111-3FAC-48CD-A2D6-C5EAF73ABDE3}" type="presParOf" srcId="{B8FAFDBA-D5ED-4ECC-B771-98E63CAF7CED}" destId="{4DABDD4B-2F77-4AC9-8F96-257D4633A87A}" srcOrd="0" destOrd="0" presId="urn:microsoft.com/office/officeart/2005/8/layout/orgChart1"/>
    <dgm:cxn modelId="{1991C9B2-AB66-410C-8D4C-1FB40C414159}" type="presParOf" srcId="{B8FAFDBA-D5ED-4ECC-B771-98E63CAF7CED}" destId="{80039660-07EC-41A4-A536-5080CBFB6014}" srcOrd="1" destOrd="0" presId="urn:microsoft.com/office/officeart/2005/8/layout/orgChart1"/>
    <dgm:cxn modelId="{8865A14E-27D2-4BF5-B18E-75014798EADE}" type="presParOf" srcId="{74F39FF5-DE68-4AEF-A80E-4A78CC537A50}" destId="{9BFC0A46-8057-4AB1-942F-6945F5BC4FE3}" srcOrd="1" destOrd="0" presId="urn:microsoft.com/office/officeart/2005/8/layout/orgChart1"/>
    <dgm:cxn modelId="{0A51D8C3-014B-4618-A8C3-6CF3022D9019}" type="presParOf" srcId="{74F39FF5-DE68-4AEF-A80E-4A78CC537A50}" destId="{D2814495-1CA9-4B2B-8A2C-664AA77D94EF}" srcOrd="2" destOrd="0" presId="urn:microsoft.com/office/officeart/2005/8/layout/orgChart1"/>
    <dgm:cxn modelId="{7887F45D-C17B-48DD-BA1C-320C4BCBFC01}" type="presParOf" srcId="{5A2FA17A-C6E1-4FE2-A9F2-6EFA2B401464}" destId="{3123986F-E68E-4B03-A840-FFA660EDDF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6E34B7-2FD5-413F-99DF-11FB55A5571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025376-917B-443E-844C-A7CA16EAF2DE}">
      <dgm:prSet phldrT="[Текст]"/>
      <dgm:spPr/>
      <dgm:t>
        <a:bodyPr/>
        <a:lstStyle/>
        <a:p>
          <a:r>
            <a:rPr lang="ru-RU" dirty="0" smtClean="0"/>
            <a:t>Транспортное планирование</a:t>
          </a:r>
          <a:endParaRPr lang="ru-RU" dirty="0"/>
        </a:p>
      </dgm:t>
    </dgm:pt>
    <dgm:pt modelId="{2F3E25D3-C696-4884-B3D2-7A0F86D056AF}" type="parTrans" cxnId="{4CEC5FD9-26B7-412A-8696-7B562F996FC4}">
      <dgm:prSet/>
      <dgm:spPr/>
      <dgm:t>
        <a:bodyPr/>
        <a:lstStyle/>
        <a:p>
          <a:endParaRPr lang="ru-RU"/>
        </a:p>
      </dgm:t>
    </dgm:pt>
    <dgm:pt modelId="{D30CA1C5-7941-4741-91AD-178DE26038C2}" type="sibTrans" cxnId="{4CEC5FD9-26B7-412A-8696-7B562F996FC4}">
      <dgm:prSet/>
      <dgm:spPr/>
      <dgm:t>
        <a:bodyPr/>
        <a:lstStyle/>
        <a:p>
          <a:endParaRPr lang="ru-RU"/>
        </a:p>
      </dgm:t>
    </dgm:pt>
    <dgm:pt modelId="{2882FBE8-2A53-40A3-8CC8-7ABB2EDDC50D}">
      <dgm:prSet phldrT="[Текст]"/>
      <dgm:spPr/>
      <dgm:t>
        <a:bodyPr/>
        <a:lstStyle/>
        <a:p>
          <a:r>
            <a:rPr lang="ru-RU" dirty="0" smtClean="0"/>
            <a:t>Общественный транспорт</a:t>
          </a:r>
          <a:endParaRPr lang="ru-RU" dirty="0"/>
        </a:p>
      </dgm:t>
    </dgm:pt>
    <dgm:pt modelId="{9B077301-6827-4228-B372-6502F067A894}" type="parTrans" cxnId="{B605363B-5B73-46F1-A2FA-97133B9E859D}">
      <dgm:prSet/>
      <dgm:spPr/>
      <dgm:t>
        <a:bodyPr/>
        <a:lstStyle/>
        <a:p>
          <a:endParaRPr lang="ru-RU"/>
        </a:p>
      </dgm:t>
    </dgm:pt>
    <dgm:pt modelId="{DDC46DA1-005A-49C4-B0F3-C34D50E3EE8B}" type="sibTrans" cxnId="{B605363B-5B73-46F1-A2FA-97133B9E859D}">
      <dgm:prSet/>
      <dgm:spPr/>
      <dgm:t>
        <a:bodyPr/>
        <a:lstStyle/>
        <a:p>
          <a:endParaRPr lang="ru-RU"/>
        </a:p>
      </dgm:t>
    </dgm:pt>
    <dgm:pt modelId="{1F566F07-6DBF-42AF-B83E-9B794AF8148F}">
      <dgm:prSet phldrT="[Текст]"/>
      <dgm:spPr/>
      <dgm:t>
        <a:bodyPr/>
        <a:lstStyle/>
        <a:p>
          <a:r>
            <a:rPr lang="ru-RU" dirty="0" smtClean="0"/>
            <a:t>ИТС</a:t>
          </a:r>
          <a:endParaRPr lang="ru-RU" dirty="0"/>
        </a:p>
      </dgm:t>
    </dgm:pt>
    <dgm:pt modelId="{209F1E21-F6D5-4833-AAD7-6061EEE5CE43}" type="parTrans" cxnId="{EAB1A57E-E5DA-4313-B991-FD4205E51F30}">
      <dgm:prSet/>
      <dgm:spPr/>
      <dgm:t>
        <a:bodyPr/>
        <a:lstStyle/>
        <a:p>
          <a:endParaRPr lang="ru-RU"/>
        </a:p>
      </dgm:t>
    </dgm:pt>
    <dgm:pt modelId="{5C38D2FF-CFB2-4D52-B4C6-9261DE6F5534}" type="sibTrans" cxnId="{EAB1A57E-E5DA-4313-B991-FD4205E51F30}">
      <dgm:prSet/>
      <dgm:spPr/>
      <dgm:t>
        <a:bodyPr/>
        <a:lstStyle/>
        <a:p>
          <a:endParaRPr lang="ru-RU"/>
        </a:p>
      </dgm:t>
    </dgm:pt>
    <dgm:pt modelId="{BF3EB305-3F26-4155-995E-C32238C5AF83}" type="pres">
      <dgm:prSet presAssocID="{AB6E34B7-2FD5-413F-99DF-11FB55A5571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B96089-21D3-45CA-B117-8769E846C4B1}" type="pres">
      <dgm:prSet presAssocID="{45025376-917B-443E-844C-A7CA16EAF2DE}" presName="node" presStyleLbl="node1" presStyleIdx="0" presStyleCnt="3" custRadScaleRad="52164" custRadScaleInc="16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18C87-3BA6-4C40-83DC-AC56269BAFEF}" type="pres">
      <dgm:prSet presAssocID="{45025376-917B-443E-844C-A7CA16EAF2DE}" presName="spNode" presStyleCnt="0"/>
      <dgm:spPr/>
    </dgm:pt>
    <dgm:pt modelId="{FCCABDCE-66BC-4166-9542-56B2929713DB}" type="pres">
      <dgm:prSet presAssocID="{D30CA1C5-7941-4741-91AD-178DE26038C2}" presName="sibTrans" presStyleLbl="sibTrans1D1" presStyleIdx="0" presStyleCnt="3"/>
      <dgm:spPr/>
      <dgm:t>
        <a:bodyPr/>
        <a:lstStyle/>
        <a:p>
          <a:endParaRPr lang="ru-RU"/>
        </a:p>
      </dgm:t>
    </dgm:pt>
    <dgm:pt modelId="{F4FFF88E-69C0-484F-8B97-D8D8E86A2CF1}" type="pres">
      <dgm:prSet presAssocID="{2882FBE8-2A53-40A3-8CC8-7ABB2EDDC50D}" presName="node" presStyleLbl="node1" presStyleIdx="1" presStyleCnt="3" custRadScaleRad="99806" custRadScaleInc="-5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D7052-CBE8-42CF-84AC-C8EB2F6CAE00}" type="pres">
      <dgm:prSet presAssocID="{2882FBE8-2A53-40A3-8CC8-7ABB2EDDC50D}" presName="spNode" presStyleCnt="0"/>
      <dgm:spPr/>
    </dgm:pt>
    <dgm:pt modelId="{6B864E34-F143-45AB-9278-2AE4AD0D12BB}" type="pres">
      <dgm:prSet presAssocID="{DDC46DA1-005A-49C4-B0F3-C34D50E3EE8B}" presName="sibTrans" presStyleLbl="sibTrans1D1" presStyleIdx="1" presStyleCnt="3"/>
      <dgm:spPr/>
      <dgm:t>
        <a:bodyPr/>
        <a:lstStyle/>
        <a:p>
          <a:endParaRPr lang="ru-RU"/>
        </a:p>
      </dgm:t>
    </dgm:pt>
    <dgm:pt modelId="{5447F276-3C1B-46F2-BBAD-FEAEBBB07B32}" type="pres">
      <dgm:prSet presAssocID="{1F566F07-6DBF-42AF-B83E-9B794AF8148F}" presName="node" presStyleLbl="node1" presStyleIdx="2" presStyleCnt="3" custRadScaleRad="90848" custRadScaleInc="-2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ECC51-C6D4-4D44-85F8-1F27F2D18D1C}" type="pres">
      <dgm:prSet presAssocID="{1F566F07-6DBF-42AF-B83E-9B794AF8148F}" presName="spNode" presStyleCnt="0"/>
      <dgm:spPr/>
    </dgm:pt>
    <dgm:pt modelId="{325E8FC7-F662-474F-B149-E18F8B657C2D}" type="pres">
      <dgm:prSet presAssocID="{5C38D2FF-CFB2-4D52-B4C6-9261DE6F5534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282CC1E7-1AE8-4FC7-A57B-DDA838AB5908}" type="presOf" srcId="{5C38D2FF-CFB2-4D52-B4C6-9261DE6F5534}" destId="{325E8FC7-F662-474F-B149-E18F8B657C2D}" srcOrd="0" destOrd="0" presId="urn:microsoft.com/office/officeart/2005/8/layout/cycle6"/>
    <dgm:cxn modelId="{EAB1A57E-E5DA-4313-B991-FD4205E51F30}" srcId="{AB6E34B7-2FD5-413F-99DF-11FB55A5571E}" destId="{1F566F07-6DBF-42AF-B83E-9B794AF8148F}" srcOrd="2" destOrd="0" parTransId="{209F1E21-F6D5-4833-AAD7-6061EEE5CE43}" sibTransId="{5C38D2FF-CFB2-4D52-B4C6-9261DE6F5534}"/>
    <dgm:cxn modelId="{582A5C54-7973-419E-95CB-C561168B7DA6}" type="presOf" srcId="{D30CA1C5-7941-4741-91AD-178DE26038C2}" destId="{FCCABDCE-66BC-4166-9542-56B2929713DB}" srcOrd="0" destOrd="0" presId="urn:microsoft.com/office/officeart/2005/8/layout/cycle6"/>
    <dgm:cxn modelId="{4CEC5FD9-26B7-412A-8696-7B562F996FC4}" srcId="{AB6E34B7-2FD5-413F-99DF-11FB55A5571E}" destId="{45025376-917B-443E-844C-A7CA16EAF2DE}" srcOrd="0" destOrd="0" parTransId="{2F3E25D3-C696-4884-B3D2-7A0F86D056AF}" sibTransId="{D30CA1C5-7941-4741-91AD-178DE26038C2}"/>
    <dgm:cxn modelId="{B605363B-5B73-46F1-A2FA-97133B9E859D}" srcId="{AB6E34B7-2FD5-413F-99DF-11FB55A5571E}" destId="{2882FBE8-2A53-40A3-8CC8-7ABB2EDDC50D}" srcOrd="1" destOrd="0" parTransId="{9B077301-6827-4228-B372-6502F067A894}" sibTransId="{DDC46DA1-005A-49C4-B0F3-C34D50E3EE8B}"/>
    <dgm:cxn modelId="{CC6199F2-666F-4611-BBFD-E9BA7590C1E4}" type="presOf" srcId="{1F566F07-6DBF-42AF-B83E-9B794AF8148F}" destId="{5447F276-3C1B-46F2-BBAD-FEAEBBB07B32}" srcOrd="0" destOrd="0" presId="urn:microsoft.com/office/officeart/2005/8/layout/cycle6"/>
    <dgm:cxn modelId="{D2538B71-241A-4D15-97D7-81B3F0738793}" type="presOf" srcId="{AB6E34B7-2FD5-413F-99DF-11FB55A5571E}" destId="{BF3EB305-3F26-4155-995E-C32238C5AF83}" srcOrd="0" destOrd="0" presId="urn:microsoft.com/office/officeart/2005/8/layout/cycle6"/>
    <dgm:cxn modelId="{517A6FCC-9228-491C-B384-4AFF9BDB9F44}" type="presOf" srcId="{DDC46DA1-005A-49C4-B0F3-C34D50E3EE8B}" destId="{6B864E34-F143-45AB-9278-2AE4AD0D12BB}" srcOrd="0" destOrd="0" presId="urn:microsoft.com/office/officeart/2005/8/layout/cycle6"/>
    <dgm:cxn modelId="{CC598623-E484-499A-9010-230DF55C07E9}" type="presOf" srcId="{2882FBE8-2A53-40A3-8CC8-7ABB2EDDC50D}" destId="{F4FFF88E-69C0-484F-8B97-D8D8E86A2CF1}" srcOrd="0" destOrd="0" presId="urn:microsoft.com/office/officeart/2005/8/layout/cycle6"/>
    <dgm:cxn modelId="{9E9AA142-7F59-42BE-98EF-B23571275423}" type="presOf" srcId="{45025376-917B-443E-844C-A7CA16EAF2DE}" destId="{51B96089-21D3-45CA-B117-8769E846C4B1}" srcOrd="0" destOrd="0" presId="urn:microsoft.com/office/officeart/2005/8/layout/cycle6"/>
    <dgm:cxn modelId="{B0F97F72-9EF0-4274-AE1C-DC800E2CBDDD}" type="presParOf" srcId="{BF3EB305-3F26-4155-995E-C32238C5AF83}" destId="{51B96089-21D3-45CA-B117-8769E846C4B1}" srcOrd="0" destOrd="0" presId="urn:microsoft.com/office/officeart/2005/8/layout/cycle6"/>
    <dgm:cxn modelId="{26682C73-D6E2-419C-90C1-0AD8DDBCE992}" type="presParOf" srcId="{BF3EB305-3F26-4155-995E-C32238C5AF83}" destId="{C5718C87-3BA6-4C40-83DC-AC56269BAFEF}" srcOrd="1" destOrd="0" presId="urn:microsoft.com/office/officeart/2005/8/layout/cycle6"/>
    <dgm:cxn modelId="{A605B61E-7D13-457D-897A-6B8774742BE6}" type="presParOf" srcId="{BF3EB305-3F26-4155-995E-C32238C5AF83}" destId="{FCCABDCE-66BC-4166-9542-56B2929713DB}" srcOrd="2" destOrd="0" presId="urn:microsoft.com/office/officeart/2005/8/layout/cycle6"/>
    <dgm:cxn modelId="{92FD5625-7DF6-43F6-9D5E-E87758B1A9C5}" type="presParOf" srcId="{BF3EB305-3F26-4155-995E-C32238C5AF83}" destId="{F4FFF88E-69C0-484F-8B97-D8D8E86A2CF1}" srcOrd="3" destOrd="0" presId="urn:microsoft.com/office/officeart/2005/8/layout/cycle6"/>
    <dgm:cxn modelId="{4D3412BC-4805-445E-AAF4-8A857351B956}" type="presParOf" srcId="{BF3EB305-3F26-4155-995E-C32238C5AF83}" destId="{AF5D7052-CBE8-42CF-84AC-C8EB2F6CAE00}" srcOrd="4" destOrd="0" presId="urn:microsoft.com/office/officeart/2005/8/layout/cycle6"/>
    <dgm:cxn modelId="{04E56D35-5D71-4B16-99CF-6E5BE8E8A2B8}" type="presParOf" srcId="{BF3EB305-3F26-4155-995E-C32238C5AF83}" destId="{6B864E34-F143-45AB-9278-2AE4AD0D12BB}" srcOrd="5" destOrd="0" presId="urn:microsoft.com/office/officeart/2005/8/layout/cycle6"/>
    <dgm:cxn modelId="{BB65C079-1E99-4341-A11F-50CE30E1E647}" type="presParOf" srcId="{BF3EB305-3F26-4155-995E-C32238C5AF83}" destId="{5447F276-3C1B-46F2-BBAD-FEAEBBB07B32}" srcOrd="6" destOrd="0" presId="urn:microsoft.com/office/officeart/2005/8/layout/cycle6"/>
    <dgm:cxn modelId="{F672F868-9494-44BF-BB08-4681BD61177C}" type="presParOf" srcId="{BF3EB305-3F26-4155-995E-C32238C5AF83}" destId="{EE2ECC51-C6D4-4D44-85F8-1F27F2D18D1C}" srcOrd="7" destOrd="0" presId="urn:microsoft.com/office/officeart/2005/8/layout/cycle6"/>
    <dgm:cxn modelId="{0BBCAC0D-94B7-4936-A0BC-6429F180A042}" type="presParOf" srcId="{BF3EB305-3F26-4155-995E-C32238C5AF83}" destId="{325E8FC7-F662-474F-B149-E18F8B657C2D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26113-581C-42C4-BF17-BBC904DA559F}">
      <dsp:nvSpPr>
        <dsp:cNvPr id="0" name=""/>
        <dsp:cNvSpPr/>
      </dsp:nvSpPr>
      <dsp:spPr>
        <a:xfrm>
          <a:off x="3780964" y="1551185"/>
          <a:ext cx="1490565" cy="149056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Управление транспортной системой</a:t>
          </a:r>
          <a:endParaRPr lang="ru-RU" sz="1600" kern="1200" dirty="0"/>
        </a:p>
      </dsp:txBody>
      <dsp:txXfrm>
        <a:off x="3853727" y="1623948"/>
        <a:ext cx="1345039" cy="1345039"/>
      </dsp:txXfrm>
    </dsp:sp>
    <dsp:sp modelId="{C3FB7319-B724-46A7-9030-BAE88896B44B}">
      <dsp:nvSpPr>
        <dsp:cNvPr id="0" name=""/>
        <dsp:cNvSpPr/>
      </dsp:nvSpPr>
      <dsp:spPr>
        <a:xfrm rot="16160224">
          <a:off x="3998854" y="1038384"/>
          <a:ext cx="10256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671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51376-70E3-4CEA-8AF8-A3C28B9CC0F8}">
      <dsp:nvSpPr>
        <dsp:cNvPr id="0" name=""/>
        <dsp:cNvSpPr/>
      </dsp:nvSpPr>
      <dsp:spPr>
        <a:xfrm>
          <a:off x="2669552" y="72002"/>
          <a:ext cx="3667159" cy="4535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Транспортный аспект</a:t>
          </a:r>
        </a:p>
      </dsp:txBody>
      <dsp:txXfrm>
        <a:off x="2691694" y="94144"/>
        <a:ext cx="3622875" cy="409296"/>
      </dsp:txXfrm>
    </dsp:sp>
    <dsp:sp modelId="{3912293D-AEC3-4844-8FFB-D344998EF407}">
      <dsp:nvSpPr>
        <dsp:cNvPr id="0" name=""/>
        <dsp:cNvSpPr/>
      </dsp:nvSpPr>
      <dsp:spPr>
        <a:xfrm rot="21175698">
          <a:off x="5269239" y="2166941"/>
          <a:ext cx="6022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2232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66466-E439-41B5-B2A5-6A1CFC1638BA}">
      <dsp:nvSpPr>
        <dsp:cNvPr id="0" name=""/>
        <dsp:cNvSpPr/>
      </dsp:nvSpPr>
      <dsp:spPr>
        <a:xfrm>
          <a:off x="5869180" y="1767211"/>
          <a:ext cx="2363942" cy="43205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Экономический аспект</a:t>
          </a:r>
        </a:p>
      </dsp:txBody>
      <dsp:txXfrm>
        <a:off x="5890271" y="1788302"/>
        <a:ext cx="2321760" cy="389876"/>
      </dsp:txXfrm>
    </dsp:sp>
    <dsp:sp modelId="{F9B88CDD-C75A-4804-AEDF-94447AD94392}">
      <dsp:nvSpPr>
        <dsp:cNvPr id="0" name=""/>
        <dsp:cNvSpPr/>
      </dsp:nvSpPr>
      <dsp:spPr>
        <a:xfrm rot="2163528">
          <a:off x="5147635" y="3219760"/>
          <a:ext cx="12933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3353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B8AC6-847E-4649-9EE8-A0093590D8B6}">
      <dsp:nvSpPr>
        <dsp:cNvPr id="0" name=""/>
        <dsp:cNvSpPr/>
      </dsp:nvSpPr>
      <dsp:spPr>
        <a:xfrm>
          <a:off x="5256623" y="3600404"/>
          <a:ext cx="2763274" cy="46769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Политический аспект</a:t>
          </a:r>
        </a:p>
      </dsp:txBody>
      <dsp:txXfrm>
        <a:off x="5279454" y="3623235"/>
        <a:ext cx="2717612" cy="422029"/>
      </dsp:txXfrm>
    </dsp:sp>
    <dsp:sp modelId="{9AC090A7-B328-4EF8-BD76-8397A1FF36CE}">
      <dsp:nvSpPr>
        <dsp:cNvPr id="0" name=""/>
        <dsp:cNvSpPr/>
      </dsp:nvSpPr>
      <dsp:spPr>
        <a:xfrm rot="8699792">
          <a:off x="2540990" y="3209391"/>
          <a:ext cx="13632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3268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B07150-32C6-4B8E-8618-CF2EF0D629B0}">
      <dsp:nvSpPr>
        <dsp:cNvPr id="0" name=""/>
        <dsp:cNvSpPr/>
      </dsp:nvSpPr>
      <dsp:spPr>
        <a:xfrm>
          <a:off x="1008116" y="3600394"/>
          <a:ext cx="2476274" cy="58549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Социальный аспект</a:t>
          </a:r>
        </a:p>
      </dsp:txBody>
      <dsp:txXfrm>
        <a:off x="1036698" y="3628976"/>
        <a:ext cx="2419110" cy="528331"/>
      </dsp:txXfrm>
    </dsp:sp>
    <dsp:sp modelId="{3F6EEC20-0054-4D4D-8C3A-E7157204855C}">
      <dsp:nvSpPr>
        <dsp:cNvPr id="0" name=""/>
        <dsp:cNvSpPr/>
      </dsp:nvSpPr>
      <dsp:spPr>
        <a:xfrm rot="11203740">
          <a:off x="3238492" y="2176643"/>
          <a:ext cx="5443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4346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90C19-9172-43AB-B975-A59D717874FC}">
      <dsp:nvSpPr>
        <dsp:cNvPr id="0" name=""/>
        <dsp:cNvSpPr/>
      </dsp:nvSpPr>
      <dsp:spPr>
        <a:xfrm>
          <a:off x="502998" y="1695237"/>
          <a:ext cx="2737369" cy="57605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Градостроительный аспект</a:t>
          </a:r>
        </a:p>
      </dsp:txBody>
      <dsp:txXfrm>
        <a:off x="531119" y="1723358"/>
        <a:ext cx="2681127" cy="519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4AFE1-CF0B-4365-9F6F-276D24D2CD01}">
      <dsp:nvSpPr>
        <dsp:cNvPr id="0" name=""/>
        <dsp:cNvSpPr/>
      </dsp:nvSpPr>
      <dsp:spPr>
        <a:xfrm>
          <a:off x="3733800" y="1960323"/>
          <a:ext cx="2641690" cy="458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237"/>
              </a:lnTo>
              <a:lnTo>
                <a:pt x="2641690" y="229237"/>
              </a:lnTo>
              <a:lnTo>
                <a:pt x="2641690" y="45847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34172-DE93-426A-A438-5C0840654299}">
      <dsp:nvSpPr>
        <dsp:cNvPr id="0" name=""/>
        <dsp:cNvSpPr/>
      </dsp:nvSpPr>
      <dsp:spPr>
        <a:xfrm>
          <a:off x="3688080" y="1960323"/>
          <a:ext cx="91440" cy="4584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847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F2E72-406F-40C2-A99E-784C77662573}">
      <dsp:nvSpPr>
        <dsp:cNvPr id="0" name=""/>
        <dsp:cNvSpPr/>
      </dsp:nvSpPr>
      <dsp:spPr>
        <a:xfrm>
          <a:off x="1092109" y="1960323"/>
          <a:ext cx="2641690" cy="458475"/>
        </a:xfrm>
        <a:custGeom>
          <a:avLst/>
          <a:gdLst/>
          <a:ahLst/>
          <a:cxnLst/>
          <a:rect l="0" t="0" r="0" b="0"/>
          <a:pathLst>
            <a:path>
              <a:moveTo>
                <a:pt x="2641690" y="0"/>
              </a:moveTo>
              <a:lnTo>
                <a:pt x="2641690" y="229237"/>
              </a:lnTo>
              <a:lnTo>
                <a:pt x="0" y="229237"/>
              </a:lnTo>
              <a:lnTo>
                <a:pt x="0" y="45847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1D05B-3774-489F-8B17-B29C69A11071}">
      <dsp:nvSpPr>
        <dsp:cNvPr id="0" name=""/>
        <dsp:cNvSpPr/>
      </dsp:nvSpPr>
      <dsp:spPr>
        <a:xfrm>
          <a:off x="2642192" y="1363345"/>
          <a:ext cx="2183215" cy="596978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Интеллектуальная транспортная система Красноярска</a:t>
          </a:r>
        </a:p>
      </dsp:txBody>
      <dsp:txXfrm>
        <a:off x="2642192" y="1363345"/>
        <a:ext cx="2183215" cy="596978"/>
      </dsp:txXfrm>
    </dsp:sp>
    <dsp:sp modelId="{F22127E2-121B-4434-9237-E9B45CADF66A}">
      <dsp:nvSpPr>
        <dsp:cNvPr id="0" name=""/>
        <dsp:cNvSpPr/>
      </dsp:nvSpPr>
      <dsp:spPr>
        <a:xfrm>
          <a:off x="501" y="2418798"/>
          <a:ext cx="2183215" cy="10916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Автоматизированные системы управления (АСУ)</a:t>
          </a:r>
          <a:r>
            <a:rPr lang="en-US" sz="1300" kern="1200" dirty="0"/>
            <a:t> </a:t>
          </a:r>
          <a:r>
            <a:rPr lang="ru-RU" sz="1300" kern="1200" dirty="0"/>
            <a:t>и средства связи на транспорте</a:t>
          </a:r>
        </a:p>
      </dsp:txBody>
      <dsp:txXfrm>
        <a:off x="501" y="2418798"/>
        <a:ext cx="2183215" cy="1091607"/>
      </dsp:txXfrm>
    </dsp:sp>
    <dsp:sp modelId="{E5C59451-9672-4945-B065-6F817D01518C}">
      <dsp:nvSpPr>
        <dsp:cNvPr id="0" name=""/>
        <dsp:cNvSpPr/>
      </dsp:nvSpPr>
      <dsp:spPr>
        <a:xfrm>
          <a:off x="2642192" y="2418798"/>
          <a:ext cx="2183215" cy="10916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Базы данных Информационные системы</a:t>
          </a:r>
        </a:p>
      </dsp:txBody>
      <dsp:txXfrm>
        <a:off x="2642192" y="2418798"/>
        <a:ext cx="2183215" cy="1091607"/>
      </dsp:txXfrm>
    </dsp:sp>
    <dsp:sp modelId="{4DABDD4B-2F77-4AC9-8F96-257D4633A87A}">
      <dsp:nvSpPr>
        <dsp:cNvPr id="0" name=""/>
        <dsp:cNvSpPr/>
      </dsp:nvSpPr>
      <dsp:spPr>
        <a:xfrm>
          <a:off x="5283883" y="2418798"/>
          <a:ext cx="2183215" cy="109160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Математические методы при решении транспортных задач</a:t>
          </a:r>
        </a:p>
      </dsp:txBody>
      <dsp:txXfrm>
        <a:off x="5283883" y="2418798"/>
        <a:ext cx="2183215" cy="1091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96089-21D3-45CA-B117-8769E846C4B1}">
      <dsp:nvSpPr>
        <dsp:cNvPr id="0" name=""/>
        <dsp:cNvSpPr/>
      </dsp:nvSpPr>
      <dsp:spPr>
        <a:xfrm>
          <a:off x="2327923" y="928600"/>
          <a:ext cx="2220461" cy="1443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Транспортное планирование</a:t>
          </a:r>
          <a:endParaRPr lang="ru-RU" sz="2300" kern="1200" dirty="0"/>
        </a:p>
      </dsp:txBody>
      <dsp:txXfrm>
        <a:off x="2398379" y="999056"/>
        <a:ext cx="2079549" cy="1302388"/>
      </dsp:txXfrm>
    </dsp:sp>
    <dsp:sp modelId="{FCCABDCE-66BC-4166-9542-56B2929713DB}">
      <dsp:nvSpPr>
        <dsp:cNvPr id="0" name=""/>
        <dsp:cNvSpPr/>
      </dsp:nvSpPr>
      <dsp:spPr>
        <a:xfrm>
          <a:off x="846154" y="1893030"/>
          <a:ext cx="3849361" cy="3849361"/>
        </a:xfrm>
        <a:custGeom>
          <a:avLst/>
          <a:gdLst/>
          <a:ahLst/>
          <a:cxnLst/>
          <a:rect l="0" t="0" r="0" b="0"/>
          <a:pathLst>
            <a:path>
              <a:moveTo>
                <a:pt x="3199546" y="482767"/>
              </a:moveTo>
              <a:arcTo wR="1924680" hR="1924680" stAng="18688888" swAng="10357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FF88E-69C0-484F-8B97-D8D8E86A2CF1}">
      <dsp:nvSpPr>
        <dsp:cNvPr id="0" name=""/>
        <dsp:cNvSpPr/>
      </dsp:nvSpPr>
      <dsp:spPr>
        <a:xfrm>
          <a:off x="3912100" y="2824094"/>
          <a:ext cx="2220461" cy="1443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Общественный транспорт</a:t>
          </a:r>
          <a:endParaRPr lang="ru-RU" sz="2300" kern="1200" dirty="0"/>
        </a:p>
      </dsp:txBody>
      <dsp:txXfrm>
        <a:off x="3982556" y="2894550"/>
        <a:ext cx="2079549" cy="1302388"/>
      </dsp:txXfrm>
    </dsp:sp>
    <dsp:sp modelId="{6B864E34-F143-45AB-9278-2AE4AD0D12BB}">
      <dsp:nvSpPr>
        <dsp:cNvPr id="0" name=""/>
        <dsp:cNvSpPr/>
      </dsp:nvSpPr>
      <dsp:spPr>
        <a:xfrm>
          <a:off x="1586504" y="613872"/>
          <a:ext cx="3849361" cy="3849361"/>
        </a:xfrm>
        <a:custGeom>
          <a:avLst/>
          <a:gdLst/>
          <a:ahLst/>
          <a:cxnLst/>
          <a:rect l="0" t="0" r="0" b="0"/>
          <a:pathLst>
            <a:path>
              <a:moveTo>
                <a:pt x="2755326" y="3660889"/>
              </a:moveTo>
              <a:arcTo wR="1924680" hR="1924680" stAng="3865943" swAng="306813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7F276-3C1B-46F2-BBAD-FEAEBBB07B32}">
      <dsp:nvSpPr>
        <dsp:cNvPr id="0" name=""/>
        <dsp:cNvSpPr/>
      </dsp:nvSpPr>
      <dsp:spPr>
        <a:xfrm>
          <a:off x="713638" y="2824089"/>
          <a:ext cx="2220461" cy="1443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ИТС</a:t>
          </a:r>
          <a:endParaRPr lang="ru-RU" sz="2300" kern="1200" dirty="0"/>
        </a:p>
      </dsp:txBody>
      <dsp:txXfrm>
        <a:off x="784094" y="2894545"/>
        <a:ext cx="2079549" cy="1302388"/>
      </dsp:txXfrm>
    </dsp:sp>
    <dsp:sp modelId="{325E8FC7-F662-474F-B149-E18F8B657C2D}">
      <dsp:nvSpPr>
        <dsp:cNvPr id="0" name=""/>
        <dsp:cNvSpPr/>
      </dsp:nvSpPr>
      <dsp:spPr>
        <a:xfrm>
          <a:off x="2154082" y="1906285"/>
          <a:ext cx="3849361" cy="3849361"/>
        </a:xfrm>
        <a:custGeom>
          <a:avLst/>
          <a:gdLst/>
          <a:ahLst/>
          <a:cxnLst/>
          <a:rect l="0" t="0" r="0" b="0"/>
          <a:pathLst>
            <a:path>
              <a:moveTo>
                <a:pt x="287492" y="912746"/>
              </a:moveTo>
              <a:arcTo wR="1924680" hR="1924680" stAng="12703194" swAng="10439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EE17D-6287-4525-B633-0F1736BBCD2C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507FC-E0AA-4BD2-A921-299ECCAD97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86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FA573-A8B2-4076-BFEB-BAE88A8D0247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1550-21AC-44BE-B177-FC59FD61A4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8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0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0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0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Оборудованием парковок занимается МАУ «Красноярский городской парк» с ключевыми общественными пространствами города: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Красная площадь,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сквер имени Сурикова,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площадь Революции,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площадь Мира,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 имени 400-летия Красноярска,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Сибсталь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правобережная и левобережная набережные,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Театральная площадь и парк «Покровский». Пространства для платного размещения автомобилей находятся вблизи популярных мест отдыха.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позволяет знаковым местам города «задышать» от большого количества автомобилей, где сформирована качественная городская среда для пребывания в этих местах жителей и гостей города.</a:t>
            </a:r>
          </a:p>
          <a:p>
            <a:pPr marL="171450" indent="-171450"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Стимулирующий фактор для развития бизнеса! Клиент всегда может оставить свой автомобиль, не колесить в поисках бесплатного места или вероятности, что авто эвакуируют.</a:t>
            </a:r>
          </a:p>
          <a:p>
            <a:pPr marL="171450" indent="-171450"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Ценовая доступность и гибкость оплаты. Штраф за неправильную парковку и эвакуации автомобиля выходят дороже в разы!!!</a:t>
            </a:r>
          </a:p>
          <a:p>
            <a:pPr marL="171450" indent="-171450"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Стимулирование передвижений на городском общественном транспорте.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4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апреля 2019 года в Красноярске развивается система безналичной оплаты проезда в общественном транспорте. Рассчитаться за проезд можно не только наличными средствами и </a:t>
            </a:r>
            <a:r>
              <a:rPr lang="ru-RU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транспортной картой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еще и </a:t>
            </a:r>
            <a:r>
              <a:rPr lang="ru-RU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банковской картой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через </a:t>
            </a:r>
            <a:r>
              <a:rPr lang="ru-RU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мобильное приложение «Транспорт Красноярска», 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специальные наклейки которого есть во всех автобусах, троллейбусах и трамваях. 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Функция оплаты проезда банковской картой подключена во всем электротранспорте города и на 56 из 58 автобусных маршрутах. Часть городского транспорта оборудована стационарными терминалами для оплаты проезда банковской картой – всего установлено 500 таких терминалов в 250 автобусах, троллейбусах и трамваях, а также Городской электричке.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Красноярская система оплаты проезда набрала 9,9 баллов из 10 возможных, уступив первенство столице.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61550-21AC-44BE-B177-FC59FD61A41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7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971600" y="6703955"/>
            <a:ext cx="8172400" cy="181429"/>
          </a:xfrm>
          <a:prstGeom prst="rect">
            <a:avLst/>
          </a:prstGeom>
          <a:solidFill>
            <a:srgbClr val="AF8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907704" y="1124744"/>
            <a:ext cx="7236296" cy="720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130425"/>
            <a:ext cx="7416824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963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_3_1024_768.jpg"/>
          <p:cNvPicPr>
            <a:picLocks noChangeAspect="1"/>
          </p:cNvPicPr>
          <p:nvPr userDrawn="1"/>
        </p:nvPicPr>
        <p:blipFill>
          <a:blip r:embed="rId2" cstate="print"/>
          <a:srcRect l="5638" r="78999"/>
          <a:stretch>
            <a:fillRect/>
          </a:stretch>
        </p:blipFill>
        <p:spPr>
          <a:xfrm>
            <a:off x="-36512" y="0"/>
            <a:ext cx="1404789" cy="6858000"/>
          </a:xfrm>
          <a:prstGeom prst="rect">
            <a:avLst/>
          </a:prstGeom>
        </p:spPr>
      </p:pic>
      <p:pic>
        <p:nvPicPr>
          <p:cNvPr id="8" name="Picture 16" descr="Герб cop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4644"/>
            <a:ext cx="805202" cy="126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971600" y="6703955"/>
            <a:ext cx="8172400" cy="181429"/>
          </a:xfrm>
          <a:prstGeom prst="rect">
            <a:avLst/>
          </a:prstGeom>
          <a:solidFill>
            <a:srgbClr val="AF8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55" y="87086"/>
            <a:ext cx="7941568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84784"/>
            <a:ext cx="7869560" cy="4525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_3_1024_768.jpg"/>
          <p:cNvPicPr>
            <a:picLocks noChangeAspect="1"/>
          </p:cNvPicPr>
          <p:nvPr userDrawn="1"/>
        </p:nvPicPr>
        <p:blipFill>
          <a:blip r:embed="rId2" cstate="print"/>
          <a:srcRect l="7142" r="81588"/>
          <a:stretch>
            <a:fillRect/>
          </a:stretch>
        </p:blipFill>
        <p:spPr>
          <a:xfrm>
            <a:off x="-36512" y="0"/>
            <a:ext cx="103051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296144" y="1268760"/>
            <a:ext cx="7884368" cy="720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57508-AC67-410B-A50D-CE0D70AA49A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70E81-3961-43F1-856F-8E7FFD45B8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29CF51-5FCD-4D52-B14F-5F9E830DB335}"/>
              </a:ext>
            </a:extLst>
          </p:cNvPr>
          <p:cNvSpPr txBox="1"/>
          <p:nvPr/>
        </p:nvSpPr>
        <p:spPr>
          <a:xfrm>
            <a:off x="1187624" y="476672"/>
            <a:ext cx="784887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Умный городской транспорт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E6B0E936-8DB3-46B2-A78D-A8FCF1B6F2D6}"/>
              </a:ext>
            </a:extLst>
          </p:cNvPr>
          <p:cNvSpPr txBox="1">
            <a:spLocks/>
          </p:cNvSpPr>
          <p:nvPr/>
        </p:nvSpPr>
        <p:spPr>
          <a:xfrm>
            <a:off x="2771800" y="188640"/>
            <a:ext cx="6255695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Администрация города Красноярска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1C3903-74A5-46C7-AEFC-B87EA1A7A49B}"/>
              </a:ext>
            </a:extLst>
          </p:cNvPr>
          <p:cNvSpPr txBox="1"/>
          <p:nvPr/>
        </p:nvSpPr>
        <p:spPr>
          <a:xfrm>
            <a:off x="1043608" y="1556792"/>
            <a:ext cx="7970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планирование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Интеллектуальные системы в управлении дорожным движением и общественным транспортом 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платформа</a:t>
            </a:r>
          </a:p>
          <a:p>
            <a:pPr algn="ctr"/>
            <a:endParaRPr lang="ru-RU" sz="2400" b="1" cap="all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cap="al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делать дальше?</a:t>
            </a:r>
            <a:endParaRPr lang="ru-RU" sz="2400" b="1" dirty="0">
              <a:solidFill>
                <a:srgbClr val="A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1CACB96-230A-4B02-8FCF-916FF4A1CDE9}"/>
              </a:ext>
            </a:extLst>
          </p:cNvPr>
          <p:cNvSpPr/>
          <p:nvPr/>
        </p:nvSpPr>
        <p:spPr>
          <a:xfrm>
            <a:off x="1043608" y="6023029"/>
            <a:ext cx="640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Силкин Максим Викторович</a:t>
            </a:r>
            <a:endParaRPr lang="ru-RU" b="1" dirty="0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_______</a:t>
            </a:r>
          </a:p>
        </p:txBody>
      </p:sp>
    </p:spTree>
    <p:extLst>
      <p:ext uri="{BB962C8B-B14F-4D97-AF65-F5344CB8AC3E}">
        <p14:creationId xmlns:p14="http://schemas.microsoft.com/office/powerpoint/2010/main" val="115406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1916832"/>
            <a:ext cx="7380312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500" dirty="0"/>
          </a:p>
          <a:p>
            <a:pPr algn="just"/>
            <a:endParaRPr lang="ru-RU" sz="1500" dirty="0">
              <a:solidFill>
                <a:srgbClr val="B94742"/>
              </a:solidFill>
            </a:endParaRPr>
          </a:p>
          <a:p>
            <a:pPr algn="ctr"/>
            <a:endParaRPr lang="ru-RU" sz="1200" dirty="0">
              <a:solidFill>
                <a:srgbClr val="B94742"/>
              </a:solidFill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sz="1350" dirty="0">
              <a:solidFill>
                <a:srgbClr val="B94742"/>
              </a:solidFill>
              <a:latin typeface="DINPro-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359160"/>
            <a:ext cx="259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Удобство и простота модуля «ПАРУС»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3081" y="2057271"/>
            <a:ext cx="699737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sz="1500" dirty="0"/>
              <a:t>На высокотехнологичных </a:t>
            </a:r>
            <a:r>
              <a:rPr lang="ru-RU" sz="1500" dirty="0" err="1"/>
              <a:t>безрамочных</a:t>
            </a:r>
            <a:r>
              <a:rPr lang="ru-RU" sz="1500" dirty="0"/>
              <a:t> мониторах </a:t>
            </a:r>
            <a:r>
              <a:rPr lang="ru-RU" sz="1500" dirty="0" err="1"/>
              <a:t>видеостены</a:t>
            </a:r>
            <a:r>
              <a:rPr lang="ru-RU" sz="1500" dirty="0"/>
              <a:t> ПАРУС </a:t>
            </a:r>
            <a:r>
              <a:rPr lang="ru-RU" sz="1500" b="1" dirty="0"/>
              <a:t>отражает актуальные показатели о состоянии пробок, светофорных объектов, количеству видео фото фиксаторов, ДТП, погоды, а так же активный для мониторинга блок – «АСУДД24».</a:t>
            </a:r>
          </a:p>
          <a:p>
            <a:pPr algn="just"/>
            <a:endParaRPr lang="ru-RU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5725391" y="2898809"/>
            <a:ext cx="3261835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В </a:t>
            </a:r>
            <a:r>
              <a:rPr lang="ru-RU" sz="1500" dirty="0" err="1"/>
              <a:t>Виджет</a:t>
            </a:r>
            <a:r>
              <a:rPr lang="ru-RU" sz="1500" dirty="0"/>
              <a:t> блоке собраны необходимые показатели для работы трафик- инженеров: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/>
              <a:t>Время/Дата;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/>
              <a:t>Метеоусловия;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/>
              <a:t>Количество  ДТП в городе;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/>
              <a:t>Число  общественного транспорта на линии;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 err="1"/>
              <a:t>Виджет</a:t>
            </a:r>
            <a:r>
              <a:rPr lang="ru-RU" sz="1500" dirty="0"/>
              <a:t> состояния СО;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/>
              <a:t>Количество Спецтехники в городе;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/>
              <a:t>Отображение количества нарушений ПДД;</a:t>
            </a:r>
          </a:p>
          <a:p>
            <a:pPr>
              <a:buFont typeface="Arial" pitchFamily="34" charset="0"/>
              <a:buChar char="•"/>
            </a:pPr>
            <a:r>
              <a:rPr lang="ru-RU" sz="1500" dirty="0" err="1"/>
              <a:t>Виджет</a:t>
            </a:r>
            <a:r>
              <a:rPr lang="ru-RU" sz="1500" dirty="0"/>
              <a:t> платных парковок (поступление руб./количество занятых мест).</a:t>
            </a:r>
          </a:p>
          <a:p>
            <a:endParaRPr lang="ru-RU" sz="135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1771" y="3435725"/>
            <a:ext cx="4172791" cy="217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676635" y="106628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Вспомогательные программные модули для решения комплекса задач по управлению дорожной инфраструктурой и сбору аналитических данных города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603276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97769" y="2096181"/>
            <a:ext cx="468700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/>
          </a:p>
          <a:p>
            <a:pPr algn="just"/>
            <a:endParaRPr lang="ru-RU" sz="2000" dirty="0">
              <a:solidFill>
                <a:srgbClr val="B94742"/>
              </a:solidFill>
            </a:endParaRPr>
          </a:p>
          <a:p>
            <a:pPr algn="ctr"/>
            <a:endParaRPr lang="ru-RU" sz="1600" dirty="0">
              <a:solidFill>
                <a:srgbClr val="B94742"/>
              </a:solidFill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  <a:p>
            <a:pPr algn="ctr"/>
            <a:endParaRPr lang="ru-RU" dirty="0">
              <a:solidFill>
                <a:srgbClr val="B94742"/>
              </a:solidFill>
              <a:latin typeface="DINPro-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332656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«АСУДД24» и «ПАРУС»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412777"/>
            <a:ext cx="7848872" cy="316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/>
              <a:t>Интеграция «АСУДД24» в отдельное окно </a:t>
            </a:r>
            <a:r>
              <a:rPr lang="ru-RU" b="1" dirty="0" err="1"/>
              <a:t>инфопанели</a:t>
            </a:r>
            <a:r>
              <a:rPr lang="ru-RU" dirty="0"/>
              <a:t>, как еще одна дополнительная опция от специалистов копании «МСУ» для оптимизации рабочих процессов заказчика.</a:t>
            </a:r>
          </a:p>
          <a:p>
            <a:pPr indent="457200" algn="just"/>
            <a:r>
              <a:rPr lang="ru-RU" dirty="0"/>
              <a:t>Для того чтобы проанализировать и зафиксировать актуальное состояние дорожного движения, теперь не нужно переключаться на другое рабочее окно, и входить беспричинно в «АСУДД24».</a:t>
            </a:r>
          </a:p>
          <a:p>
            <a:pPr indent="457200" algn="just"/>
            <a:r>
              <a:rPr lang="ru-RU" dirty="0"/>
              <a:t>Лишь на основе показателей «АСУДД24» (мониторинг), в критических случаях, пользователю для решения транспортных задач и организации управления дорожным движением  будет необходимо войти в систему .</a:t>
            </a:r>
          </a:p>
          <a:p>
            <a:pPr indent="457200" algn="just"/>
            <a:r>
              <a:rPr lang="ru-RU" dirty="0"/>
              <a:t>В блоке «АСУДД24»(мониторинг) есть возможность просматривать камеры, проецируя интересующую камеру на экран  </a:t>
            </a:r>
            <a:r>
              <a:rPr lang="ru-RU" dirty="0" err="1"/>
              <a:t>видеостены</a:t>
            </a:r>
            <a:r>
              <a:rPr lang="ru-RU" dirty="0"/>
              <a:t>.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4668829"/>
            <a:ext cx="2789465" cy="1548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4721747"/>
            <a:ext cx="2799802" cy="1442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7849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1484784"/>
            <a:ext cx="8478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/>
              <a:t>Модуль </a:t>
            </a:r>
            <a:r>
              <a:rPr lang="ru-RU" b="1" dirty="0"/>
              <a:t>координированного управления </a:t>
            </a:r>
            <a:r>
              <a:rPr lang="ru-RU" b="1" dirty="0" smtClean="0"/>
              <a:t>движением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Модуль </a:t>
            </a:r>
            <a:r>
              <a:rPr lang="ru-RU" b="1" dirty="0"/>
              <a:t>контроля эффективности «ИТС</a:t>
            </a:r>
            <a:r>
              <a:rPr lang="ru-RU" b="1" dirty="0" smtClean="0"/>
              <a:t>»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Модуль </a:t>
            </a:r>
            <a:r>
              <a:rPr lang="ru-RU" b="1" dirty="0"/>
              <a:t>«Геоинформационная система сбора, хранения, анализа и графической визуализации данных</a:t>
            </a:r>
            <a:r>
              <a:rPr lang="ru-RU" b="1" dirty="0" smtClean="0"/>
              <a:t>»: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b="1" dirty="0" smtClean="0"/>
              <a:t>Подсистема </a:t>
            </a:r>
            <a:r>
              <a:rPr lang="ru-RU" b="1" dirty="0"/>
              <a:t>мониторинга параметров транспортного </a:t>
            </a:r>
            <a:r>
              <a:rPr lang="ru-RU" b="1" dirty="0" smtClean="0"/>
              <a:t>потока</a:t>
            </a:r>
            <a:endParaRPr lang="ru-RU" b="1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Подсистема </a:t>
            </a:r>
            <a:r>
              <a:rPr lang="ru-RU" b="1" dirty="0" err="1"/>
              <a:t>метеомониторинга</a:t>
            </a:r>
            <a:endParaRPr lang="ru-RU" b="1" dirty="0"/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Подсистема </a:t>
            </a:r>
            <a:r>
              <a:rPr lang="ru-RU" b="1" dirty="0"/>
              <a:t>Управления парковочным </a:t>
            </a:r>
            <a:r>
              <a:rPr lang="ru-RU" b="1" dirty="0" smtClean="0"/>
              <a:t>пространством</a:t>
            </a:r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Подсистема </a:t>
            </a:r>
            <a:r>
              <a:rPr lang="ru-RU" b="1" dirty="0"/>
              <a:t>диспетчеризации управления служб содержания </a:t>
            </a:r>
            <a:r>
              <a:rPr lang="ru-RU" b="1" dirty="0" smtClean="0"/>
              <a:t>дорог</a:t>
            </a:r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Модуль </a:t>
            </a:r>
            <a:r>
              <a:rPr lang="ru-RU" b="1" dirty="0"/>
              <a:t>интеграционной платформы, обеспечивающий управление движением общественного </a:t>
            </a:r>
            <a:r>
              <a:rPr lang="ru-RU" b="1" dirty="0" smtClean="0"/>
              <a:t>транспорта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Дополнительные модули и подсистемы</a:t>
            </a:r>
            <a:endParaRPr lang="ru-RU" sz="2800" dirty="0">
              <a:solidFill>
                <a:srgbClr val="A2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2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8944FC-5D4C-4015-9761-EEA76E0DF48D}"/>
              </a:ext>
            </a:extLst>
          </p:cNvPr>
          <p:cNvSpPr txBox="1"/>
          <p:nvPr/>
        </p:nvSpPr>
        <p:spPr>
          <a:xfrm>
            <a:off x="1683113" y="320585"/>
            <a:ext cx="7460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Комфортное плоскостное парковочное пространство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A9351E-6F53-434C-9A43-7D542B3197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18" y="2559393"/>
            <a:ext cx="2148059" cy="161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B6B0F17-13F7-41AD-8471-3776A26E5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213275"/>
            <a:ext cx="1992913" cy="199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C77EC8A-4634-43C9-9C01-B2B3CBC5758B}"/>
              </a:ext>
            </a:extLst>
          </p:cNvPr>
          <p:cNvSpPr/>
          <p:nvPr/>
        </p:nvSpPr>
        <p:spPr>
          <a:xfrm>
            <a:off x="1115616" y="130559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Пространства для платного размещения автомобилей находятся вблизи популярных мест отдыха и работы.</a:t>
            </a:r>
          </a:p>
        </p:txBody>
      </p:sp>
      <p:pic>
        <p:nvPicPr>
          <p:cNvPr id="10" name="Picture 101">
            <a:extLst>
              <a:ext uri="{FF2B5EF4-FFF2-40B4-BE49-F238E27FC236}">
                <a16:creationId xmlns:a16="http://schemas.microsoft.com/office/drawing/2014/main" xmlns="" id="{6F7A13A5-C1AD-439B-9E20-3677E9BB1F0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2104629"/>
            <a:ext cx="1091252" cy="111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9">
            <a:extLst>
              <a:ext uri="{FF2B5EF4-FFF2-40B4-BE49-F238E27FC236}">
                <a16:creationId xmlns:a16="http://schemas.microsoft.com/office/drawing/2014/main" xmlns="" id="{6056C022-5D0A-4A34-B69A-A705D9DD878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0931" y="2078400"/>
            <a:ext cx="1091252" cy="111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7">
            <a:extLst>
              <a:ext uri="{FF2B5EF4-FFF2-40B4-BE49-F238E27FC236}">
                <a16:creationId xmlns:a16="http://schemas.microsoft.com/office/drawing/2014/main" xmlns="" id="{D13ED256-6D2B-4F01-9A97-F19029807F7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218" y="5400666"/>
            <a:ext cx="1224136" cy="114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12">
            <a:extLst>
              <a:ext uri="{FF2B5EF4-FFF2-40B4-BE49-F238E27FC236}">
                <a16:creationId xmlns:a16="http://schemas.microsoft.com/office/drawing/2014/main" xmlns="" id="{BE29239B-AAAF-4891-9BF5-C4C127BDB9B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7702" y="3631742"/>
            <a:ext cx="1080120" cy="111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97907EA-0C91-48BA-BADC-A0830279A405}"/>
              </a:ext>
            </a:extLst>
          </p:cNvPr>
          <p:cNvSpPr/>
          <p:nvPr/>
        </p:nvSpPr>
        <p:spPr>
          <a:xfrm>
            <a:off x="2306401" y="1976223"/>
            <a:ext cx="2378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Театральная площадь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F8E32F9-F782-40DE-AE11-72B409DADA72}"/>
              </a:ext>
            </a:extLst>
          </p:cNvPr>
          <p:cNvSpPr/>
          <p:nvPr/>
        </p:nvSpPr>
        <p:spPr>
          <a:xfrm>
            <a:off x="1172218" y="3244334"/>
            <a:ext cx="3668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Парк имени 400-летия Красноярска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89D0BBB-EC90-4BF5-8EFF-733C602425BB}"/>
              </a:ext>
            </a:extLst>
          </p:cNvPr>
          <p:cNvSpPr/>
          <p:nvPr/>
        </p:nvSpPr>
        <p:spPr>
          <a:xfrm>
            <a:off x="5796136" y="2058137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Площадь Мира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8F01E3A-0740-4BD4-AFDF-EBA75F179019}"/>
              </a:ext>
            </a:extLst>
          </p:cNvPr>
          <p:cNvSpPr/>
          <p:nvPr/>
        </p:nvSpPr>
        <p:spPr>
          <a:xfrm>
            <a:off x="1112052" y="5072073"/>
            <a:ext cx="2909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Левобережная набережная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xmlns="" id="{E4C38161-55E8-43BB-9F90-ECE2198578D8}"/>
              </a:ext>
            </a:extLst>
          </p:cNvPr>
          <p:cNvSpPr/>
          <p:nvPr/>
        </p:nvSpPr>
        <p:spPr>
          <a:xfrm>
            <a:off x="4251848" y="2894030"/>
            <a:ext cx="2734947" cy="3236831"/>
          </a:xfrm>
          <a:prstGeom prst="rightArrow">
            <a:avLst>
              <a:gd name="adj1" fmla="val 50000"/>
              <a:gd name="adj2" fmla="val 4427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9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188640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Заканчивается разработка </a:t>
            </a:r>
            <a:r>
              <a:rPr lang="ru-RU" dirty="0" smtClean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подсистемы:</a:t>
            </a:r>
            <a:endParaRPr lang="ru-RU" dirty="0">
              <a:solidFill>
                <a:srgbClr val="A2000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dirty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 «МОНИТОРИНГ И КОНТРОЛЬ ПРИОРИТЕТНОГО ПРОЕЗДА РЕЛЬСОВОГО ТРАНСПОРТА»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20000" r="27969" b="4722"/>
          <a:stretch/>
        </p:blipFill>
        <p:spPr bwMode="auto">
          <a:xfrm>
            <a:off x="4303365" y="2852936"/>
            <a:ext cx="4512518" cy="356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11111" r="21719" b="13334"/>
          <a:stretch/>
        </p:blipFill>
        <p:spPr bwMode="auto">
          <a:xfrm>
            <a:off x="1043609" y="1391393"/>
            <a:ext cx="3096344" cy="21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8" y="4509120"/>
            <a:ext cx="3024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…. далее развивать систему приоритета проезда на автобусах, электробусах, троллейбусах.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8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A7263-8DDB-47F6-8E25-7DE97DB0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55" y="215770"/>
            <a:ext cx="7941568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A20000"/>
                </a:solidFill>
              </a:rPr>
              <a:t>АНСДУ-ПТ(Автоматизированная </a:t>
            </a:r>
            <a:r>
              <a:rPr lang="ru-RU" sz="2400" dirty="0">
                <a:solidFill>
                  <a:srgbClr val="A20000"/>
                </a:solidFill>
              </a:rPr>
              <a:t>навигационная система диспетчерского управления )</a:t>
            </a:r>
            <a:br>
              <a:rPr lang="ru-RU" sz="2400" dirty="0">
                <a:solidFill>
                  <a:srgbClr val="A20000"/>
                </a:solidFill>
              </a:rPr>
            </a:br>
            <a:endParaRPr lang="ru-RU" sz="2400" dirty="0">
              <a:solidFill>
                <a:srgbClr val="A2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7B81A6-5893-4187-A648-C3CF1790E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5" y="1772817"/>
            <a:ext cx="7941567" cy="1368152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1300" dirty="0"/>
              <a:t>Осуществление контроля местонахождения транспортного средства</a:t>
            </a:r>
          </a:p>
          <a:p>
            <a:pPr algn="just"/>
            <a:r>
              <a:rPr lang="ru-RU" sz="1300" dirty="0"/>
              <a:t>Осуществление контроля соблюдения расписаний движения и выполнение всех запланированных рейсов общественным транспортом</a:t>
            </a:r>
          </a:p>
          <a:p>
            <a:pPr algn="just"/>
            <a:r>
              <a:rPr lang="ru-RU" sz="1300" dirty="0"/>
              <a:t>Осуществление контроля скоростного режима транспортных средств</a:t>
            </a:r>
          </a:p>
          <a:p>
            <a:pPr algn="just"/>
            <a:r>
              <a:rPr lang="ru-RU" sz="1300" dirty="0"/>
              <a:t>Осуществление контроля и управление пассажирским транспортом</a:t>
            </a:r>
          </a:p>
          <a:p>
            <a:pPr marL="0" indent="0" algn="just">
              <a:buNone/>
            </a:pPr>
            <a:endParaRPr lang="ru-RU" sz="1300" dirty="0"/>
          </a:p>
        </p:txBody>
      </p:sp>
      <p:pic>
        <p:nvPicPr>
          <p:cNvPr id="4" name="Picture 2" descr="C:\Documents and Settings\udin\Рабочий стол\карта.jpg">
            <a:extLst>
              <a:ext uri="{FF2B5EF4-FFF2-40B4-BE49-F238E27FC236}">
                <a16:creationId xmlns:a16="http://schemas.microsoft.com/office/drawing/2014/main" xmlns="" id="{4B075301-3F4C-492C-8E5F-672F714C9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695" y="3064699"/>
            <a:ext cx="4011100" cy="2183125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54BC64-72FC-418B-B7AC-8C73DBBA495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3794" y="3070093"/>
            <a:ext cx="3696677" cy="2183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52CA85-94E0-4E8A-A0E6-F95E272FC1B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7481" y="4796432"/>
            <a:ext cx="3722991" cy="1824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906EAF-C15D-4B67-B264-8084C7E8CB9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2695" y="4797152"/>
            <a:ext cx="4011100" cy="182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EC9B943C-A71C-4154-871A-3502A8856E0A}"/>
              </a:ext>
            </a:extLst>
          </p:cNvPr>
          <p:cNvSpPr txBox="1">
            <a:spLocks/>
          </p:cNvSpPr>
          <p:nvPr/>
        </p:nvSpPr>
        <p:spPr>
          <a:xfrm>
            <a:off x="1112695" y="1358770"/>
            <a:ext cx="4234688" cy="3896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300" b="1" u="sng" dirty="0"/>
              <a:t>Имеет следующие функциональные возможности:</a:t>
            </a:r>
          </a:p>
          <a:p>
            <a:pPr algn="just"/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089382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C3124A-1CBF-4B00-9EA2-B0236398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55" y="188640"/>
            <a:ext cx="7941568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A20000"/>
                </a:solidFill>
              </a:rPr>
              <a:t>АСМПП (автоматизированная система мониторинга пассажирских потоков)</a:t>
            </a:r>
            <a:br>
              <a:rPr lang="ru-RU" sz="2400" dirty="0">
                <a:solidFill>
                  <a:srgbClr val="A20000"/>
                </a:solidFill>
              </a:rPr>
            </a:br>
            <a:endParaRPr lang="ru-RU" sz="2400" dirty="0">
              <a:solidFill>
                <a:srgbClr val="A2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7666A1-769A-482B-A360-28639E43C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988841"/>
            <a:ext cx="3684276" cy="3120779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1300" dirty="0"/>
              <a:t>Осуществлять оптимизацию пассажирских перевозок в связи с изменяющимися транспортными потребностями населения</a:t>
            </a:r>
          </a:p>
          <a:p>
            <a:pPr algn="just"/>
            <a:r>
              <a:rPr lang="ru-RU" sz="1300" dirty="0"/>
              <a:t>Вносить изменения в маршрутную сеть города с целью ее оптимизации</a:t>
            </a:r>
          </a:p>
          <a:p>
            <a:pPr algn="just"/>
            <a:r>
              <a:rPr lang="ru-RU" sz="1300" dirty="0"/>
              <a:t>Вносить изменения в расписание движения</a:t>
            </a:r>
          </a:p>
          <a:p>
            <a:pPr algn="just"/>
            <a:r>
              <a:rPr lang="ru-RU" sz="1300" dirty="0"/>
              <a:t>Изменять схемы и расписание движения дублирующих маршрутов, которые могут существенно повлиять на общий пассажиропоток обследуемого маршрута</a:t>
            </a:r>
          </a:p>
          <a:p>
            <a:pPr algn="just"/>
            <a:r>
              <a:rPr lang="ru-RU" sz="1300" dirty="0"/>
              <a:t>Определять маршруты с низкой интенсивностью пассажиропотока с целью включения их в муниципальные программы перевозок</a:t>
            </a:r>
          </a:p>
          <a:p>
            <a:endParaRPr lang="ru-RU" sz="1300" dirty="0"/>
          </a:p>
          <a:p>
            <a:endParaRPr lang="ru-RU" sz="1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20D1F7-33CE-4AEC-AD43-14281DBFE3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05597" y="1488849"/>
            <a:ext cx="4207042" cy="3031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EE08EA-394F-4E47-A046-ED06E31C20E7}"/>
              </a:ext>
            </a:extLst>
          </p:cNvPr>
          <p:cNvPicPr/>
          <p:nvPr/>
        </p:nvPicPr>
        <p:blipFill rotWithShape="1">
          <a:blip r:embed="rId3"/>
          <a:srcRect b="36974"/>
          <a:stretch/>
        </p:blipFill>
        <p:spPr>
          <a:xfrm>
            <a:off x="4791762" y="4569162"/>
            <a:ext cx="4220877" cy="2010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BEBCFE-734D-40CE-87D6-D9841530C20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82290" y="3268141"/>
            <a:ext cx="1818233" cy="267906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52AB4D7A-FB73-4A92-9817-FE66F96F3D0C}"/>
              </a:ext>
            </a:extLst>
          </p:cNvPr>
          <p:cNvSpPr txBox="1">
            <a:spLocks/>
          </p:cNvSpPr>
          <p:nvPr/>
        </p:nvSpPr>
        <p:spPr>
          <a:xfrm>
            <a:off x="1112695" y="1358770"/>
            <a:ext cx="1731113" cy="3896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300" b="1" u="sng" dirty="0"/>
              <a:t>Система позволяет:</a:t>
            </a:r>
          </a:p>
          <a:p>
            <a:pPr algn="just"/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91749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B31EE5-F2EE-4CB8-9D39-D415E872A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A20000"/>
                </a:solidFill>
              </a:rPr>
              <a:t>Программа «Анализ пассажирских корреспонденций»</a:t>
            </a:r>
          </a:p>
        </p:txBody>
      </p:sp>
      <p:pic>
        <p:nvPicPr>
          <p:cNvPr id="4" name="Picture 2" descr="C:\Users\manchenko\Desktop\screenshot.png">
            <a:extLst>
              <a:ext uri="{FF2B5EF4-FFF2-40B4-BE49-F238E27FC236}">
                <a16:creationId xmlns:a16="http://schemas.microsoft.com/office/drawing/2014/main" xmlns="" id="{E3EED28B-1C1E-4E67-93A4-680213E1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69" y="1484785"/>
            <a:ext cx="43075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23119ABC-2ED4-4AAD-A2ED-0DE62244C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605" y="1484784"/>
            <a:ext cx="3684276" cy="4525963"/>
          </a:xfrm>
        </p:spPr>
        <p:txBody>
          <a:bodyPr>
            <a:normAutofit/>
          </a:bodyPr>
          <a:lstStyle/>
          <a:p>
            <a:pPr algn="just"/>
            <a:r>
              <a:rPr lang="ru-RU" sz="1300" dirty="0"/>
              <a:t>Программный комплекс позволяет определить количество пассажиров либо долю от общего количества пассажиров, осуществляющих поездки с заданной зоны (остановочного пункта, микрорайона, района города), использующих электронные проездные билеты (социальные либо транспортные карты);</a:t>
            </a:r>
          </a:p>
          <a:p>
            <a:pPr algn="just"/>
            <a:r>
              <a:rPr lang="ru-RU" sz="1300" dirty="0"/>
              <a:t>Данная система позволяет проводить оптимизацию схем движения всей маршрутной сети и определить наиболее востребованные направления передвижения пассажиров с изучаемой области поездок;</a:t>
            </a:r>
          </a:p>
          <a:p>
            <a:pPr algn="just"/>
            <a:r>
              <a:rPr lang="ru-RU" sz="1300" dirty="0"/>
              <a:t>Система позволяет определить основные пересадочные остановочные пункты, которые используются пассажирами для осуществления дальнейших поездок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27540B-1B18-4B58-87F3-A802F929CCC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7669" y="4329100"/>
            <a:ext cx="4331843" cy="2333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E394D0-1A5F-4E38-A3D8-28B47232DA8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1649" y="5266852"/>
            <a:ext cx="2745305" cy="13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8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EB807B-060B-4330-B49A-92C539760CC4}"/>
              </a:ext>
            </a:extLst>
          </p:cNvPr>
          <p:cNvSpPr txBox="1"/>
          <p:nvPr/>
        </p:nvSpPr>
        <p:spPr>
          <a:xfrm>
            <a:off x="1263202" y="108924"/>
            <a:ext cx="7880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Современные формы оплаты проезда на общественном транспорте в г. Красноярске – показатель комфортности перемещения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DA6048-FEBF-4C42-997B-7CB0785B8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9" t="27430" r="38281" b="14279"/>
          <a:stretch/>
        </p:blipFill>
        <p:spPr>
          <a:xfrm>
            <a:off x="5743205" y="1881731"/>
            <a:ext cx="1224136" cy="1224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4443B0D-C693-4DC7-B5F3-F212FE4C7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12833" r="11388" b="19283"/>
          <a:stretch/>
        </p:blipFill>
        <p:spPr>
          <a:xfrm>
            <a:off x="6822844" y="3497443"/>
            <a:ext cx="1807104" cy="122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20FF968-F0F8-4590-9333-49362CAF6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9631" r="16025" b="14827"/>
          <a:stretch/>
        </p:blipFill>
        <p:spPr>
          <a:xfrm>
            <a:off x="5292080" y="4798230"/>
            <a:ext cx="1872208" cy="143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54EAF5-106B-49DE-836D-5C35AF1CD7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02" y="1625868"/>
            <a:ext cx="1486433" cy="8989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B8240D2-A075-48CE-9DCE-51C37A59C1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03" y="2763790"/>
            <a:ext cx="1486433" cy="10900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5D984E2-F95B-46D6-A547-10F5BBA42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85" y="3957967"/>
            <a:ext cx="1751068" cy="11521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79F0E10-F4E7-458C-8628-087E06986C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t="14982" r="8933" b="14700"/>
          <a:stretch/>
        </p:blipFill>
        <p:spPr>
          <a:xfrm>
            <a:off x="4147255" y="3358519"/>
            <a:ext cx="2296953" cy="151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EDEDC2E-482F-4B80-B4EE-011B6859E2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2" r="3555" b="26427"/>
          <a:stretch/>
        </p:blipFill>
        <p:spPr>
          <a:xfrm>
            <a:off x="1130885" y="5280714"/>
            <a:ext cx="1806133" cy="10831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6F57515-CBDE-4877-81AE-AF2D6CB0CA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7589" r="8263" b="14185"/>
          <a:stretch/>
        </p:blipFill>
        <p:spPr>
          <a:xfrm>
            <a:off x="4092190" y="1948306"/>
            <a:ext cx="1473082" cy="9740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5B2412B-5593-4837-AF2A-23BD523FF8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56" y="1874687"/>
            <a:ext cx="1915290" cy="12743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xmlns="" id="{E7BEC04D-9469-46C3-9BEB-2491DEE6F946}"/>
              </a:ext>
            </a:extLst>
          </p:cNvPr>
          <p:cNvSpPr/>
          <p:nvPr/>
        </p:nvSpPr>
        <p:spPr>
          <a:xfrm>
            <a:off x="3025400" y="1344297"/>
            <a:ext cx="978408" cy="4762997"/>
          </a:xfrm>
          <a:prstGeom prst="rightArrow">
            <a:avLst>
              <a:gd name="adj1" fmla="val 50000"/>
              <a:gd name="adj2" fmla="val 4427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A1AECAA-7925-483F-A26B-F7C47531F480}"/>
              </a:ext>
            </a:extLst>
          </p:cNvPr>
          <p:cNvSpPr/>
          <p:nvPr/>
        </p:nvSpPr>
        <p:spPr>
          <a:xfrm>
            <a:off x="1513597" y="1344297"/>
            <a:ext cx="97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Автобус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7F955D2-E041-4EC5-BAB1-6E97A760BE64}"/>
              </a:ext>
            </a:extLst>
          </p:cNvPr>
          <p:cNvSpPr/>
          <p:nvPr/>
        </p:nvSpPr>
        <p:spPr>
          <a:xfrm>
            <a:off x="1367985" y="3805065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Троллейбус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01A670E-A846-4551-BE1D-07AF9936A623}"/>
              </a:ext>
            </a:extLst>
          </p:cNvPr>
          <p:cNvSpPr/>
          <p:nvPr/>
        </p:nvSpPr>
        <p:spPr>
          <a:xfrm>
            <a:off x="1510552" y="2704194"/>
            <a:ext cx="1269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Трамвай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6C3B9F7-9095-43E6-BB90-5B63DC8C6B0C}"/>
              </a:ext>
            </a:extLst>
          </p:cNvPr>
          <p:cNvSpPr/>
          <p:nvPr/>
        </p:nvSpPr>
        <p:spPr>
          <a:xfrm>
            <a:off x="1115437" y="5206462"/>
            <a:ext cx="2520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Городская электричка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C582B8D7-7F3F-4387-B86E-00D4F54753AE}"/>
              </a:ext>
            </a:extLst>
          </p:cNvPr>
          <p:cNvSpPr/>
          <p:nvPr/>
        </p:nvSpPr>
        <p:spPr>
          <a:xfrm>
            <a:off x="4092190" y="1452648"/>
            <a:ext cx="4008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Форма бесконтактной оплаты проезда</a:t>
            </a:r>
          </a:p>
        </p:txBody>
      </p:sp>
    </p:spTree>
    <p:extLst>
      <p:ext uri="{BB962C8B-B14F-4D97-AF65-F5344CB8AC3E}">
        <p14:creationId xmlns:p14="http://schemas.microsoft.com/office/powerpoint/2010/main" val="144431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F49B4E-F719-4263-938F-9FF5677D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55" y="233645"/>
            <a:ext cx="7941568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A20000"/>
                </a:solidFill>
              </a:rPr>
              <a:t>Комплексная автоматизированная система </a:t>
            </a:r>
            <a:br>
              <a:rPr lang="ru-RU" sz="2400" dirty="0">
                <a:solidFill>
                  <a:srgbClr val="A20000"/>
                </a:solidFill>
              </a:rPr>
            </a:br>
            <a:r>
              <a:rPr lang="ru-RU" sz="2400" dirty="0">
                <a:solidFill>
                  <a:srgbClr val="A20000"/>
                </a:solidFill>
              </a:rPr>
              <a:t>«Безопасный город»</a:t>
            </a:r>
            <a:br>
              <a:rPr lang="ru-RU" sz="2400" dirty="0">
                <a:solidFill>
                  <a:srgbClr val="A20000"/>
                </a:solidFill>
              </a:rPr>
            </a:br>
            <a:endParaRPr lang="ru-RU" sz="2400" dirty="0">
              <a:solidFill>
                <a:srgbClr val="A2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F586FB5-D1AC-4418-9727-723B5D8AF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1399039"/>
            <a:ext cx="3254568" cy="21697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F9723D-679F-440E-847E-22E83C125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16" y="2753925"/>
            <a:ext cx="3254568" cy="21697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99B456-C000-4510-B365-014403E7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837" y="4374105"/>
            <a:ext cx="3485831" cy="21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2131F016-1050-4D25-A91A-F7441B159C76}"/>
              </a:ext>
            </a:extLst>
          </p:cNvPr>
          <p:cNvSpPr txBox="1">
            <a:spLocks/>
          </p:cNvSpPr>
          <p:nvPr/>
        </p:nvSpPr>
        <p:spPr>
          <a:xfrm>
            <a:off x="1202758" y="1988840"/>
            <a:ext cx="3797869" cy="39030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/>
              <a:t>обеспечение безопасности по основным направлениям жизнедеятельности населения               г. Красноярска</a:t>
            </a:r>
            <a:r>
              <a:rPr lang="en-US" sz="1400" dirty="0"/>
              <a:t>;</a:t>
            </a:r>
            <a:endParaRPr lang="ru-RU" sz="1400" dirty="0"/>
          </a:p>
          <a:p>
            <a:pPr algn="just"/>
            <a:r>
              <a:rPr lang="ru-RU" sz="1400" dirty="0"/>
              <a:t>обеспечение антитеррористической защиты граждан, объектов жизнеобеспечения и промышленности, охраны общественного порядка и общественной безопасности. Повышение уровня личной и общественной безопасности, а также безопасности объектов городской инфраструктуры за счет проведения профилактических мероприятий на основе анализа и обработки поступающей оперативной информации</a:t>
            </a:r>
            <a:r>
              <a:rPr lang="en-US" sz="1400" dirty="0"/>
              <a:t>;</a:t>
            </a:r>
            <a:endParaRPr lang="ru-RU" sz="1400" dirty="0"/>
          </a:p>
          <a:p>
            <a:pPr algn="just"/>
            <a:r>
              <a:rPr lang="ru-RU" sz="1300" dirty="0"/>
              <a:t>осуществление круглосуточного мониторинга с помощью видеокамер. Отслеживание общей обстановки на дорогах и улицах города, объектах транспортной и социальной инфраструктуры, с целью выявления и предотвращения правонарушений. 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0A216432-8BD6-4F91-9384-B5C45FDEAF4E}"/>
              </a:ext>
            </a:extLst>
          </p:cNvPr>
          <p:cNvSpPr txBox="1">
            <a:spLocks/>
          </p:cNvSpPr>
          <p:nvPr/>
        </p:nvSpPr>
        <p:spPr>
          <a:xfrm>
            <a:off x="1112695" y="1358770"/>
            <a:ext cx="2173421" cy="3896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300" b="1" u="sng" dirty="0"/>
              <a:t>Цели создания системы:</a:t>
            </a:r>
          </a:p>
          <a:p>
            <a:pPr algn="just"/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32107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C71DA3F-E97E-4890-A4E7-266607C5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90207"/>
            <a:ext cx="8568952" cy="46229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>
                <a:solidFill>
                  <a:srgbClr val="A20000"/>
                </a:solidFill>
              </a:rPr>
              <a:t>Структура комплексных решений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9465A0A7-C979-48A3-88E2-B8B75F65C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116238"/>
              </p:ext>
            </p:extLst>
          </p:nvPr>
        </p:nvGraphicFramePr>
        <p:xfrm>
          <a:off x="611560" y="1412776"/>
          <a:ext cx="828092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11161C-4595-4EAA-8429-B564B7241A6D}"/>
              </a:ext>
            </a:extLst>
          </p:cNvPr>
          <p:cNvSpPr txBox="1"/>
          <p:nvPr/>
        </p:nvSpPr>
        <p:spPr>
          <a:xfrm>
            <a:off x="1187624" y="37890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Гармоническое развитие города и транспорта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932266-8F37-4E00-B7BF-1221B3F4354F}"/>
              </a:ext>
            </a:extLst>
          </p:cNvPr>
          <p:cNvSpPr txBox="1"/>
          <p:nvPr/>
        </p:nvSpPr>
        <p:spPr>
          <a:xfrm>
            <a:off x="2339752" y="1988840"/>
            <a:ext cx="55446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Избегание ненужного трафика и улучшение существующего.</a:t>
            </a:r>
          </a:p>
          <a:p>
            <a:pPr algn="ctr"/>
            <a:r>
              <a:rPr lang="ru-RU" sz="1400" dirty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Смещение пассажиропотоков в сторону использования </a:t>
            </a:r>
            <a:r>
              <a:rPr lang="ru-RU" sz="1400" dirty="0" smtClean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устойчивых видов </a:t>
            </a:r>
            <a:r>
              <a:rPr lang="ru-RU" sz="1400" dirty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493119-4210-4128-8FA2-0CC1DF823CD9}"/>
              </a:ext>
            </a:extLst>
          </p:cNvPr>
          <p:cNvSpPr txBox="1"/>
          <p:nvPr/>
        </p:nvSpPr>
        <p:spPr>
          <a:xfrm>
            <a:off x="6372200" y="3717032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Математический анализ затрат и позитивных эффектов проектирования инфраструктуры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63D1C4-6D30-40CA-A5A7-5E19C0F847BA}"/>
              </a:ext>
            </a:extLst>
          </p:cNvPr>
          <p:cNvSpPr txBox="1"/>
          <p:nvPr/>
        </p:nvSpPr>
        <p:spPr>
          <a:xfrm>
            <a:off x="1259632" y="5661248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Качественная транспортная услуга!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Пассажироцентричность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D90B78-8559-47E4-A663-30EDD0967DC1}"/>
              </a:ext>
            </a:extLst>
          </p:cNvPr>
          <p:cNvSpPr txBox="1"/>
          <p:nvPr/>
        </p:nvSpPr>
        <p:spPr>
          <a:xfrm>
            <a:off x="5652120" y="5642664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Консенсус бизнеса, общества и власти при принятии решений в области 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1051126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5F49B4E-F719-4263-938F-9FF5677D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55" y="233645"/>
            <a:ext cx="7941568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A20000"/>
                </a:solidFill>
              </a:rPr>
              <a:t>Внедрение платформ с элементами «Умная остановка»</a:t>
            </a:r>
            <a:r>
              <a:rPr lang="ru-RU" sz="2400" dirty="0">
                <a:solidFill>
                  <a:srgbClr val="A20000"/>
                </a:solidFill>
              </a:rPr>
              <a:t/>
            </a:r>
            <a:br>
              <a:rPr lang="ru-RU" sz="2400" dirty="0">
                <a:solidFill>
                  <a:srgbClr val="A20000"/>
                </a:solidFill>
              </a:rPr>
            </a:br>
            <a:endParaRPr lang="ru-RU" sz="2400" dirty="0">
              <a:solidFill>
                <a:srgbClr val="A20000"/>
              </a:solidFill>
            </a:endParaRPr>
          </a:p>
        </p:txBody>
      </p:sp>
      <p:pic>
        <p:nvPicPr>
          <p:cNvPr id="5" name="Рисунок 4" descr="C:\Users\VOICHI~1\AppData\Local\Temp\Rar$DRa11112.45308\image-21-07-23-17-43-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484784"/>
            <a:ext cx="3384376" cy="200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1440160" cy="256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3715145" cy="171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2131F016-1050-4D25-A91A-F7441B159C76}"/>
              </a:ext>
            </a:extLst>
          </p:cNvPr>
          <p:cNvSpPr txBox="1">
            <a:spLocks/>
          </p:cNvSpPr>
          <p:nvPr/>
        </p:nvSpPr>
        <p:spPr>
          <a:xfrm>
            <a:off x="6457116" y="1556792"/>
            <a:ext cx="2638380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smtClean="0"/>
              <a:t>Установлен на конечной остановке Эко-парка «</a:t>
            </a:r>
            <a:r>
              <a:rPr lang="ru-RU" sz="1400" dirty="0" err="1" smtClean="0"/>
              <a:t>Гремячая</a:t>
            </a:r>
            <a:r>
              <a:rPr lang="ru-RU" sz="1400" dirty="0" smtClean="0"/>
              <a:t> грива» с кнопками вызова и встроенной видеокамерой.</a:t>
            </a:r>
          </a:p>
          <a:p>
            <a:pPr marL="0" indent="0" algn="just">
              <a:buNone/>
            </a:pP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Передача данных в «Безопасный город»</a:t>
            </a:r>
            <a:endParaRPr lang="ru-RU" sz="1300" dirty="0">
              <a:solidFill>
                <a:srgbClr val="C00000"/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2131F016-1050-4D25-A91A-F7441B159C76}"/>
              </a:ext>
            </a:extLst>
          </p:cNvPr>
          <p:cNvSpPr txBox="1">
            <a:spLocks/>
          </p:cNvSpPr>
          <p:nvPr/>
        </p:nvSpPr>
        <p:spPr>
          <a:xfrm>
            <a:off x="1259632" y="3861048"/>
            <a:ext cx="2638380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smtClean="0"/>
              <a:t>Цифровое информационное табло на остановочных пунктах.</a:t>
            </a:r>
          </a:p>
          <a:p>
            <a:pPr marL="0" indent="0" algn="just">
              <a:buNone/>
            </a:pP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Установлено 26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Планируется 11 (теплых)</a:t>
            </a:r>
            <a:endParaRPr lang="ru-RU" sz="1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7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4E4118-ACDE-4651-BE27-5FB135CA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A20000"/>
                </a:solidFill>
              </a:rPr>
              <a:t>Информационные системы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1C0089-E8DE-4F3A-83B9-24D69D039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348880"/>
            <a:ext cx="7869560" cy="3661867"/>
          </a:xfrm>
        </p:spPr>
        <p:txBody>
          <a:bodyPr/>
          <a:lstStyle/>
          <a:p>
            <a:endParaRPr lang="ru-RU" sz="2400" dirty="0"/>
          </a:p>
          <a:p>
            <a:r>
              <a:rPr lang="ru-RU" sz="2400" dirty="0"/>
              <a:t>Портал информирования о работе пассажирского транспорта</a:t>
            </a:r>
          </a:p>
          <a:p>
            <a:r>
              <a:rPr lang="ru-RU" sz="2400" dirty="0"/>
              <a:t>Взаимодействие с информационными сервисами Яндекс, </a:t>
            </a:r>
            <a:r>
              <a:rPr lang="ru-RU" sz="2400" dirty="0" smtClean="0"/>
              <a:t>2Гис</a:t>
            </a:r>
          </a:p>
          <a:p>
            <a:r>
              <a:rPr lang="ru-RU" sz="2400" dirty="0" smtClean="0"/>
              <a:t>Социальные </a:t>
            </a:r>
            <a:r>
              <a:rPr lang="ru-RU" sz="2400" dirty="0" smtClean="0"/>
              <a:t>мессенджеры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30DA8E81-2B93-420C-820C-47CF5C759260}"/>
              </a:ext>
            </a:extLst>
          </p:cNvPr>
          <p:cNvSpPr txBox="1">
            <a:spLocks/>
          </p:cNvSpPr>
          <p:nvPr/>
        </p:nvSpPr>
        <p:spPr>
          <a:xfrm>
            <a:off x="1268016" y="1556792"/>
            <a:ext cx="7869560" cy="999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Для комплексного взаимодействия систем используются дополнительные информационные сервисы такие как:</a:t>
            </a: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462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5EA828-858F-46C3-9F82-50AD60761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27" y="1538790"/>
            <a:ext cx="4524120" cy="22879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1BD221-6FD4-4146-85A8-412D9400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A20000"/>
                </a:solidFill>
              </a:rPr>
              <a:t>Взаимодействие с информационными сервисами Яндекс, 2Гис</a:t>
            </a: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xmlns="" id="{B6E95B7D-C5EF-4EA0-ABCF-BB9FEC737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26" y="4194085"/>
            <a:ext cx="4524121" cy="22914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7F2556-2B30-4CAA-8E05-E9C92FA97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880" y="3489189"/>
            <a:ext cx="1240047" cy="26851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1CF7D5-2B1A-4035-B755-96744696C9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30" y="3491846"/>
            <a:ext cx="1240046" cy="26851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8F55DA1-8C4B-482F-8444-D28659A8028A}"/>
              </a:ext>
            </a:extLst>
          </p:cNvPr>
          <p:cNvSpPr/>
          <p:nvPr/>
        </p:nvSpPr>
        <p:spPr>
          <a:xfrm>
            <a:off x="1061610" y="1474643"/>
            <a:ext cx="346538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/>
              <a:t>С помощью данного сервиса можно узнать местоположение интересующего транспортного средства, в режиме реального времени, а так же узнать прибытия общественного транспорта на интересующую остановку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3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/>
              <a:t>Информация доступна в мобильной версии</a:t>
            </a:r>
          </a:p>
        </p:txBody>
      </p:sp>
    </p:spTree>
    <p:extLst>
      <p:ext uri="{BB962C8B-B14F-4D97-AF65-F5344CB8AC3E}">
        <p14:creationId xmlns:p14="http://schemas.microsoft.com/office/powerpoint/2010/main" val="1105822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1BD221-6FD4-4146-85A8-412D9400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A20000"/>
                </a:solidFill>
              </a:rPr>
              <a:t>Портал информирования о работе пассажирского транспорта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1BB29E8-4259-47F8-BBB1-EB72C4808EDB}"/>
              </a:ext>
            </a:extLst>
          </p:cNvPr>
          <p:cNvSpPr/>
          <p:nvPr/>
        </p:nvSpPr>
        <p:spPr>
          <a:xfrm>
            <a:off x="1115616" y="1513688"/>
            <a:ext cx="261979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 smtClean="0"/>
              <a:t>Информирование пассажиров в режиме </a:t>
            </a:r>
            <a:r>
              <a:rPr lang="ru-RU" sz="1300" dirty="0"/>
              <a:t>реального времени о времени приезда </a:t>
            </a:r>
            <a:r>
              <a:rPr lang="ru-RU" sz="1300" dirty="0" smtClean="0"/>
              <a:t>ОТ на остановочный пункт, а также  ТС предназначенных для инвалидов</a:t>
            </a:r>
            <a:endParaRPr lang="ru-RU" sz="13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/>
              <a:t>Дает возможность ознакомиться с основными новостями, связанными с общественным транспортом города </a:t>
            </a:r>
            <a:r>
              <a:rPr lang="ru-RU" sz="1300" dirty="0" smtClean="0"/>
              <a:t>Красноярска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 smtClean="0"/>
              <a:t>Внедрена </a:t>
            </a:r>
            <a:r>
              <a:rPr lang="ru-RU" sz="1300" dirty="0"/>
              <a:t>функция, позволяющая в автоматическом режиме отправлять сообщение водителю общественного транспорта о том, что на остановочном пункте его ожидает инвалид по зрению или инвалид – колясочник (маломобильная группа населения)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7222" r="1405" b="5278"/>
          <a:stretch/>
        </p:blipFill>
        <p:spPr bwMode="auto">
          <a:xfrm>
            <a:off x="4302322" y="1513689"/>
            <a:ext cx="3078113" cy="157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5926" r="67191" b="27160"/>
          <a:stretch/>
        </p:blipFill>
        <p:spPr bwMode="auto">
          <a:xfrm>
            <a:off x="7431558" y="1513688"/>
            <a:ext cx="1028874" cy="128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b="4074"/>
          <a:stretch/>
        </p:blipFill>
        <p:spPr bwMode="auto">
          <a:xfrm>
            <a:off x="5973652" y="3189939"/>
            <a:ext cx="2915812" cy="349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r="40972" b="13738"/>
          <a:stretch/>
        </p:blipFill>
        <p:spPr bwMode="auto">
          <a:xfrm>
            <a:off x="4246715" y="3189939"/>
            <a:ext cx="1245535" cy="266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silkinmv\Desktop\РАЗВИТИЕ ОТ КРАСНОЯРСК\АСДГ\ДЛЯ проекта\Food_Event_Ticke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41" y="3189939"/>
            <a:ext cx="1263729" cy="4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351BD221-6FD4-4146-85A8-412D94006FD2}"/>
              </a:ext>
            </a:extLst>
          </p:cNvPr>
          <p:cNvSpPr txBox="1">
            <a:spLocks/>
          </p:cNvSpPr>
          <p:nvPr/>
        </p:nvSpPr>
        <p:spPr>
          <a:xfrm>
            <a:off x="5448084" y="2904189"/>
            <a:ext cx="386470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B0F0"/>
                </a:solidFill>
              </a:rPr>
              <a:t>Telegram </a:t>
            </a:r>
            <a:r>
              <a:rPr lang="ru-RU" sz="3200" dirty="0" smtClean="0">
                <a:solidFill>
                  <a:srgbClr val="00B0F0"/>
                </a:solidFill>
              </a:rPr>
              <a:t>чат-бот</a:t>
            </a:r>
            <a:endParaRPr lang="ru-RU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44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0AD037-11CD-4E28-92B6-E5521309DB4A}"/>
              </a:ext>
            </a:extLst>
          </p:cNvPr>
          <p:cNvSpPr/>
          <p:nvPr/>
        </p:nvSpPr>
        <p:spPr>
          <a:xfrm>
            <a:off x="994151" y="548680"/>
            <a:ext cx="814984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Ожидаемый </a:t>
            </a:r>
            <a:r>
              <a:rPr lang="ru-RU" sz="2000" dirty="0" smtClean="0">
                <a:solidFill>
                  <a:srgbClr val="A20000"/>
                </a:solidFill>
                <a:latin typeface="+mj-lt"/>
                <a:ea typeface="+mj-ea"/>
                <a:cs typeface="+mj-cs"/>
              </a:rPr>
              <a:t>эффект</a:t>
            </a:r>
            <a:endParaRPr lang="ru-RU" sz="2000" dirty="0">
              <a:solidFill>
                <a:srgbClr val="A2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79B573-9CEB-4EEE-B105-1FCE46CF0943}"/>
              </a:ext>
            </a:extLst>
          </p:cNvPr>
          <p:cNvSpPr txBox="1"/>
          <p:nvPr/>
        </p:nvSpPr>
        <p:spPr>
          <a:xfrm>
            <a:off x="1978393" y="1865177"/>
            <a:ext cx="2089844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/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ЭКОНОМИЯ ВРЕМЕНИ И ПРОИЗВОДИТЕЛЬНОСТЬ</a:t>
            </a:r>
          </a:p>
        </p:txBody>
      </p:sp>
      <p:pic>
        <p:nvPicPr>
          <p:cNvPr id="6" name="Изображение 69">
            <a:extLst>
              <a:ext uri="{FF2B5EF4-FFF2-40B4-BE49-F238E27FC236}">
                <a16:creationId xmlns:a16="http://schemas.microsoft.com/office/drawing/2014/main" xmlns="" id="{BF9D768F-3B8A-4DE5-B892-039CD29A2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59" y="2444571"/>
            <a:ext cx="666000" cy="666000"/>
          </a:xfrm>
          <a:prstGeom prst="rect">
            <a:avLst/>
          </a:prstGeom>
        </p:spPr>
      </p:pic>
      <p:pic>
        <p:nvPicPr>
          <p:cNvPr id="7" name="Изображение 70">
            <a:extLst>
              <a:ext uri="{FF2B5EF4-FFF2-40B4-BE49-F238E27FC236}">
                <a16:creationId xmlns:a16="http://schemas.microsoft.com/office/drawing/2014/main" xmlns="" id="{291D4F92-D503-4A75-8C67-8E8E2A37D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2" y="5147713"/>
            <a:ext cx="640077" cy="640077"/>
          </a:xfrm>
          <a:prstGeom prst="rect">
            <a:avLst/>
          </a:prstGeom>
        </p:spPr>
      </p:pic>
      <p:pic>
        <p:nvPicPr>
          <p:cNvPr id="8" name="Изображение 72">
            <a:extLst>
              <a:ext uri="{FF2B5EF4-FFF2-40B4-BE49-F238E27FC236}">
                <a16:creationId xmlns:a16="http://schemas.microsoft.com/office/drawing/2014/main" xmlns="" id="{28B62205-6939-44F3-99AA-CC9DCB3BC4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2715" y="3238387"/>
            <a:ext cx="713263" cy="473989"/>
          </a:xfrm>
          <a:prstGeom prst="rect">
            <a:avLst/>
          </a:prstGeom>
        </p:spPr>
      </p:pic>
      <p:pic>
        <p:nvPicPr>
          <p:cNvPr id="9" name="Изображение 73">
            <a:extLst>
              <a:ext uri="{FF2B5EF4-FFF2-40B4-BE49-F238E27FC236}">
                <a16:creationId xmlns:a16="http://schemas.microsoft.com/office/drawing/2014/main" xmlns="" id="{A8445F35-5A00-4CF3-9365-839F06EE9F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1672" y="1675794"/>
            <a:ext cx="673519" cy="722838"/>
          </a:xfrm>
          <a:prstGeom prst="rect">
            <a:avLst/>
          </a:prstGeom>
        </p:spPr>
      </p:pic>
      <p:pic>
        <p:nvPicPr>
          <p:cNvPr id="10" name="Изображение 64">
            <a:extLst>
              <a:ext uri="{FF2B5EF4-FFF2-40B4-BE49-F238E27FC236}">
                <a16:creationId xmlns:a16="http://schemas.microsoft.com/office/drawing/2014/main" xmlns="" id="{1346167C-AC65-4CBA-B94D-138AD5D6F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77" y="4536189"/>
            <a:ext cx="557987" cy="557987"/>
          </a:xfrm>
          <a:prstGeom prst="rect">
            <a:avLst/>
          </a:prstGeom>
        </p:spPr>
      </p:pic>
      <p:pic>
        <p:nvPicPr>
          <p:cNvPr id="11" name="Рисунок 14">
            <a:extLst>
              <a:ext uri="{FF2B5EF4-FFF2-40B4-BE49-F238E27FC236}">
                <a16:creationId xmlns:a16="http://schemas.microsoft.com/office/drawing/2014/main" xmlns="" id="{66B78AC2-426B-45DB-80B9-6B2E863D0D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4481" y="3690527"/>
            <a:ext cx="772461" cy="803437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DB3726-7D1B-42D4-910A-CE3BCC3E5EAA}"/>
              </a:ext>
            </a:extLst>
          </p:cNvPr>
          <p:cNvSpPr txBox="1"/>
          <p:nvPr/>
        </p:nvSpPr>
        <p:spPr>
          <a:xfrm>
            <a:off x="1978394" y="2508168"/>
            <a:ext cx="208984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/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СОКРАЩЕНИЕ НЕРАВЕНСТВА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F4C38A-2C47-46A8-A029-7D8CEF9535DB}"/>
              </a:ext>
            </a:extLst>
          </p:cNvPr>
          <p:cNvSpPr txBox="1"/>
          <p:nvPr/>
        </p:nvSpPr>
        <p:spPr>
          <a:xfrm>
            <a:off x="1978394" y="3331557"/>
            <a:ext cx="208984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/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ЦЕНОВАЯ ДОСТУПНОСТЬ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705758-7077-401A-8198-F0611E56BFE7}"/>
              </a:ext>
            </a:extLst>
          </p:cNvPr>
          <p:cNvSpPr txBox="1"/>
          <p:nvPr/>
        </p:nvSpPr>
        <p:spPr>
          <a:xfrm>
            <a:off x="1978394" y="3923688"/>
            <a:ext cx="1672971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/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КОМФОРТ ПОЕЗДОК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5D004C-2DFF-4E53-8712-7AD41816267B}"/>
              </a:ext>
            </a:extLst>
          </p:cNvPr>
          <p:cNvSpPr txBox="1"/>
          <p:nvPr/>
        </p:nvSpPr>
        <p:spPr>
          <a:xfrm>
            <a:off x="1978395" y="4652279"/>
            <a:ext cx="1672971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/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ЭКОЛОГИЧНОСТЬ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8B3999-E3E8-4895-B126-A83E99848296}"/>
              </a:ext>
            </a:extLst>
          </p:cNvPr>
          <p:cNvSpPr txBox="1"/>
          <p:nvPr/>
        </p:nvSpPr>
        <p:spPr>
          <a:xfrm>
            <a:off x="1978395" y="5320806"/>
            <a:ext cx="1672971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/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БЕЗОПАСНОСТЬ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0F4F0F4-CCF8-4CE6-9F79-22915C362D6E}"/>
              </a:ext>
            </a:extLst>
          </p:cNvPr>
          <p:cNvSpPr/>
          <p:nvPr/>
        </p:nvSpPr>
        <p:spPr>
          <a:xfrm>
            <a:off x="4139952" y="1772816"/>
            <a:ext cx="4896544" cy="64423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95273"/>
            <a:r>
              <a:rPr lang="ru-RU" sz="1100" dirty="0">
                <a:solidFill>
                  <a:srgbClr val="FFFFFF"/>
                </a:solidFill>
                <a:latin typeface="Arial Narrow" panose="020B0606020202030204" pitchFamily="34" charset="0"/>
              </a:rPr>
              <a:t>Жители меньше времени проводят в дороге и больше успевают за день, что приводит к росту производительности, активизирует любую деятельность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E0AEA16-4D7F-4887-B5D2-CB4535674827}"/>
              </a:ext>
            </a:extLst>
          </p:cNvPr>
          <p:cNvSpPr/>
          <p:nvPr/>
        </p:nvSpPr>
        <p:spPr>
          <a:xfrm>
            <a:off x="4139952" y="2450968"/>
            <a:ext cx="4896544" cy="64423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95273"/>
            <a:r>
              <a:rPr lang="ru-RU" sz="1100" dirty="0">
                <a:solidFill>
                  <a:srgbClr val="FFFFFF"/>
                </a:solidFill>
                <a:latin typeface="Arial Narrow" panose="020B0606020202030204" pitchFamily="34" charset="0"/>
              </a:rPr>
              <a:t>Улучшается доступность удаленных районов и пригородов, выравниваются возможности жителей города вне зависимости от их места проживания, снижаются риски социальной маргинализации отдельных районов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B61607E-ED8F-4075-B3DC-37D0BD7DD0B7}"/>
              </a:ext>
            </a:extLst>
          </p:cNvPr>
          <p:cNvSpPr/>
          <p:nvPr/>
        </p:nvSpPr>
        <p:spPr>
          <a:xfrm>
            <a:off x="4139952" y="3129121"/>
            <a:ext cx="4896544" cy="64423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95273"/>
            <a:r>
              <a:rPr lang="ru-RU" sz="1100" dirty="0">
                <a:solidFill>
                  <a:srgbClr val="FFFFFF"/>
                </a:solidFill>
                <a:latin typeface="Arial Narrow" panose="020B0606020202030204" pitchFamily="34" charset="0"/>
              </a:rPr>
              <a:t>Стоимость проезда на ОТ остается приемлемой для всех социальных групп населения, при этом ОТ экономичен для городского бюджета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7A6EC97-9EC4-4CD3-8997-C437972733A1}"/>
              </a:ext>
            </a:extLst>
          </p:cNvPr>
          <p:cNvSpPr/>
          <p:nvPr/>
        </p:nvSpPr>
        <p:spPr>
          <a:xfrm>
            <a:off x="4139952" y="3807274"/>
            <a:ext cx="4896544" cy="64423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95273"/>
            <a:r>
              <a:rPr lang="ru-RU" sz="1100" dirty="0">
                <a:solidFill>
                  <a:srgbClr val="FFFFFF"/>
                </a:solidFill>
                <a:latin typeface="Arial Narrow" panose="020B0606020202030204" pitchFamily="34" charset="0"/>
              </a:rPr>
              <a:t>ОТ обеспечивает привлекательные условия для поездок из любого района города, позволяет точно планировать поездки, соблюдает расписание, останавливается близко к каждому дому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2BE4C4D-0ECD-43F7-9978-7FC20A7293BD}"/>
              </a:ext>
            </a:extLst>
          </p:cNvPr>
          <p:cNvSpPr/>
          <p:nvPr/>
        </p:nvSpPr>
        <p:spPr>
          <a:xfrm>
            <a:off x="4139952" y="4485426"/>
            <a:ext cx="4896544" cy="64423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95273"/>
            <a:r>
              <a:rPr lang="ru-RU" sz="1100" dirty="0">
                <a:solidFill>
                  <a:srgbClr val="FFFFFF"/>
                </a:solidFill>
                <a:latin typeface="Arial Narrow" panose="020B0606020202030204" pitchFamily="34" charset="0"/>
              </a:rPr>
              <a:t>Сокращаются выбросы вредных веществ в атмосферу от передвижных источников и улучшается общая экологическая обстановка в городе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564163B-EBD6-4178-9D2C-19D5365EB4A0}"/>
              </a:ext>
            </a:extLst>
          </p:cNvPr>
          <p:cNvSpPr/>
          <p:nvPr/>
        </p:nvSpPr>
        <p:spPr>
          <a:xfrm>
            <a:off x="4139952" y="5163580"/>
            <a:ext cx="4896544" cy="64423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95273"/>
            <a:r>
              <a:rPr lang="ru-RU" sz="1100" dirty="0">
                <a:solidFill>
                  <a:srgbClr val="FFFFFF"/>
                </a:solidFill>
                <a:latin typeface="Arial Narrow" panose="020B0606020202030204" pitchFamily="34" charset="0"/>
              </a:rPr>
              <a:t>Сокращается количество дорожно-транспортных происшествий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E174C38-72BA-4398-BBC0-5B43B1BFE4EE}"/>
              </a:ext>
            </a:extLst>
          </p:cNvPr>
          <p:cNvSpPr txBox="1"/>
          <p:nvPr/>
        </p:nvSpPr>
        <p:spPr>
          <a:xfrm>
            <a:off x="994151" y="1376567"/>
            <a:ext cx="3046550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ЗАДАЧИ РАЗВИТИЯ ТРАНСПОРТА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83B961-1793-40FB-968F-74F67EAB1D03}"/>
              </a:ext>
            </a:extLst>
          </p:cNvPr>
          <p:cNvSpPr txBox="1"/>
          <p:nvPr/>
        </p:nvSpPr>
        <p:spPr>
          <a:xfrm>
            <a:off x="4211545" y="1359721"/>
            <a:ext cx="3126527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Circe" charset="0"/>
                <a:cs typeface="Circe" charset="0"/>
              </a:rPr>
              <a:t>ОЖИДАЕМЫЕ ЭФФЕКТЫ:</a:t>
            </a:r>
          </a:p>
        </p:txBody>
      </p:sp>
    </p:spTree>
    <p:extLst>
      <p:ext uri="{BB962C8B-B14F-4D97-AF65-F5344CB8AC3E}">
        <p14:creationId xmlns:p14="http://schemas.microsoft.com/office/powerpoint/2010/main" val="1203036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438C2C0-CB10-426D-A54E-FAA57D53A96C}"/>
              </a:ext>
            </a:extLst>
          </p:cNvPr>
          <p:cNvSpPr txBox="1">
            <a:spLocks/>
          </p:cNvSpPr>
          <p:nvPr/>
        </p:nvSpPr>
        <p:spPr>
          <a:xfrm>
            <a:off x="3347864" y="96629"/>
            <a:ext cx="39367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rgbClr val="A20000"/>
                </a:solidFill>
              </a:rPr>
              <a:t>…Что делать дальше?</a:t>
            </a:r>
            <a:endParaRPr lang="ru-RU" sz="2800" dirty="0">
              <a:solidFill>
                <a:srgbClr val="A2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DAF7DF-E447-418F-97D7-BC303425763C}"/>
              </a:ext>
            </a:extLst>
          </p:cNvPr>
          <p:cNvSpPr/>
          <p:nvPr/>
        </p:nvSpPr>
        <p:spPr>
          <a:xfrm>
            <a:off x="1691680" y="1630541"/>
            <a:ext cx="6854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…Создание единой цифровой платформы управления   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транспортной системой г. Красноярска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49435030"/>
              </p:ext>
            </p:extLst>
          </p:nvPr>
        </p:nvGraphicFramePr>
        <p:xfrm>
          <a:off x="1524000" y="1397000"/>
          <a:ext cx="664840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369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Герб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" y="116632"/>
            <a:ext cx="759422" cy="119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187624" y="2924944"/>
            <a:ext cx="777691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165422" y="5679250"/>
            <a:ext cx="7592043" cy="882098"/>
          </a:xfrm>
          <a:prstGeom prst="rect">
            <a:avLst/>
          </a:prstGeom>
        </p:spPr>
        <p:txBody>
          <a:bodyPr/>
          <a:lstStyle/>
          <a:p>
            <a:pPr marL="63500" indent="-255588">
              <a:lnSpc>
                <a:spcPct val="90000"/>
              </a:lnSpc>
              <a:spcBef>
                <a:spcPts val="300"/>
              </a:spcBef>
              <a:buClr>
                <a:srgbClr val="A04DA3"/>
              </a:buClr>
              <a:defRPr/>
            </a:pPr>
            <a:endParaRPr lang="ru-RU" sz="2000" dirty="0">
              <a:solidFill>
                <a:srgbClr val="A20000"/>
              </a:solidFill>
              <a:latin typeface="Opium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 вниз 19"/>
          <p:cNvSpPr/>
          <p:nvPr/>
        </p:nvSpPr>
        <p:spPr>
          <a:xfrm>
            <a:off x="1619672" y="1340769"/>
            <a:ext cx="2743200" cy="5170646"/>
          </a:xfrm>
          <a:prstGeom prst="downArrow">
            <a:avLst/>
          </a:prstGeom>
          <a:gradFill flip="none" rotWithShape="1">
            <a:gsLst>
              <a:gs pos="0">
                <a:srgbClr val="B5D1ED"/>
              </a:gs>
              <a:gs pos="20000">
                <a:srgbClr val="79ADDD"/>
              </a:gs>
              <a:gs pos="13000">
                <a:srgbClr val="79ADDD"/>
              </a:gs>
              <a:gs pos="100000">
                <a:srgbClr val="AACCE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altLang="ru-RU" sz="2800" dirty="0">
                <a:solidFill>
                  <a:srgbClr val="A20000"/>
                </a:solidFill>
              </a:rPr>
              <a:t>Современные вызовы, стоящие перед транспортной системой </a:t>
            </a:r>
            <a:br>
              <a:rPr lang="ru-RU" altLang="ru-RU" sz="2800" dirty="0">
                <a:solidFill>
                  <a:srgbClr val="A20000"/>
                </a:solidFill>
              </a:rPr>
            </a:br>
            <a:r>
              <a:rPr lang="ru-RU" altLang="ru-RU" sz="2800" dirty="0" smtClean="0">
                <a:solidFill>
                  <a:srgbClr val="A20000"/>
                </a:solidFill>
              </a:rPr>
              <a:t> города Красноярска</a:t>
            </a:r>
            <a:endParaRPr lang="ru-RU" sz="2800" dirty="0">
              <a:solidFill>
                <a:srgbClr val="A2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624" y="1340768"/>
            <a:ext cx="39604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Активный рост жилищного строительства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,  «освоение» новых и реновация существующих территорий </a:t>
            </a:r>
          </a:p>
          <a:p>
            <a:pPr>
              <a:spcBef>
                <a:spcPts val="3600"/>
              </a:spcBef>
              <a:spcAft>
                <a:spcPts val="3600"/>
              </a:spcAft>
            </a:pP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Увеличение нагрузки на 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существующую транспортную 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инфраструктуру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, вероятность превышения транспортного спроса над предложением </a:t>
            </a:r>
          </a:p>
          <a:p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Взаимоувязанное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 транспортное и территориальное 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развитие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, обеспечение 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опережающего темпа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 развития транспортной инфраструктуры, внедрение </a:t>
            </a:r>
            <a:r>
              <a:rPr lang="ru-RU" dirty="0" smtClean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механизмов управления спросом  </a:t>
            </a:r>
            <a:endParaRPr lang="ru-RU" dirty="0">
              <a:effectLst>
                <a:outerShdw blurRad="63500" sx="102000" sy="102000" algn="ctr" rotWithShape="0">
                  <a:schemeClr val="bg1">
                    <a:alpha val="40000"/>
                  </a:schemeClr>
                </a:outerShdw>
              </a:effectLst>
              <a:latin typeface="Artifakt Element Black" panose="020B0A03050000020004" pitchFamily="34" charset="-52"/>
              <a:ea typeface="Artifakt Element Black" panose="020B0A03050000020004" pitchFamily="34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1"/>
          <a:stretch/>
        </p:blipFill>
        <p:spPr>
          <a:xfrm>
            <a:off x="5236762" y="1628800"/>
            <a:ext cx="3907238" cy="417177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54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2BB87F-0909-448F-9FEF-AA6EB8BE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2000" dirty="0">
                <a:solidFill>
                  <a:srgbClr val="A20000"/>
                </a:solidFill>
              </a:rPr>
              <a:t>Транспортное планирование – основа развития </a:t>
            </a:r>
            <a:br>
              <a:rPr lang="ru-RU" sz="2000" dirty="0">
                <a:solidFill>
                  <a:srgbClr val="A20000"/>
                </a:solidFill>
              </a:rPr>
            </a:br>
            <a:r>
              <a:rPr lang="ru-RU" sz="2000" dirty="0">
                <a:solidFill>
                  <a:srgbClr val="A20000"/>
                </a:solidFill>
              </a:rPr>
              <a:t>транспортной системы Красноярской агломерации и города Красноярска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27221" r="9687" b="17779"/>
          <a:stretch/>
        </p:blipFill>
        <p:spPr bwMode="auto">
          <a:xfrm>
            <a:off x="984109" y="1412776"/>
            <a:ext cx="8076194" cy="391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4050098" y="5445224"/>
            <a:ext cx="1944216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5949280"/>
            <a:ext cx="763284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Формирование регионального комплексного плана </a:t>
            </a:r>
            <a:r>
              <a:rPr lang="ru-RU" b="1" dirty="0"/>
              <a:t>транспортного обслуживания </a:t>
            </a:r>
            <a:r>
              <a:rPr lang="ru-RU" b="1" dirty="0" smtClean="0"/>
              <a:t>населения </a:t>
            </a:r>
            <a:r>
              <a:rPr lang="ru-RU" b="1" i="1" dirty="0" smtClean="0"/>
              <a:t>(изменения в ФЗ-220 с 1 марта 2024 года)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056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2BB87F-0909-448F-9FEF-AA6EB8BE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A20000"/>
                </a:solidFill>
              </a:rPr>
              <a:t>Что такое ИТС –</a:t>
            </a:r>
            <a:r>
              <a:rPr lang="en-US" sz="2800" dirty="0">
                <a:solidFill>
                  <a:srgbClr val="A20000"/>
                </a:solidFill>
              </a:rPr>
              <a:t> </a:t>
            </a:r>
            <a:r>
              <a:rPr lang="ru-RU" sz="2800" dirty="0">
                <a:solidFill>
                  <a:srgbClr val="A20000"/>
                </a:solidFill>
              </a:rPr>
              <a:t>структура</a:t>
            </a:r>
            <a:r>
              <a:rPr lang="en-US" sz="2800" dirty="0">
                <a:solidFill>
                  <a:srgbClr val="A20000"/>
                </a:solidFill>
              </a:rPr>
              <a:t/>
            </a:r>
            <a:br>
              <a:rPr lang="en-US" sz="2800" dirty="0">
                <a:solidFill>
                  <a:srgbClr val="A20000"/>
                </a:solidFill>
              </a:rPr>
            </a:br>
            <a:r>
              <a:rPr lang="ru-RU" sz="2800" dirty="0">
                <a:solidFill>
                  <a:srgbClr val="A20000"/>
                </a:solidFill>
              </a:rPr>
              <a:t>Интеллектуальной Транспортной Системы</a:t>
            </a:r>
          </a:p>
        </p:txBody>
      </p:sp>
      <p:sp>
        <p:nvSpPr>
          <p:cNvPr id="141" name="Объект 2">
            <a:extLst>
              <a:ext uri="{FF2B5EF4-FFF2-40B4-BE49-F238E27FC236}">
                <a16:creationId xmlns:a16="http://schemas.microsoft.com/office/drawing/2014/main" xmlns="" id="{69A9AB49-3A13-497B-925A-E095FC143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5876038"/>
            <a:ext cx="7869560" cy="1468397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sz="1200" dirty="0">
                <a:solidFill>
                  <a:srgbClr val="A20000"/>
                </a:solidFill>
              </a:rPr>
              <a:t>Интеллектуальная транспортная система (ИТС) </a:t>
            </a:r>
            <a:r>
              <a:rPr lang="ru-RU" sz="1200" dirty="0"/>
              <a:t>– это единый комплекс автоматизированных систем, разработанный специально для решения транспортных задач в городском масштабе. Предназначен для сбора, обработки и передачи информации о работе и состоянии транспортной инфраструктуры, обмена информацией между ее пользователями и соответствующими управляющими структурами в режиме реального времени</a:t>
            </a:r>
          </a:p>
        </p:txBody>
      </p:sp>
      <p:graphicFrame>
        <p:nvGraphicFramePr>
          <p:cNvPr id="76" name="Содержимое 3">
            <a:extLst>
              <a:ext uri="{FF2B5EF4-FFF2-40B4-BE49-F238E27FC236}">
                <a16:creationId xmlns:a16="http://schemas.microsoft.com/office/drawing/2014/main" xmlns="" id="{EE99EE7B-A683-4FF6-9566-26F33B17AD3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09779" y="413665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1" name="Скругленный прямоугольник 78">
            <a:extLst>
              <a:ext uri="{FF2B5EF4-FFF2-40B4-BE49-F238E27FC236}">
                <a16:creationId xmlns:a16="http://schemas.microsoft.com/office/drawing/2014/main" xmlns="" id="{382F1188-95DF-46D7-8E8B-35351FD77309}"/>
              </a:ext>
            </a:extLst>
          </p:cNvPr>
          <p:cNvSpPr/>
          <p:nvPr/>
        </p:nvSpPr>
        <p:spPr>
          <a:xfrm>
            <a:off x="7182290" y="4203658"/>
            <a:ext cx="1232133" cy="851844"/>
          </a:xfrm>
          <a:prstGeom prst="roundRect">
            <a:avLst/>
          </a:prstGeom>
          <a:ln>
            <a:solidFill>
              <a:srgbClr val="A2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700" dirty="0">
              <a:solidFill>
                <a:srgbClr val="A2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38" name="Скругленный прямоугольник 78">
            <a:extLst>
              <a:ext uri="{FF2B5EF4-FFF2-40B4-BE49-F238E27FC236}">
                <a16:creationId xmlns:a16="http://schemas.microsoft.com/office/drawing/2014/main" xmlns="" id="{7864C58A-D957-4663-AF5F-DF650C900093}"/>
              </a:ext>
            </a:extLst>
          </p:cNvPr>
          <p:cNvSpPr/>
          <p:nvPr/>
        </p:nvSpPr>
        <p:spPr>
          <a:xfrm>
            <a:off x="1826695" y="4203658"/>
            <a:ext cx="1232133" cy="851844"/>
          </a:xfrm>
          <a:prstGeom prst="roundRect">
            <a:avLst/>
          </a:prstGeom>
          <a:ln>
            <a:solidFill>
              <a:srgbClr val="A2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700" dirty="0">
              <a:solidFill>
                <a:srgbClr val="A2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39" name="Прямоугольник 54">
            <a:extLst>
              <a:ext uri="{FF2B5EF4-FFF2-40B4-BE49-F238E27FC236}">
                <a16:creationId xmlns:a16="http://schemas.microsoft.com/office/drawing/2014/main" xmlns="" id="{50FF5F38-0591-4784-8257-72B79EA18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323" y="4183913"/>
            <a:ext cx="109496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488" lvl="0" indent="-90488">
              <a:buFont typeface="Arial" panose="020B0604020202020204" pitchFamily="34" charset="0"/>
              <a:buChar char="•"/>
            </a:pPr>
            <a:r>
              <a:rPr lang="ru-RU" sz="900" dirty="0"/>
              <a:t>АСУДД</a:t>
            </a:r>
          </a:p>
          <a:p>
            <a:pPr marL="90488" lvl="0" indent="-90488">
              <a:buFont typeface="Arial" panose="020B0604020202020204" pitchFamily="34" charset="0"/>
              <a:buChar char="•"/>
            </a:pPr>
            <a:r>
              <a:rPr lang="ru-RU" sz="900" dirty="0"/>
              <a:t>АНСДУ</a:t>
            </a:r>
          </a:p>
          <a:p>
            <a:pPr marL="90488" lvl="0" indent="-90488">
              <a:buFont typeface="Arial" panose="020B0604020202020204" pitchFamily="34" charset="0"/>
              <a:buChar char="•"/>
            </a:pPr>
            <a:r>
              <a:rPr lang="ru-RU" sz="900" dirty="0"/>
              <a:t>АСМПП</a:t>
            </a:r>
          </a:p>
          <a:p>
            <a:pPr marL="90488" lvl="0" indent="-90488">
              <a:buFont typeface="Arial" panose="020B0604020202020204" pitchFamily="34" charset="0"/>
              <a:buChar char="•"/>
            </a:pPr>
            <a:r>
              <a:rPr lang="ru-RU" sz="900" dirty="0"/>
              <a:t>КАС</a:t>
            </a:r>
            <a:r>
              <a:rPr lang="en-US" sz="900" dirty="0"/>
              <a:t>”</a:t>
            </a:r>
            <a:r>
              <a:rPr lang="ru-RU" sz="900" dirty="0"/>
              <a:t>Безопасный город</a:t>
            </a:r>
            <a:r>
              <a:rPr lang="en-US" sz="900" dirty="0"/>
              <a:t>”</a:t>
            </a:r>
            <a:endParaRPr lang="ru-RU" sz="900" dirty="0"/>
          </a:p>
        </p:txBody>
      </p:sp>
      <p:sp>
        <p:nvSpPr>
          <p:cNvPr id="140" name="Скругленный прямоугольник 78">
            <a:extLst>
              <a:ext uri="{FF2B5EF4-FFF2-40B4-BE49-F238E27FC236}">
                <a16:creationId xmlns:a16="http://schemas.microsoft.com/office/drawing/2014/main" xmlns="" id="{0F91FF7D-F87E-4175-AB8C-C6C1D1626A8A}"/>
              </a:ext>
            </a:extLst>
          </p:cNvPr>
          <p:cNvSpPr/>
          <p:nvPr/>
        </p:nvSpPr>
        <p:spPr>
          <a:xfrm>
            <a:off x="4108411" y="4203658"/>
            <a:ext cx="2114770" cy="915636"/>
          </a:xfrm>
          <a:prstGeom prst="roundRect">
            <a:avLst/>
          </a:prstGeom>
          <a:ln>
            <a:solidFill>
              <a:srgbClr val="A2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700" dirty="0">
              <a:solidFill>
                <a:srgbClr val="A2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2" name="Прямоугольник 54">
            <a:extLst>
              <a:ext uri="{FF2B5EF4-FFF2-40B4-BE49-F238E27FC236}">
                <a16:creationId xmlns:a16="http://schemas.microsoft.com/office/drawing/2014/main" xmlns="" id="{891AE61A-BFB5-404E-A19D-BF976180E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51" y="4195964"/>
            <a:ext cx="20702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/>
              <a:t>Портал информирования о работе пассажирского транспорта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/>
              <a:t>Взаимодействие с информационными сервисами Яндекс, 2Гис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/>
              <a:t>ЕМГИС</a:t>
            </a:r>
          </a:p>
        </p:txBody>
      </p:sp>
      <p:sp>
        <p:nvSpPr>
          <p:cNvPr id="143" name="Прямоугольник 54">
            <a:extLst>
              <a:ext uri="{FF2B5EF4-FFF2-40B4-BE49-F238E27FC236}">
                <a16:creationId xmlns:a16="http://schemas.microsoft.com/office/drawing/2014/main" xmlns="" id="{AE350D98-FD6D-4554-8550-7DC94734C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284" y="4203658"/>
            <a:ext cx="172520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/>
              <a:t>Транспортная модель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/>
              <a:t>Программа «Анализ пассажирских корреспонденций»</a:t>
            </a:r>
          </a:p>
          <a:p>
            <a:endParaRPr lang="ru-RU" sz="900" dirty="0"/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xmlns="" id="{5DFEBB09-F609-4EAE-8922-4125B293AEC7}"/>
              </a:ext>
            </a:extLst>
          </p:cNvPr>
          <p:cNvCxnSpPr>
            <a:cxnSpLocks/>
          </p:cNvCxnSpPr>
          <p:nvPr/>
        </p:nvCxnSpPr>
        <p:spPr>
          <a:xfrm>
            <a:off x="2466806" y="3949164"/>
            <a:ext cx="0" cy="234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xmlns="" id="{58FAD5EB-06A3-4817-839C-3AB0906EC332}"/>
              </a:ext>
            </a:extLst>
          </p:cNvPr>
          <p:cNvCxnSpPr>
            <a:cxnSpLocks/>
          </p:cNvCxnSpPr>
          <p:nvPr/>
        </p:nvCxnSpPr>
        <p:spPr>
          <a:xfrm>
            <a:off x="5168816" y="3949164"/>
            <a:ext cx="0" cy="223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xmlns="" id="{E5A15E55-B3E1-4645-8E1A-FB6E4FBA2238}"/>
              </a:ext>
            </a:extLst>
          </p:cNvPr>
          <p:cNvCxnSpPr>
            <a:cxnSpLocks/>
          </p:cNvCxnSpPr>
          <p:nvPr/>
        </p:nvCxnSpPr>
        <p:spPr>
          <a:xfrm>
            <a:off x="7798356" y="3949164"/>
            <a:ext cx="0" cy="223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1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244CC3-A53F-4EA3-8B23-ABEE154B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A20000"/>
                </a:solidFill>
              </a:rPr>
              <a:t>Транспортная модель</a:t>
            </a:r>
            <a:endParaRPr lang="ru-RU" dirty="0"/>
          </a:p>
        </p:txBody>
      </p:sp>
      <p:sp>
        <p:nvSpPr>
          <p:cNvPr id="4" name="Подзаголовок 8">
            <a:extLst>
              <a:ext uri="{FF2B5EF4-FFF2-40B4-BE49-F238E27FC236}">
                <a16:creationId xmlns:a16="http://schemas.microsoft.com/office/drawing/2014/main" xmlns="" id="{E000F424-046A-4F5D-9EA9-9C4FD338C91E}"/>
              </a:ext>
            </a:extLst>
          </p:cNvPr>
          <p:cNvSpPr txBox="1">
            <a:spLocks/>
          </p:cNvSpPr>
          <p:nvPr/>
        </p:nvSpPr>
        <p:spPr>
          <a:xfrm>
            <a:off x="1695346" y="1458403"/>
            <a:ext cx="3884766" cy="11785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Создание </a:t>
            </a:r>
            <a:r>
              <a:rPr lang="ru-RU" sz="1200" dirty="0">
                <a:solidFill>
                  <a:schemeClr val="tx1"/>
                </a:solidFill>
              </a:rPr>
              <a:t>и внедрение цифровой информационной системы </a:t>
            </a:r>
            <a:r>
              <a:rPr lang="ru-RU" sz="1200" b="1" dirty="0">
                <a:solidFill>
                  <a:schemeClr val="tx1"/>
                </a:solidFill>
              </a:rPr>
              <a:t>«Транспортная модель г. Красноярска», </a:t>
            </a:r>
            <a:r>
              <a:rPr lang="ru-RU" sz="1200" dirty="0">
                <a:solidFill>
                  <a:schemeClr val="tx1"/>
                </a:solidFill>
              </a:rPr>
              <a:t>как инструмента для оценки решений в области управления транспортным комплексом и объектами  транспортной инфраструктурой,  а также принятия решений территориально-транспортного </a:t>
            </a:r>
            <a:r>
              <a:rPr lang="ru-RU" sz="1200" dirty="0" smtClean="0">
                <a:solidFill>
                  <a:schemeClr val="tx1"/>
                </a:solidFill>
              </a:rPr>
              <a:t>планирования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20E8C23-4E87-47C0-84F1-F7548081B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9" y="2996952"/>
            <a:ext cx="4799115" cy="35617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88FB98C-D071-4DF8-841D-1FAEADAA79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r="32195"/>
          <a:stretch/>
        </p:blipFill>
        <p:spPr>
          <a:xfrm>
            <a:off x="6588224" y="1916832"/>
            <a:ext cx="2160240" cy="1223331"/>
          </a:xfrm>
          <a:prstGeom prst="rect">
            <a:avLst/>
          </a:prstGeom>
        </p:spPr>
      </p:pic>
      <p:pic>
        <p:nvPicPr>
          <p:cNvPr id="3074" name="Picture 2" descr="\\dt-server\На перенос\Диск С\Департамент транспорта\АрХитектура УКС\Письмо УКС по выдел полосам Красраб Предм\отчет Красраб\Красноярский рабочий\результаты моделирования\3д проек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64" y="3343864"/>
            <a:ext cx="2399333" cy="108569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8">
            <a:extLst>
              <a:ext uri="{FF2B5EF4-FFF2-40B4-BE49-F238E27FC236}">
                <a16:creationId xmlns:a16="http://schemas.microsoft.com/office/drawing/2014/main" xmlns="" id="{E000F424-046A-4F5D-9EA9-9C4FD338C91E}"/>
              </a:ext>
            </a:extLst>
          </p:cNvPr>
          <p:cNvSpPr txBox="1">
            <a:spLocks/>
          </p:cNvSpPr>
          <p:nvPr/>
        </p:nvSpPr>
        <p:spPr>
          <a:xfrm>
            <a:off x="1069029" y="2636913"/>
            <a:ext cx="1414739" cy="36003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Макромодель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8" name="Подзаголовок 8">
            <a:extLst>
              <a:ext uri="{FF2B5EF4-FFF2-40B4-BE49-F238E27FC236}">
                <a16:creationId xmlns:a16="http://schemas.microsoft.com/office/drawing/2014/main" xmlns="" id="{E000F424-046A-4F5D-9EA9-9C4FD338C91E}"/>
              </a:ext>
            </a:extLst>
          </p:cNvPr>
          <p:cNvSpPr txBox="1">
            <a:spLocks/>
          </p:cNvSpPr>
          <p:nvPr/>
        </p:nvSpPr>
        <p:spPr>
          <a:xfrm>
            <a:off x="6588224" y="1484784"/>
            <a:ext cx="1414739" cy="36003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Микромодель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6176" y="4653136"/>
            <a:ext cx="3024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….получение ответа на вопрос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…</a:t>
            </a:r>
            <a:r>
              <a:rPr lang="ru-RU" sz="2400" b="1" dirty="0">
                <a:solidFill>
                  <a:srgbClr val="C00000"/>
                </a:solidFill>
              </a:rPr>
              <a:t>а что будет? Если…</a:t>
            </a:r>
          </a:p>
        </p:txBody>
      </p:sp>
    </p:spTree>
    <p:extLst>
      <p:ext uri="{BB962C8B-B14F-4D97-AF65-F5344CB8AC3E}">
        <p14:creationId xmlns:p14="http://schemas.microsoft.com/office/powerpoint/2010/main" val="272602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2244CC3-A53F-4EA3-8B23-ABEE154B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55" y="87086"/>
            <a:ext cx="7941568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A20000"/>
                </a:solidFill>
              </a:rPr>
              <a:t>Проверка расчетов на ТМ г. Красноярска с учетом открытия или изменения маршрутов общественного транспорта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626" t="22001" r="12201" b="10800"/>
          <a:stretch/>
        </p:blipFill>
        <p:spPr>
          <a:xfrm>
            <a:off x="1187623" y="1628800"/>
            <a:ext cx="4116457" cy="20162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04080" y="1628800"/>
            <a:ext cx="1572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/>
            <a:r>
              <a:rPr lang="ru-RU" dirty="0" smtClean="0"/>
              <a:t>Маршрут №15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350" t="23401" r="16138" b="8000"/>
          <a:stretch/>
        </p:blipFill>
        <p:spPr>
          <a:xfrm>
            <a:off x="4355976" y="3861048"/>
            <a:ext cx="4248472" cy="23928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28540" y="3861048"/>
            <a:ext cx="1572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/>
            <a:r>
              <a:rPr lang="ru-RU" dirty="0" smtClean="0"/>
              <a:t>Маршрут </a:t>
            </a:r>
          </a:p>
          <a:p>
            <a:pPr indent="0" algn="just"/>
            <a:r>
              <a:rPr lang="ru-RU" dirty="0" smtClean="0"/>
              <a:t>№6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19621" y="3861741"/>
            <a:ext cx="1572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/>
            <a:r>
              <a:rPr lang="ru-RU" dirty="0" smtClean="0"/>
              <a:t>Маршрут </a:t>
            </a:r>
          </a:p>
          <a:p>
            <a:pPr indent="0" algn="just"/>
            <a:r>
              <a:rPr lang="ru-RU" dirty="0" smtClean="0"/>
              <a:t>№81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67101" y="4584852"/>
            <a:ext cx="28803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/>
            <a:r>
              <a:rPr lang="ru-RU" sz="1600" dirty="0" smtClean="0">
                <a:solidFill>
                  <a:srgbClr val="FF0000"/>
                </a:solidFill>
              </a:rPr>
              <a:t>1.Расчёты перспективных транспортных и пассажирских потоков на всех видах транспорта.</a:t>
            </a:r>
          </a:p>
          <a:p>
            <a:pPr indent="0" algn="just"/>
            <a:r>
              <a:rPr lang="ru-RU" sz="1600" dirty="0" smtClean="0">
                <a:solidFill>
                  <a:srgbClr val="FF0000"/>
                </a:solidFill>
              </a:rPr>
              <a:t>2. Расчет транспортной нагрузки на улично-дорожную сеть</a:t>
            </a:r>
          </a:p>
          <a:p>
            <a:pPr indent="0" algn="just"/>
            <a:r>
              <a:rPr lang="ru-RU" sz="1600" dirty="0" smtClean="0">
                <a:solidFill>
                  <a:srgbClr val="FF0000"/>
                </a:solidFill>
              </a:rPr>
              <a:t>3. Многое другое…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9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20474C-D44E-4E85-AE2E-55D573B1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55" y="332656"/>
            <a:ext cx="7941568" cy="8640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A20000"/>
                </a:solidFill>
              </a:rPr>
              <a:t>Автоматизированные системы </a:t>
            </a:r>
            <a:r>
              <a:rPr lang="ru-RU" sz="3600" dirty="0" smtClean="0">
                <a:solidFill>
                  <a:srgbClr val="A20000"/>
                </a:solidFill>
              </a:rPr>
              <a:t>управления в ИТС</a:t>
            </a:r>
            <a:r>
              <a:rPr lang="ru-RU" sz="3600" dirty="0">
                <a:solidFill>
                  <a:srgbClr val="A20000"/>
                </a:solidFill>
              </a:rPr>
              <a:t/>
            </a:r>
            <a:br>
              <a:rPr lang="ru-RU" sz="3600" dirty="0">
                <a:solidFill>
                  <a:srgbClr val="A20000"/>
                </a:solidFill>
              </a:rPr>
            </a:br>
            <a:endParaRPr lang="ru-RU" sz="3600" dirty="0">
              <a:solidFill>
                <a:srgbClr val="A2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8848AE-4457-44B5-BEF4-B9FE7AF04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204864"/>
            <a:ext cx="7869560" cy="4021907"/>
          </a:xfrm>
        </p:spPr>
        <p:txBody>
          <a:bodyPr>
            <a:normAutofit/>
          </a:bodyPr>
          <a:lstStyle/>
          <a:p>
            <a:r>
              <a:rPr lang="ru-RU" sz="2400" dirty="0"/>
              <a:t>АСУДД (Автоматизированная система управления дорожным движением)</a:t>
            </a:r>
          </a:p>
          <a:p>
            <a:r>
              <a:rPr lang="ru-RU" sz="2400" dirty="0" smtClean="0"/>
              <a:t>АНСДУ-ПТ </a:t>
            </a:r>
            <a:r>
              <a:rPr lang="ru-RU" sz="2400" dirty="0"/>
              <a:t>(Автоматизированная навигационная система диспетчерского </a:t>
            </a:r>
            <a:r>
              <a:rPr lang="ru-RU" sz="2400" dirty="0" smtClean="0"/>
              <a:t>управления пассажирским транспортом)</a:t>
            </a:r>
            <a:endParaRPr lang="ru-RU" sz="2400" dirty="0"/>
          </a:p>
          <a:p>
            <a:r>
              <a:rPr lang="ru-RU" sz="2400" dirty="0"/>
              <a:t>АСМПП (автоматизированная система мониторинга пассажирских потоков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Комплексная </a:t>
            </a:r>
            <a:r>
              <a:rPr lang="ru-RU" sz="2400" dirty="0"/>
              <a:t>автоматизированная система «Безопасный город»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8CCB13B0-C475-47F1-B062-C1B9616AB74F}"/>
              </a:ext>
            </a:extLst>
          </p:cNvPr>
          <p:cNvSpPr txBox="1">
            <a:spLocks/>
          </p:cNvSpPr>
          <p:nvPr/>
        </p:nvSpPr>
        <p:spPr>
          <a:xfrm>
            <a:off x="1122571" y="1412775"/>
            <a:ext cx="7192416" cy="576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u="sng" dirty="0" smtClean="0"/>
              <a:t>Внедрены, </a:t>
            </a:r>
            <a:r>
              <a:rPr lang="ru-RU" u="sng" dirty="0"/>
              <a:t>успешно </a:t>
            </a:r>
            <a:r>
              <a:rPr lang="ru-RU" u="sng" dirty="0" smtClean="0"/>
              <a:t>применяются и развиваются:</a:t>
            </a:r>
            <a:endParaRPr lang="ru-RU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62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662BE1-4865-44C7-B463-DEAD62438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98" y="1499706"/>
            <a:ext cx="3362324" cy="21692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BF1CA3-1238-49B6-B12D-9AE01A3C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55" y="188640"/>
            <a:ext cx="7941568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A20000"/>
                </a:solidFill>
              </a:rPr>
              <a:t>АСУДД (Автоматизированная система управления дорожным </a:t>
            </a:r>
            <a:r>
              <a:rPr lang="ru-RU" sz="2800" dirty="0">
                <a:solidFill>
                  <a:srgbClr val="A20000"/>
                </a:solidFill>
              </a:rPr>
              <a:t>движением</a:t>
            </a:r>
            <a:r>
              <a:rPr lang="ru-RU" sz="2400" dirty="0">
                <a:solidFill>
                  <a:srgbClr val="A20000"/>
                </a:solidFill>
              </a:rPr>
              <a:t>)</a:t>
            </a:r>
            <a:br>
              <a:rPr lang="ru-RU" sz="2400" dirty="0">
                <a:solidFill>
                  <a:srgbClr val="A20000"/>
                </a:solidFill>
              </a:rPr>
            </a:br>
            <a:endParaRPr lang="ru-RU" sz="2400" dirty="0">
              <a:solidFill>
                <a:srgbClr val="A2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40C78C-AD8E-451B-8C02-156ABAD36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5005972"/>
            <a:ext cx="7776864" cy="162018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b="1" u="sng" dirty="0"/>
              <a:t>Эффективность применения АСУДД:</a:t>
            </a:r>
          </a:p>
          <a:p>
            <a:pPr algn="just"/>
            <a:r>
              <a:rPr lang="ru-RU" dirty="0"/>
              <a:t>Увеличение эффективности использования улично-дорожной сети</a:t>
            </a:r>
          </a:p>
          <a:p>
            <a:pPr algn="just"/>
            <a:r>
              <a:rPr lang="ru-RU" dirty="0"/>
              <a:t>Снижение задержек транспорта на перекрестках (на 20 – 25%)</a:t>
            </a:r>
          </a:p>
          <a:p>
            <a:pPr algn="just"/>
            <a:r>
              <a:rPr lang="ru-RU" dirty="0"/>
              <a:t>Снижение расхода горюче-смазочных материалов (на 5 – 15%)</a:t>
            </a:r>
          </a:p>
          <a:p>
            <a:pPr algn="just"/>
            <a:r>
              <a:rPr lang="ru-RU" dirty="0"/>
              <a:t>Снижение загрязнения атмосферы (уменьшение массы выбросов СО, углеводородов, окислов азота и др. вредных веществ на 5 – 10%)</a:t>
            </a:r>
          </a:p>
          <a:p>
            <a:pPr algn="just"/>
            <a:r>
              <a:rPr lang="ru-RU" dirty="0"/>
              <a:t>Повышение безопасности движения</a:t>
            </a:r>
          </a:p>
          <a:p>
            <a:pPr algn="just"/>
            <a:r>
              <a:rPr lang="ru-RU" dirty="0"/>
              <a:t>Уменьшение времени поездки на 10–15%</a:t>
            </a:r>
          </a:p>
          <a:p>
            <a:pPr algn="just"/>
            <a:r>
              <a:rPr lang="ru-RU" dirty="0"/>
              <a:t>Видеонаблюдение за дорожно-транспортной ситуацией в наиболее напряженных узлах УДС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EC557B-D900-4C49-9702-229DCE129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499706"/>
            <a:ext cx="4208036" cy="23377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D8007F-4C31-434F-A9AD-321B44642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905" y="2801600"/>
            <a:ext cx="2481281" cy="2169241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ECBC48D9-19F1-42C1-9C6F-CB635A25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1113" y="3886221"/>
            <a:ext cx="1166319" cy="902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object 17">
            <a:extLst>
              <a:ext uri="{FF2B5EF4-FFF2-40B4-BE49-F238E27FC236}">
                <a16:creationId xmlns:a16="http://schemas.microsoft.com/office/drawing/2014/main" xmlns="" id="{59B05486-964B-4AAE-B592-2FB5EEE463C6}"/>
              </a:ext>
            </a:extLst>
          </p:cNvPr>
          <p:cNvSpPr/>
          <p:nvPr/>
        </p:nvSpPr>
        <p:spPr>
          <a:xfrm>
            <a:off x="6191637" y="2790368"/>
            <a:ext cx="1457706" cy="17637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xmlns="" id="{FF0970FD-A945-41CC-AF26-70BFE3F5C3D3}"/>
              </a:ext>
            </a:extLst>
          </p:cNvPr>
          <p:cNvSpPr/>
          <p:nvPr/>
        </p:nvSpPr>
        <p:spPr>
          <a:xfrm>
            <a:off x="7009255" y="3886220"/>
            <a:ext cx="2007622" cy="13430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361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6706</TotalTime>
  <Words>1690</Words>
  <Application>Microsoft Office PowerPoint</Application>
  <PresentationFormat>Экран (4:3)</PresentationFormat>
  <Paragraphs>232</Paragraphs>
  <Slides>26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Структура комплексных решений</vt:lpstr>
      <vt:lpstr>Современные вызовы, стоящие перед транспортной системой   города Красноярска</vt:lpstr>
      <vt:lpstr>Транспортное планирование – основа развития  транспортной системы Красноярской агломерации и города Красноярска</vt:lpstr>
      <vt:lpstr>Что такое ИТС – структура Интеллектуальной Транспортной Системы</vt:lpstr>
      <vt:lpstr>Транспортная модель</vt:lpstr>
      <vt:lpstr>Проверка расчетов на ТМ г. Красноярска с учетом открытия или изменения маршрутов общественного транспорта</vt:lpstr>
      <vt:lpstr>Автоматизированные системы управления в ИТС </vt:lpstr>
      <vt:lpstr>АСУДД (Автоматизированная система управления дорожным движением)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АНСДУ-ПТ(Автоматизированная навигационная система диспетчерского управления ) </vt:lpstr>
      <vt:lpstr>АСМПП (автоматизированная система мониторинга пассажирских потоков) </vt:lpstr>
      <vt:lpstr>Программа «Анализ пассажирских корреспонденций»</vt:lpstr>
      <vt:lpstr>Презентация PowerPoint</vt:lpstr>
      <vt:lpstr>Комплексная автоматизированная система  «Безопасный город» </vt:lpstr>
      <vt:lpstr>Внедрение платформ с элементами «Умная остановка» </vt:lpstr>
      <vt:lpstr>Информационные системы</vt:lpstr>
      <vt:lpstr>Взаимодействие с информационными сервисами Яндекс, 2Гис</vt:lpstr>
      <vt:lpstr>Портал информирования о работе пассажирского транспорта</vt:lpstr>
      <vt:lpstr>Презентация PowerPoint</vt:lpstr>
      <vt:lpstr>Презентация PowerPoint</vt:lpstr>
      <vt:lpstr>Презентация PowerPoint</vt:lpstr>
    </vt:vector>
  </TitlesOfParts>
  <Company>Администрация города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Тукалова</dc:creator>
  <cp:lastModifiedBy>Силкин Максим Викторович</cp:lastModifiedBy>
  <cp:revision>522</cp:revision>
  <cp:lastPrinted>2020-05-13T03:24:13Z</cp:lastPrinted>
  <dcterms:created xsi:type="dcterms:W3CDTF">2010-10-12T04:08:28Z</dcterms:created>
  <dcterms:modified xsi:type="dcterms:W3CDTF">2023-10-11T16:22:59Z</dcterms:modified>
</cp:coreProperties>
</file>