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59" r:id="rId3"/>
    <p:sldId id="290" r:id="rId4"/>
    <p:sldId id="286" r:id="rId5"/>
    <p:sldId id="273" r:id="rId6"/>
    <p:sldId id="265" r:id="rId7"/>
    <p:sldId id="277" r:id="rId8"/>
    <p:sldId id="285" r:id="rId9"/>
    <p:sldId id="264" r:id="rId10"/>
    <p:sldId id="268" r:id="rId11"/>
    <p:sldId id="291" r:id="rId12"/>
    <p:sldId id="292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DD2"/>
    <a:srgbClr val="0089CF"/>
    <a:srgbClr val="228099"/>
    <a:srgbClr val="009BC0"/>
    <a:srgbClr val="2B7589"/>
    <a:srgbClr val="C1F3FF"/>
    <a:srgbClr val="333333"/>
    <a:srgbClr val="F2F2F2"/>
    <a:srgbClr val="05CFFF"/>
    <a:srgbClr val="942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42" y="60"/>
      </p:cViewPr>
      <p:guideLst>
        <p:guide orient="horz" pos="2931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A7A7-6249-464F-9965-3AB272D1FA11}" type="datetimeFigureOut">
              <a:rPr lang="ru-RU" smtClean="0"/>
              <a:t>09.03.2017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246D7-EBC8-4672-A305-889AA4DED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46D7-EBC8-4672-A305-889AA4DED41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2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46D7-EBC8-4672-A305-889AA4DED41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86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46D7-EBC8-4672-A305-889AA4DED41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12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46D7-EBC8-4672-A305-889AA4DED41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5F89-3449-42C8-A9BC-702F76714F29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4E82-F7DE-4228-8E3B-EF27DB4CDC64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A6DA-9A5C-431F-95A6-0C6CF3CE82F7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B438-C9F0-40E0-B373-E2C66E0353A4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AE9E-172F-4327-87AA-8CDA0CA74C5E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6740-4039-4019-9006-36BFFDDA8EF2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4419-E6E8-483E-9293-14A739A88C76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73AE-864D-46EB-9303-D6B41594A797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9FF0-EAAC-4008-83D4-3D8CB2465436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91AD-A5CC-41F5-A16C-BF4B30C75FA9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1E8B-95B5-4FD5-9ABD-FF501C31682C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0DFBE-7831-4187-BFED-D129D2C84313}" type="datetime1">
              <a:rPr lang="ru-RU" smtClean="0"/>
              <a:t>09.03.2017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/>
          <a:stretch/>
        </p:blipFill>
        <p:spPr>
          <a:xfrm>
            <a:off x="-1" y="1633380"/>
            <a:ext cx="9144001" cy="49639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512" y="1633381"/>
            <a:ext cx="9107488" cy="4963972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512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99" y="336680"/>
            <a:ext cx="9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ln w="3175">
                  <a:noFill/>
                </a:ln>
                <a:solidFill>
                  <a:srgbClr val="009B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«Ангел Административная Комиссия»</a:t>
            </a:r>
            <a:endParaRPr lang="ru-RU" sz="3400" dirty="0">
              <a:solidFill>
                <a:srgbClr val="009B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4" y="2082436"/>
            <a:ext cx="9180514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информационная система для автоматизации работы административной комиссии с правонарушениями в области городского благоустройства и обработки данных автоматической фиксации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162634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87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BC0"/>
                </a:solidFill>
                <a:latin typeface="Franklin Gothic Medium" pitchFamily="34" charset="0"/>
              </a:rPr>
              <a:t>Фиксация действий пользователей ЦАФАП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251520" y="925119"/>
            <a:ext cx="8640960" cy="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1183108"/>
            <a:ext cx="758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Исходные данные хранятся в отдельной структуре базы данных без возможности удаления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0" y="302075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Ответственные лица имеют возможность анализировать действия пользователей на основе исходных данных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4994385"/>
            <a:ext cx="652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ведёт регистрацию событий на всех этапах обработки, которая защищена от удаления и изменений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2708920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4653136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80" y="966875"/>
            <a:ext cx="1620000" cy="16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64" y="4869320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89112"/>
            <a:ext cx="1548000" cy="154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55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87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BC0"/>
                </a:solidFill>
                <a:latin typeface="Franklin Gothic Medium" pitchFamily="34" charset="0"/>
              </a:rPr>
              <a:t>Целостность и неизменность данных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251520" y="925119"/>
            <a:ext cx="8640960" cy="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1445875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Доступ в программу может быть только через электронную подпись пользователя или другой физический ключ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416" y="2847753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Неизменность информации подтверждается с помощью электронной подписи данных о нарушениях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8130" y="408607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Устанавливаются средства защиты персональных данных сертифицированные ФСТЭК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482095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3789040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4079" y="2722098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5013176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3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19" y="188640"/>
            <a:ext cx="489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BC0"/>
                </a:solidFill>
                <a:latin typeface="Franklin Gothic Medium" pitchFamily="34" charset="0"/>
              </a:rPr>
              <a:t>Проект в Казани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977929" y="836713"/>
            <a:ext cx="0" cy="252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8009" y="855562"/>
            <a:ext cx="0" cy="233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138169" y="836712"/>
            <a:ext cx="0" cy="1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58249" y="869470"/>
            <a:ext cx="0" cy="1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572000" y="836712"/>
            <a:ext cx="0" cy="1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7504" y="208800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2015 год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Всего постановлений на сумму 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63,5 млн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рублей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нарушения правил благоустройства</a:t>
            </a:r>
          </a:p>
          <a:p>
            <a:pPr marL="265113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25 млн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рублей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19" y="10080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Внедрение: апрель 2015 года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8000" y="356400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2016 год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Всего постановлений на сумму 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237 млн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рублей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нарушения правил благоустройства</a:t>
            </a:r>
          </a:p>
          <a:p>
            <a:pPr marL="265113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120 млн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рублей</a:t>
            </a:r>
          </a:p>
          <a:p>
            <a:pPr marL="265113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нарушения правил платной городской парковки на суму 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84 млн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рублей </a:t>
            </a:r>
          </a:p>
        </p:txBody>
      </p:sp>
    </p:spTree>
    <p:extLst>
      <p:ext uri="{BB962C8B-B14F-4D97-AF65-F5344CB8AC3E}">
        <p14:creationId xmlns:p14="http://schemas.microsoft.com/office/powerpoint/2010/main" val="109334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996952"/>
            <a:ext cx="4249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394036, Воронеж</a:t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ул. Карла Маркса, 70А </a:t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тел: +7(473) 2-555-007 </a:t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факс +7(473) 2-555-655</a:t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www.angelsit.ru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73" y="3068960"/>
            <a:ext cx="3454307" cy="18002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1520" y="2708920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9443" y="1484784"/>
            <a:ext cx="497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491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9BC0"/>
                </a:solidFill>
                <a:latin typeface="Franklin Gothic Medium" pitchFamily="34" charset="0"/>
              </a:rPr>
              <a:t>Автоматическое формирование документов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4119" y="1418554"/>
            <a:ext cx="3528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Готовые шаблоны 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04" y="4068000"/>
            <a:ext cx="1726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выбор участника заседания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6000" y="1080000"/>
            <a:ext cx="3259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Выпадающие списки для  заполнения изменяемых частей 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77227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40000" y="3456000"/>
            <a:ext cx="8323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3175">
                  <a:noFill/>
                </a:ln>
                <a:solidFill>
                  <a:srgbClr val="0089C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Протокол о нарушении за 2 минуты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630069" y="424800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выбор типа нарушения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55163" y="4068000"/>
            <a:ext cx="2299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персональных данных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75187" y="4248000"/>
            <a:ext cx="1465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выбор решения</a:t>
            </a:r>
          </a:p>
        </p:txBody>
      </p:sp>
      <p:sp>
        <p:nvSpPr>
          <p:cNvPr id="33" name="Стрелка вправо 15"/>
          <p:cNvSpPr/>
          <p:nvPr/>
        </p:nvSpPr>
        <p:spPr>
          <a:xfrm>
            <a:off x="2268000" y="4500000"/>
            <a:ext cx="426287" cy="288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15"/>
          <p:cNvSpPr/>
          <p:nvPr/>
        </p:nvSpPr>
        <p:spPr>
          <a:xfrm>
            <a:off x="4500000" y="4500000"/>
            <a:ext cx="426287" cy="288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15"/>
          <p:cNvSpPr/>
          <p:nvPr/>
        </p:nvSpPr>
        <p:spPr>
          <a:xfrm>
            <a:off x="7092000" y="4500000"/>
            <a:ext cx="426287" cy="288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 5"/>
          <p:cNvSpPr>
            <a:spLocks noChangeAspect="1"/>
          </p:cNvSpPr>
          <p:nvPr/>
        </p:nvSpPr>
        <p:spPr>
          <a:xfrm>
            <a:off x="4068000" y="5112000"/>
            <a:ext cx="863558" cy="576062"/>
          </a:xfrm>
          <a:prstGeom prst="mathEqual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36000" y="5616000"/>
            <a:ext cx="1726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печать протокола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2000"/>
            <a:ext cx="9000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9" y="1152000"/>
            <a:ext cx="900000" cy="90000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251520" y="2348880"/>
            <a:ext cx="8654350" cy="0"/>
          </a:xfrm>
          <a:prstGeom prst="line">
            <a:avLst/>
          </a:prstGeom>
          <a:ln w="381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5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BC0"/>
                </a:solidFill>
                <a:latin typeface="Franklin Gothic Medium" pitchFamily="34" charset="0"/>
              </a:rPr>
              <a:t>Единая база для всего региона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0001" y="980728"/>
            <a:ext cx="3390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Установка информационной системы на центральный сервер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0000" y="4668232"/>
            <a:ext cx="3390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Стандартизация работы разных комиссий и документов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000" y="4932000"/>
            <a:ext cx="3294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Упрощение контроля территориально удаленных комиссий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4000" y="981857"/>
            <a:ext cx="3492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автоматизированных рабочих мест для всех комиссий региона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4000" y="3132000"/>
            <a:ext cx="3372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Многокритериальный единый поиск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77227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80001" y="2952000"/>
            <a:ext cx="339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Доступ в систему согласно полномочиям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39552" y="4567480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70824" y="4436115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949421" y="4568477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880693" y="4437112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9552" y="2552253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70824" y="2420888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932040" y="2552253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863312" y="2420888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3096000"/>
            <a:ext cx="864000" cy="864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1188000"/>
            <a:ext cx="1044000" cy="1044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96000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" y="3096000"/>
            <a:ext cx="900000" cy="9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" y="5004000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5004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2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BC0"/>
                </a:solidFill>
                <a:latin typeface="Franklin Gothic Medium" pitchFamily="34" charset="0"/>
              </a:rPr>
              <a:t>Оптимизация обработки нарушений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055328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Автоматическая проверка повторности нарушения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4680000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Автоматическая загрузка данных об оплатах из ГИС ГМП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0555" y="2777677"/>
            <a:ext cx="34018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почтовых реестров заверяемых электронной подписью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9231" y="1046086"/>
            <a:ext cx="3262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Автоподстановка индекса в реквизитах нарушителя 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8557" y="4847678"/>
            <a:ext cx="3444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Отслеживание статусов почтовых отправлений 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77227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15101" y="2701789"/>
            <a:ext cx="3546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Автоподстановка отсутствующих реквизитов нарушителя из баз МВД и реестра </a:t>
            </a:r>
            <a:r>
              <a:rPr lang="ru-RU" sz="2200" dirty="0" err="1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юр.лиц</a:t>
            </a:r>
            <a:endParaRPr lang="ru-RU" sz="2200" dirty="0">
              <a:ln w="3175">
                <a:noFill/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39552" y="4567480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70824" y="4436115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949421" y="4568477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880693" y="4437112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9552" y="2552253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70824" y="2420888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932040" y="2552253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863312" y="2420888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2" y="1224000"/>
            <a:ext cx="864000" cy="86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96000"/>
            <a:ext cx="864000" cy="86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4932000"/>
            <a:ext cx="864000" cy="86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24000"/>
            <a:ext cx="864000" cy="86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932000"/>
            <a:ext cx="864000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79" y="306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рапеция 15"/>
          <p:cNvSpPr/>
          <p:nvPr/>
        </p:nvSpPr>
        <p:spPr>
          <a:xfrm rot="10800000">
            <a:off x="3859871" y="918225"/>
            <a:ext cx="720080" cy="288032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BC0"/>
                </a:solidFill>
                <a:latin typeface="Franklin Gothic Medium" pitchFamily="34" charset="0"/>
              </a:rPr>
              <a:t>Интеграция с почтовыми службами</a:t>
            </a:r>
          </a:p>
          <a:p>
            <a:endParaRPr lang="ru-RU" sz="4000" b="1" dirty="0">
              <a:solidFill>
                <a:srgbClr val="009BC0"/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872704"/>
            <a:ext cx="504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977929" y="836713"/>
            <a:ext cx="0" cy="252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8009" y="855562"/>
            <a:ext cx="0" cy="233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23311" y="837665"/>
            <a:ext cx="0" cy="1880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138169" y="836712"/>
            <a:ext cx="0" cy="2520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51920" y="869470"/>
            <a:ext cx="0" cy="219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21280" y="871120"/>
            <a:ext cx="35712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572000" y="836712"/>
            <a:ext cx="0" cy="219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504" y="2958043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Введение нескольких диапазонов ШПИ для различных почтовых служб согласно индексу нарушителя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271591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Загрузка данных индексов с внешних файлов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88" y="3933248"/>
            <a:ext cx="1728000" cy="172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80" y="1592976"/>
            <a:ext cx="1620000" cy="1620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75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977929" y="836713"/>
            <a:ext cx="0" cy="252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8009" y="855562"/>
            <a:ext cx="0" cy="233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23311" y="837665"/>
            <a:ext cx="0" cy="1880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58249" y="869470"/>
            <a:ext cx="0" cy="219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572000" y="836712"/>
            <a:ext cx="0" cy="1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5032" y="1988840"/>
            <a:ext cx="685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Сохранение адресных данных, вводимых пользователями вручную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45032" y="3697525"/>
            <a:ext cx="763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выбора использовать введенные данные, либо уже существующие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8" y="1988840"/>
            <a:ext cx="720000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8" y="3573016"/>
            <a:ext cx="1008000" cy="100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88640"/>
            <a:ext cx="8632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9BC0"/>
                </a:solidFill>
                <a:latin typeface="Franklin Gothic Medium" pitchFamily="34" charset="0"/>
              </a:rPr>
              <a:t>Обработка и управление адресной информацией</a:t>
            </a:r>
          </a:p>
          <a:p>
            <a:endParaRPr lang="ru-RU" sz="3000" b="1" dirty="0">
              <a:solidFill>
                <a:srgbClr val="009BC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7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t="-192" r="23990" b="192"/>
          <a:stretch/>
        </p:blipFill>
        <p:spPr>
          <a:xfrm>
            <a:off x="5724128" y="2143489"/>
            <a:ext cx="3424794" cy="4714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3" t="10372" r="13906"/>
          <a:stretch/>
        </p:blipFill>
        <p:spPr>
          <a:xfrm>
            <a:off x="-4980" y="2189730"/>
            <a:ext cx="2984663" cy="4407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/>
        </p:blipFill>
        <p:spPr>
          <a:xfrm>
            <a:off x="2917676" y="2147922"/>
            <a:ext cx="3238500" cy="4377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8" y="2564904"/>
            <a:ext cx="2539683" cy="253968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188640"/>
            <a:ext cx="887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9BC0"/>
                </a:solidFill>
                <a:latin typeface="Franklin Gothic Medium" pitchFamily="34" charset="0"/>
              </a:rPr>
              <a:t>Электронный юридически значимый документооборот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141" y="1167135"/>
            <a:ext cx="907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Автоматизированные </a:t>
            </a:r>
            <a:r>
              <a:rPr lang="ru-RU" sz="240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алгоритмы программы </a:t>
            </a:r>
            <a:r>
              <a:rPr lang="ru-RU" sz="24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позволяют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143489"/>
            <a:ext cx="9144000" cy="33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6012504" y="2166409"/>
            <a:ext cx="3096000" cy="288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5170343"/>
            <a:ext cx="3240360" cy="8509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4127" y="2277352"/>
            <a:ext cx="0" cy="4320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право 22"/>
          <p:cNvSpPr/>
          <p:nvPr/>
        </p:nvSpPr>
        <p:spPr>
          <a:xfrm>
            <a:off x="2987824" y="2173364"/>
            <a:ext cx="3276000" cy="288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0746" y="3671326"/>
            <a:ext cx="2936562" cy="29260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4980" y="3724577"/>
            <a:ext cx="29928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необходимый комплект электронных документов для взаимодействия с другими структурами</a:t>
            </a:r>
            <a:endParaRPr lang="ru-R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24336" y="5216049"/>
            <a:ext cx="2987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визировать их с помощью ЭЦП</a:t>
            </a:r>
            <a:endParaRPr lang="ru-RU" sz="2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5816" y="2277352"/>
            <a:ext cx="0" cy="4320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>
            <a:off x="0" y="2166906"/>
            <a:ext cx="3096000" cy="288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87708" y="5067774"/>
            <a:ext cx="2961272" cy="15074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183944" y="5135036"/>
            <a:ext cx="2924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отправлять по существующим информационным каналам</a:t>
            </a:r>
            <a:endParaRPr lang="ru-RU" sz="2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23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886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BC0"/>
                </a:solidFill>
                <a:latin typeface="Franklin Gothic Medium" pitchFamily="34" charset="0"/>
              </a:rPr>
              <a:t>Задачи, решаемые системой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1187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2" y="3132000"/>
            <a:ext cx="90000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2" y="1187488"/>
            <a:ext cx="900000" cy="9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980728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доступа,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целостности и неизменности информации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7932" y="2808000"/>
            <a:ext cx="3264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отказоустойчивых автоматизированных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баз данных для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2804" y="981857"/>
            <a:ext cx="4101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Аудит и фиксация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всех действий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пользователей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77227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30274"/>
            <a:ext cx="900000" cy="90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43608" y="2636912"/>
            <a:ext cx="4248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универсальных 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протоколов и методов взаимодействия с</a:t>
            </a:r>
          </a:p>
          <a:p>
            <a:r>
              <a:rPr lang="ru-RU" sz="2200" dirty="0">
                <a:ln w="3175">
                  <a:noFill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внешними ИС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39552" y="4567480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70824" y="4436115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949421" y="4568477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880693" y="4437112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9552" y="2552253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70824" y="2420888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932040" y="2552253"/>
            <a:ext cx="3943059" cy="0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863312" y="2420888"/>
            <a:ext cx="0" cy="127573"/>
          </a:xfrm>
          <a:prstGeom prst="line">
            <a:avLst/>
          </a:prstGeom>
          <a:ln w="2540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0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977929" y="836713"/>
            <a:ext cx="0" cy="252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98009" y="855562"/>
            <a:ext cx="0" cy="233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23311" y="837665"/>
            <a:ext cx="0" cy="1880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138169" y="836712"/>
            <a:ext cx="0" cy="2520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58249" y="869470"/>
            <a:ext cx="0" cy="1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20746" y="6597352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31"/>
          <p:cNvSpPr txBox="1">
            <a:spLocks/>
          </p:cNvSpPr>
          <p:nvPr/>
        </p:nvSpPr>
        <p:spPr>
          <a:xfrm>
            <a:off x="67722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572000" y="836712"/>
            <a:ext cx="0" cy="1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15567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типовых и индивидуальных отчетов согласно необходимости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708920"/>
            <a:ext cx="2160000" cy="21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2708920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160000" cy="216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9512" y="5085184"/>
            <a:ext cx="872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(эффективность работы персонала, количество протоколов, типы нарушений и т.п.)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2B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BC0"/>
                </a:solidFill>
                <a:latin typeface="Franklin Gothic Medium" pitchFamily="34" charset="0"/>
              </a:rPr>
              <a:t>Эффективность работы системы</a:t>
            </a:r>
          </a:p>
          <a:p>
            <a:endParaRPr lang="ru-RU" sz="4000" b="1" dirty="0">
              <a:solidFill>
                <a:srgbClr val="009BC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17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413</Words>
  <Application>Microsoft Office PowerPoint</Application>
  <PresentationFormat>Экран (4:3)</PresentationFormat>
  <Paragraphs>90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Franklin Gothic Medium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Презент Симпл</dc:creator>
  <cp:lastModifiedBy>User</cp:lastModifiedBy>
  <cp:revision>166</cp:revision>
  <dcterms:created xsi:type="dcterms:W3CDTF">2016-05-03T09:43:19Z</dcterms:created>
  <dcterms:modified xsi:type="dcterms:W3CDTF">2017-03-09T09:37:10Z</dcterms:modified>
</cp:coreProperties>
</file>