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01" r:id="rId3"/>
    <p:sldId id="306" r:id="rId4"/>
    <p:sldId id="302" r:id="rId5"/>
    <p:sldId id="304" r:id="rId6"/>
    <p:sldId id="305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539F"/>
    <a:srgbClr val="4B6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9E760-F179-4E07-BF4D-4C92D5478855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9CB62-3C4A-443D-8E11-1CB2951F5E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8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837CFC-CCC0-EA72-9A23-BE0B6A5AD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5"/>
            <a:ext cx="12192000" cy="68534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7384B-9E02-0DDA-015A-06F5B0AE5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582" y="612240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 b="1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C8F23C-00AA-3CF5-E9B8-93E776590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82" y="3030280"/>
            <a:ext cx="9144000" cy="1655762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9E014E-9F70-F5EB-D631-77157E6B5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57758-5793-89F9-9A8D-5E52A2D0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5746A-898F-F771-E0E4-F5DD3E07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5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E65A7-78CB-B762-4693-40AD7FB3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5A45C7-4BC7-EA53-7A9C-20A274D70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7B026B-620F-8EF2-7CC9-A0E4CB0B6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07C2E2-54F5-1EC0-6D8B-2CE536B2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53000-8AA7-4BDB-AF6A-7D335F9E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17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BA2823-ED39-EAAA-3381-6F12D0DC6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F0BE86-BC04-C71B-D34A-858F3D593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F2160B-0AC9-7CAD-E046-8205D148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3A0D8-1411-6E94-EDF7-957149EFE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70CF2-8007-0489-D1BC-5ADC87FB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147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E483F-5EDD-AD6D-E8F2-C5452403A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4C4FD-C5E8-5AFE-2905-2B2AB8382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F7E4-6596-2338-E394-7EC364F9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3315F6-2CE3-DCD0-7E78-B39F460A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24AEDD-1C1A-6A9B-9811-B70BAF0D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508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13462-93F6-6D26-325A-8F860015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BAB403-2F4A-F791-5240-C117FCFAF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B63E9-5D1C-96F3-2E36-CC0231E2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396E7-FD47-0883-A914-FC016659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F5DECB-8F30-A07C-691B-101398A7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870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02E56-6F11-43C8-20A8-3F3F1E95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9F1112-35C5-A6DD-6F45-E29BC7AE7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074568-244D-A3E0-FEFB-5508F9D5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EC6286-2990-8685-7739-FBCF4641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8B4A6E-C27A-F962-B9F5-B2B6CA46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8632A-B716-06F5-365D-0A827C71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827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7D0D0-39B0-437F-DC73-5F9B7AEE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2737B6-9357-A968-B3E1-852D66EAC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A0452C-43DF-FEA0-E215-A592074B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18993B-2C82-E5F6-D946-BEE75AF11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173F00-3A9A-A208-66C6-F6B50406C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AA4A23-C14A-E048-E1FB-A191E106F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F66D65-BAF7-FCC8-952D-77C77178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6D074F-93C5-C176-D0C7-17F73DAA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442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6C454-B6C7-A8ED-C6ED-C98DE34C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F86D2C-8A7B-9E6D-89C9-06B17041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36D870-62AE-8BDF-49BA-0FDF9743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869CB-E04D-BFBA-E471-11220601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44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F4CD11-09B6-95E5-70BD-5F48B20B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279ACB-3F73-EB5D-295F-31953557B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1F3DA1-6FE4-E2D8-207E-78128A73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865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4CD24-61BD-5A70-56B9-CF9BB70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23EC01-9EDA-1AD1-0C39-9C0C02BA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497A93-BC36-E65C-D070-16C5F48F3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A372F4-51FB-AFE8-8536-7FB5526F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384632-8A5F-35F2-7E6E-3302A237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EF6BBF-E00A-CBFF-9115-49D22FE69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107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43129-A62D-A4A8-98BF-398FECC7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CA4071-7074-48D1-1240-4D7218CC8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D26830-FCD8-AF12-D821-82F836319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23DA39-8C56-3A91-503D-22779888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7AD2C-60EE-B5CE-8C34-C9A0F21F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4D8473-7B85-7E57-3027-350F8DA4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800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FFF4E-BCD1-1384-EC3F-5C8B1E5862E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AA19D-C61D-3AD9-1EAE-D05E0EDA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346653"/>
            <a:ext cx="10515600" cy="429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6EAF92-2BDF-14A0-2D3A-2E6847811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2541C-3FDA-7812-5845-055129FA5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B1DAE-CE80-4498-BD0C-F3E8A50ADDBB}" type="datetimeFigureOut">
              <a:rPr lang="ru-UA" smtClean="0"/>
              <a:t>12/04/2024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5DE1B-AC3E-C2AC-3D0F-D6C08126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9A05AE-9911-ACD6-3230-291010BA1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1B7FC-185F-4F91-8469-67B74DA24E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17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rusin@admnsk.ru" TargetMode="Externa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60ED3-DAD9-6C47-25CA-5D880233F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270" y="1607416"/>
            <a:ext cx="9144000" cy="1597439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ГИС «Мой Новосибирск»: от </a:t>
            </a:r>
            <a:r>
              <a:rPr lang="ru-RU" sz="2400" dirty="0" err="1" smtClean="0">
                <a:latin typeface="Arial Black" panose="020B0A04020102020204" pitchFamily="34" charset="0"/>
              </a:rPr>
              <a:t>геоданных</a:t>
            </a:r>
            <a:r>
              <a:rPr lang="ru-RU" sz="2400" dirty="0" smtClean="0">
                <a:latin typeface="Arial Black" panose="020B0A04020102020204" pitchFamily="34" charset="0"/>
              </a:rPr>
              <a:t> к городской эффективности. Проблемы и перспективы цифровой трансформации</a:t>
            </a:r>
            <a:endParaRPr lang="ru-UA" sz="24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2117" y="5282592"/>
            <a:ext cx="4155994" cy="1195211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Русин Максим Юрьевич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800" b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</a:t>
            </a:r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ачальник департамента связи </a:t>
            </a:r>
          </a:p>
          <a:p>
            <a:pPr>
              <a:spcBef>
                <a:spcPts val="0"/>
              </a:spcBef>
            </a:pPr>
            <a:r>
              <a:rPr lang="ru-RU" sz="1800" b="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информатизации мэрии города Новосибирска</a:t>
            </a:r>
          </a:p>
        </p:txBody>
      </p:sp>
      <p:pic>
        <p:nvPicPr>
          <p:cNvPr id="1026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86686"/>
            <a:ext cx="3049765" cy="638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</a:t>
            </a:r>
          </a:p>
        </p:txBody>
      </p:sp>
    </p:spTree>
    <p:extLst>
      <p:ext uri="{BB962C8B-B14F-4D97-AF65-F5344CB8AC3E}">
        <p14:creationId xmlns:p14="http://schemas.microsoft.com/office/powerpoint/2010/main" val="1072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4" name="Google Shape;268;p19"/>
          <p:cNvSpPr/>
          <p:nvPr/>
        </p:nvSpPr>
        <p:spPr>
          <a:xfrm>
            <a:off x="1001027" y="1078669"/>
            <a:ext cx="515913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«КОНТРОЛЬ ЗА ПРОВЕДЕНИЕМ ЗЕМЛЯНЫХ РАБОТ»</a:t>
            </a:r>
            <a:endParaRPr lang="ru-RU" sz="2400" dirty="0"/>
          </a:p>
        </p:txBody>
      </p:sp>
      <p:sp>
        <p:nvSpPr>
          <p:cNvPr id="16" name="Google Shape;269;p19"/>
          <p:cNvSpPr/>
          <p:nvPr/>
        </p:nvSpPr>
        <p:spPr>
          <a:xfrm>
            <a:off x="1001028" y="2181066"/>
            <a:ext cx="484061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ЗАКАЗЧИК: </a:t>
            </a:r>
            <a: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Департамент транспорта и дорожно-</a:t>
            </a:r>
            <a:r>
              <a:rPr lang="ru-RU" sz="1800" dirty="0" err="1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благоустроительного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 комплекса города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мэрии города Новосибирска</a:t>
            </a:r>
            <a:endParaRPr sz="1800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70;p19"/>
          <p:cNvSpPr/>
          <p:nvPr/>
        </p:nvSpPr>
        <p:spPr>
          <a:xfrm>
            <a:off x="1001028" y="3957826"/>
            <a:ext cx="3951618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Автоматизирован процесс формирования отчетных материалов.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Реализован модуль, позволяющий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в автоматическом режиме собирать аналитику и строить </a:t>
            </a:r>
            <a:r>
              <a:rPr lang="ru-RU" sz="1800" dirty="0" err="1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инфографику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для принятия управленческих решений.</a:t>
            </a:r>
            <a:endParaRPr sz="1800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6231" y="1810155"/>
            <a:ext cx="2536975" cy="34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7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15870" y="1753971"/>
            <a:ext cx="1814750" cy="3593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4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4" name="Google Shape;268;p19"/>
          <p:cNvSpPr/>
          <p:nvPr/>
        </p:nvSpPr>
        <p:spPr>
          <a:xfrm>
            <a:off x="1001027" y="1078669"/>
            <a:ext cx="515913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«КОНТРОЛЬ ЗА ПРОВЕДЕНИЕМ ЗЕМЛЯНЫХ РАБОТ»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1" y="1909625"/>
            <a:ext cx="9720000" cy="46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2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4" name="Google Shape;268;p19"/>
          <p:cNvSpPr/>
          <p:nvPr/>
        </p:nvSpPr>
        <p:spPr>
          <a:xfrm>
            <a:off x="1001027" y="1078669"/>
            <a:ext cx="515913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«КОНТРОЛЬ ЗА ПРОВЕДЕНИЕМ ЗЕМЛЯНЫХ РАБОТ»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74600" y="2348880"/>
            <a:ext cx="4608512" cy="372409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3175">
                  <a:noFill/>
                  <a:prstDash val="solid"/>
                </a:ln>
                <a:solidFill>
                  <a:srgbClr val="B1539F"/>
                </a:solidFill>
                <a:cs typeface="Times New Roman" panose="02020603050405020304" pitchFamily="18" charset="0"/>
              </a:rPr>
              <a:t>Актуальная информация </a:t>
            </a:r>
            <a:r>
              <a:rPr lang="ru-RU" sz="1800" dirty="0" smtClean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по земляным работаем</a:t>
            </a:r>
            <a:r>
              <a:rPr lang="ru-RU" sz="2000" b="1" dirty="0" smtClean="0">
                <a:ln w="3175">
                  <a:noFill/>
                  <a:prstDash val="solid"/>
                </a:ln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3175">
                  <a:noFill/>
                  <a:prstDash val="solid"/>
                </a:ln>
                <a:solidFill>
                  <a:srgbClr val="B1539F"/>
                </a:solidFill>
                <a:cs typeface="Times New Roman" panose="02020603050405020304" pitchFamily="18" charset="0"/>
              </a:rPr>
              <a:t>в режиме реального времени</a:t>
            </a:r>
            <a:endParaRPr lang="ru-RU" sz="500" b="1" dirty="0" smtClean="0">
              <a:ln w="3175">
                <a:noFill/>
                <a:prstDash val="solid"/>
              </a:ln>
              <a:solidFill>
                <a:srgbClr val="B1539F"/>
              </a:solidFill>
              <a:cs typeface="Times New Roman" panose="02020603050405020304" pitchFamily="18" charset="0"/>
            </a:endParaRPr>
          </a:p>
          <a:p>
            <a:endParaRPr lang="ru-RU" sz="2000" b="1" dirty="0" smtClean="0">
              <a:ln w="3175">
                <a:noFill/>
                <a:prstDash val="solid"/>
              </a:ln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n w="3175">
                  <a:noFill/>
                  <a:prstDash val="solid"/>
                </a:ln>
                <a:solidFill>
                  <a:srgbClr val="B1539F"/>
                </a:solidFill>
                <a:cs typeface="Times New Roman" panose="02020603050405020304" pitchFamily="18" charset="0"/>
              </a:rPr>
              <a:t>Фильтрация данных:</a:t>
            </a:r>
          </a:p>
          <a:p>
            <a:r>
              <a:rPr lang="ru-RU" sz="1800" dirty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- по </a:t>
            </a:r>
            <a:r>
              <a:rPr lang="ru-RU" sz="1800" dirty="0" smtClean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срокам;</a:t>
            </a:r>
          </a:p>
          <a:p>
            <a:r>
              <a:rPr lang="ru-RU" sz="1800" dirty="0" smtClean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- </a:t>
            </a:r>
            <a:r>
              <a:rPr lang="ru-RU" sz="1800" dirty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о районам;</a:t>
            </a:r>
          </a:p>
          <a:p>
            <a:r>
              <a:rPr lang="ru-RU" sz="1800" dirty="0" smtClean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- по подрядчику;</a:t>
            </a:r>
          </a:p>
          <a:p>
            <a:r>
              <a:rPr lang="ru-RU" sz="1800" dirty="0" smtClean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- по видам работ.</a:t>
            </a:r>
          </a:p>
          <a:p>
            <a:r>
              <a:rPr lang="ru-RU" sz="2000" b="1" dirty="0" smtClean="0">
                <a:ln w="3175">
                  <a:noFill/>
                  <a:prstDash val="solid"/>
                </a:ln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endParaRPr lang="ru-RU" sz="2000" b="1" dirty="0">
              <a:ln w="3175">
                <a:noFill/>
                <a:prstDash val="solid"/>
              </a:ln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n w="3175">
                  <a:noFill/>
                  <a:prstDash val="solid"/>
                </a:ln>
                <a:solidFill>
                  <a:srgbClr val="B1539F"/>
                </a:solidFill>
                <a:cs typeface="Times New Roman" panose="02020603050405020304" pitchFamily="18" charset="0"/>
              </a:rPr>
              <a:t>Адаптированная версия под планшет </a:t>
            </a:r>
            <a:r>
              <a:rPr lang="ru-RU" sz="180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cs typeface="Times New Roman" panose="02020603050405020304" pitchFamily="18" charset="0"/>
              </a:rPr>
              <a:t>для получения актуальных данных без привязки к рабочему месту</a:t>
            </a:r>
          </a:p>
        </p:txBody>
      </p:sp>
      <p:pic>
        <p:nvPicPr>
          <p:cNvPr id="9" name="Picture 2" descr="https://pixy.org/src/476/4765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2" y="2071380"/>
            <a:ext cx="6297210" cy="445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-1"/>
          <a:stretch/>
        </p:blipFill>
        <p:spPr>
          <a:xfrm>
            <a:off x="1343472" y="2633322"/>
            <a:ext cx="5184000" cy="32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4" name="Google Shape;268;p19"/>
          <p:cNvSpPr/>
          <p:nvPr/>
        </p:nvSpPr>
        <p:spPr>
          <a:xfrm>
            <a:off x="1001027" y="1078669"/>
            <a:ext cx="515913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«КОНТРОЛЬ ЗА ПРОВЕДЕНИЕМ ЗЕМЛЯНЫХ РАБОТ»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29" y="1909625"/>
            <a:ext cx="9000000" cy="46166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41955" y="4179597"/>
            <a:ext cx="2952328" cy="2246769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n w="3175">
                  <a:noFill/>
                  <a:prstDash val="solid"/>
                </a:ln>
                <a:solidFill>
                  <a:srgbClr val="B1539F"/>
                </a:solidFill>
                <a:cs typeface="Times New Roman" panose="02020603050405020304" pitchFamily="18" charset="0"/>
              </a:rPr>
              <a:t>Автоматизированный контроль </a:t>
            </a:r>
            <a:r>
              <a:rPr lang="ru-RU" sz="1600" dirty="0" smtClean="0">
                <a:ln w="3175">
                  <a:noFill/>
                  <a:prstDash val="solid"/>
                </a:ln>
                <a:cs typeface="Times New Roman" panose="02020603050405020304" pitchFamily="18" charset="0"/>
              </a:rPr>
              <a:t>за</a:t>
            </a:r>
            <a:r>
              <a:rPr lang="ru-RU" b="1" dirty="0" smtClean="0">
                <a:ln w="3175">
                  <a:noFill/>
                  <a:prstDash val="solid"/>
                </a:ln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cs typeface="Times New Roman" panose="02020603050405020304" pitchFamily="18" charset="0"/>
              </a:rPr>
              <a:t>сроками </a:t>
            </a:r>
            <a:r>
              <a:rPr lang="ru-RU" sz="1600" dirty="0">
                <a:ln w="3175">
                  <a:noFill/>
                  <a:prstDash val="solid"/>
                </a:ln>
                <a:solidFill>
                  <a:prstClr val="black"/>
                </a:solidFill>
                <a:cs typeface="Times New Roman" panose="02020603050405020304" pitchFamily="18" charset="0"/>
              </a:rPr>
              <a:t>проведения земляных работ</a:t>
            </a:r>
            <a:endParaRPr lang="ru-RU" sz="1600" b="1" dirty="0" smtClean="0">
              <a:ln w="3175">
                <a:noFill/>
                <a:prstDash val="solid"/>
              </a:ln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endParaRPr lang="ru-RU" sz="400" b="1" dirty="0" smtClean="0">
              <a:ln w="3175">
                <a:noFill/>
                <a:prstDash val="solid"/>
              </a:ln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r>
              <a:rPr lang="ru-RU" b="1" dirty="0" smtClean="0">
                <a:ln w="3175">
                  <a:noFill/>
                  <a:prstDash val="solid"/>
                </a:ln>
                <a:solidFill>
                  <a:srgbClr val="B1539F"/>
                </a:solidFill>
                <a:cs typeface="Times New Roman" panose="02020603050405020304" pitchFamily="18" charset="0"/>
              </a:rPr>
              <a:t>Автоматизированное формирование писем </a:t>
            </a:r>
            <a:r>
              <a:rPr lang="ru-RU" sz="160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cs typeface="Times New Roman" panose="02020603050405020304" pitchFamily="18" charset="0"/>
              </a:rPr>
              <a:t>подрядным организациям по объектам, с истекающим сроком проведения работ</a:t>
            </a:r>
          </a:p>
        </p:txBody>
      </p:sp>
    </p:spTree>
    <p:extLst>
      <p:ext uri="{BB962C8B-B14F-4D97-AF65-F5344CB8AC3E}">
        <p14:creationId xmlns:p14="http://schemas.microsoft.com/office/powerpoint/2010/main" val="318918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4" name="Google Shape;268;p19"/>
          <p:cNvSpPr/>
          <p:nvPr/>
        </p:nvSpPr>
        <p:spPr>
          <a:xfrm>
            <a:off x="1001027" y="1078669"/>
            <a:ext cx="59387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</a:t>
            </a:r>
            <a:r>
              <a:rPr lang="ru-RU" sz="24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«УБОРКА УЛИЧНО-ДОРОЖНОЙ СЕТИ»</a:t>
            </a:r>
            <a:endParaRPr lang="ru-RU" sz="2400" dirty="0"/>
          </a:p>
        </p:txBody>
      </p:sp>
      <p:sp>
        <p:nvSpPr>
          <p:cNvPr id="16" name="Google Shape;269;p19"/>
          <p:cNvSpPr/>
          <p:nvPr/>
        </p:nvSpPr>
        <p:spPr>
          <a:xfrm>
            <a:off x="1001028" y="1632425"/>
            <a:ext cx="4283241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ЗАКАЗЧИК: </a:t>
            </a:r>
            <a: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7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Департамент транспорта и дорожно-</a:t>
            </a:r>
            <a:r>
              <a:rPr lang="ru-RU" sz="1700" dirty="0" err="1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благоустроительного</a:t>
            </a:r>
            <a:r>
              <a:rPr lang="ru-RU" sz="17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 комплекса города </a:t>
            </a:r>
            <a:br>
              <a:rPr lang="ru-RU" sz="17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7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мэрии города </a:t>
            </a:r>
            <a:r>
              <a:rPr lang="ru-RU" sz="17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Новосибирска, администрации районов города Новосибирска</a:t>
            </a:r>
            <a:endParaRPr sz="1700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4"/>
          <a:stretch/>
        </p:blipFill>
        <p:spPr>
          <a:xfrm>
            <a:off x="5180317" y="1754613"/>
            <a:ext cx="6676725" cy="45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0"/>
          <a:stretch/>
        </p:blipFill>
        <p:spPr>
          <a:xfrm>
            <a:off x="1109664" y="3340545"/>
            <a:ext cx="6120000" cy="3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6" y="3333695"/>
            <a:ext cx="6840000" cy="3357777"/>
          </a:xfrm>
          <a:prstGeom prst="rect">
            <a:avLst/>
          </a:prstGeom>
        </p:spPr>
      </p:pic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3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4" name="Google Shape;268;p19"/>
          <p:cNvSpPr/>
          <p:nvPr/>
        </p:nvSpPr>
        <p:spPr>
          <a:xfrm>
            <a:off x="1001027" y="1078669"/>
            <a:ext cx="59387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</a:t>
            </a:r>
            <a:r>
              <a:rPr lang="ru-RU" sz="24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«УБОРКА УЛИЧНО-ДОРОЖНОЙ СЕТИ»</a:t>
            </a:r>
            <a:endParaRPr lang="ru-RU" sz="2400" dirty="0"/>
          </a:p>
        </p:txBody>
      </p:sp>
      <p:sp>
        <p:nvSpPr>
          <p:cNvPr id="16" name="Google Shape;269;p19"/>
          <p:cNvSpPr/>
          <p:nvPr/>
        </p:nvSpPr>
        <p:spPr>
          <a:xfrm>
            <a:off x="1001028" y="1632425"/>
            <a:ext cx="4283241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ЗАКАЗЧИК: </a:t>
            </a:r>
            <a: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7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Департамент транспорта и дорожно-</a:t>
            </a:r>
            <a:r>
              <a:rPr lang="ru-RU" sz="1700" dirty="0" err="1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благоустроительного</a:t>
            </a:r>
            <a:r>
              <a:rPr lang="ru-RU" sz="17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 комплекса города </a:t>
            </a:r>
            <a:br>
              <a:rPr lang="ru-RU" sz="17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7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мэрии города </a:t>
            </a:r>
            <a:r>
              <a:rPr lang="ru-RU" sz="17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Новосибирска, администрации районов города Новосибирска</a:t>
            </a:r>
            <a:endParaRPr sz="1700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34" y="1639232"/>
            <a:ext cx="6120000" cy="46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4" name="Google Shape;268;p19"/>
          <p:cNvSpPr/>
          <p:nvPr/>
        </p:nvSpPr>
        <p:spPr>
          <a:xfrm>
            <a:off x="1001027" y="1078669"/>
            <a:ext cx="59387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</a:t>
            </a:r>
            <a:r>
              <a:rPr lang="ru-RU" sz="24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«УБОРКА УЛИЧНО-ДОРОЖНОЙ СЕТИ»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30" y="1588418"/>
            <a:ext cx="9720000" cy="48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8" name="Google Shape;134;p6"/>
          <p:cNvSpPr/>
          <p:nvPr/>
        </p:nvSpPr>
        <p:spPr>
          <a:xfrm>
            <a:off x="1961636" y="1126794"/>
            <a:ext cx="81782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ВДОХНОВЛЯЙТЕСЬ И ДЕЙСТВУЙТЕ!</a:t>
            </a:r>
            <a:endParaRPr sz="3600" b="1" dirty="0">
              <a:solidFill>
                <a:srgbClr val="B153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11" y="2173015"/>
            <a:ext cx="4286250" cy="4286250"/>
          </a:xfrm>
          <a:prstGeom prst="rect">
            <a:avLst/>
          </a:prstGeom>
        </p:spPr>
      </p:pic>
      <p:sp>
        <p:nvSpPr>
          <p:cNvPr id="10" name="Google Shape;134;p6"/>
          <p:cNvSpPr/>
          <p:nvPr/>
        </p:nvSpPr>
        <p:spPr>
          <a:xfrm>
            <a:off x="6328509" y="2866354"/>
            <a:ext cx="4242816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+7 (923) 125 54 00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mrusin@admnsk.ru</a:t>
            </a:r>
            <a:r>
              <a:rPr lang="en-US" sz="36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 smtClean="0">
              <a:solidFill>
                <a:srgbClr val="B153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@</a:t>
            </a:r>
            <a:r>
              <a:rPr lang="en-US" sz="3600" b="1" dirty="0" err="1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rusinmaksim</a:t>
            </a:r>
            <a:endParaRPr sz="3600" b="1" dirty="0">
              <a:solidFill>
                <a:srgbClr val="B153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1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8" name="Google Shape;96;p3"/>
          <p:cNvSpPr/>
          <p:nvPr/>
        </p:nvSpPr>
        <p:spPr>
          <a:xfrm>
            <a:off x="1856546" y="1835695"/>
            <a:ext cx="3614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2014-2024 годы</a:t>
            </a:r>
            <a:endParaRPr dirty="0"/>
          </a:p>
        </p:txBody>
      </p:sp>
      <p:sp>
        <p:nvSpPr>
          <p:cNvPr id="9" name="Google Shape;97;p3"/>
          <p:cNvSpPr/>
          <p:nvPr/>
        </p:nvSpPr>
        <p:spPr>
          <a:xfrm>
            <a:off x="5662597" y="1835695"/>
            <a:ext cx="420276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Муниципальная программа </a:t>
            </a:r>
            <a:br>
              <a:rPr lang="ru-RU" sz="24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города Новосибирска </a:t>
            </a:r>
            <a:br>
              <a:rPr lang="ru-RU" sz="24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b="1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«Электронный Новосибирск»</a:t>
            </a:r>
            <a:endParaRPr dirty="0"/>
          </a:p>
        </p:txBody>
      </p:sp>
      <p:sp>
        <p:nvSpPr>
          <p:cNvPr id="10" name="Google Shape;98;p3"/>
          <p:cNvSpPr/>
          <p:nvPr/>
        </p:nvSpPr>
        <p:spPr>
          <a:xfrm>
            <a:off x="1856546" y="3963780"/>
            <a:ext cx="3614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2025-2030 годы</a:t>
            </a:r>
            <a:endParaRPr dirty="0"/>
          </a:p>
        </p:txBody>
      </p:sp>
      <p:sp>
        <p:nvSpPr>
          <p:cNvPr id="11" name="Google Shape;99;p3"/>
          <p:cNvSpPr/>
          <p:nvPr/>
        </p:nvSpPr>
        <p:spPr>
          <a:xfrm>
            <a:off x="5662597" y="3963780"/>
            <a:ext cx="4202763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Муниципальная программа </a:t>
            </a:r>
            <a:br>
              <a:rPr lang="ru-RU" sz="2400" b="0" i="0" u="none" strike="noStrike" cap="none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b="0" i="0" u="none" strike="noStrike" cap="none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города Новосибирска </a:t>
            </a:r>
            <a:br>
              <a:rPr lang="ru-RU" sz="2400" b="0" i="0" u="none" strike="noStrike" cap="none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b="1" i="0" u="none" strike="noStrike" cap="none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«Цифровая трансформация муниципального управления в городе Новосибирске»</a:t>
            </a:r>
            <a:r>
              <a:rPr lang="ru-RU" sz="1400" b="1" i="0" u="none" strike="noStrike" cap="none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 b="1" i="0" u="none" strike="noStrike" cap="none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1" i="0" u="none" strike="noStrike" cap="none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75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3" name="Google Shape;105;p4"/>
          <p:cNvSpPr txBox="1"/>
          <p:nvPr/>
        </p:nvSpPr>
        <p:spPr>
          <a:xfrm>
            <a:off x="242270" y="2184935"/>
            <a:ext cx="4589612" cy="41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B2A28"/>
              </a:buClr>
              <a:buSzPts val="2000"/>
              <a:buFont typeface="Calibri"/>
              <a:buNone/>
            </a:pP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Платформа для создания и развития отраслевых </a:t>
            </a:r>
            <a:r>
              <a:rPr lang="ru-RU" sz="2000" b="0" i="0" u="none" strike="noStrike" cap="none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сервисов </a:t>
            </a: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как для жителей города, так и для организации и оптимизации работы структурных подразделений мэрии</a:t>
            </a:r>
            <a:r>
              <a:rPr lang="ru-RU" sz="2000" b="0" i="0" u="none" strike="noStrike" cap="none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B2A28"/>
              </a:buClr>
              <a:buSzPts val="2000"/>
              <a:buFont typeface="Calibri"/>
              <a:buNone/>
            </a:pP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0" i="0" u="none" strike="noStrike" cap="none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В 2023 </a:t>
            </a: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году </a:t>
            </a:r>
            <a:r>
              <a:rPr lang="ru-RU" sz="2000" b="0" i="0" u="none" strike="noStrike" cap="none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ГИС «Мой Новосибирск» </a:t>
            </a:r>
            <a:r>
              <a:rPr lang="ru-RU" sz="2000" b="1" i="0" u="none" strike="noStrike" cap="none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победил </a:t>
            </a:r>
            <a:r>
              <a:rPr lang="ru-RU" sz="2000" b="1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в федеральном конкурсе</a:t>
            </a: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b="0" i="0" u="none" strike="noStrike" cap="none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организованном Минстроем России, </a:t>
            </a: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на лучшую муниципальную практику </a:t>
            </a: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в номинации </a:t>
            </a:r>
            <a:r>
              <a:rPr lang="ru-RU" sz="2000" b="0" i="0" u="none" strike="noStrike" cap="none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«Модернизация </a:t>
            </a:r>
            <a:r>
              <a:rPr lang="ru-RU" sz="2000" b="0" i="0" u="none" strike="noStrike" cap="none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городского хозяйства посредством внедрения цифровых технологий и платформенных решений (умный город</a:t>
            </a:r>
            <a:r>
              <a:rPr lang="ru-RU" sz="2000" b="0" i="0" u="none" strike="noStrike" cap="none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)».</a:t>
            </a: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B2A28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6;p4"/>
          <p:cNvSpPr txBox="1">
            <a:spLocks/>
          </p:cNvSpPr>
          <p:nvPr/>
        </p:nvSpPr>
        <p:spPr>
          <a:xfrm>
            <a:off x="242270" y="1290304"/>
            <a:ext cx="4762867" cy="7316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buClr>
                <a:srgbClr val="B1539F"/>
              </a:buClr>
              <a:buSzPts val="2400"/>
            </a:pPr>
            <a:r>
              <a:rPr lang="ru-RU" sz="2400" b="1" dirty="0" smtClean="0">
                <a:solidFill>
                  <a:srgbClr val="B1539F"/>
                </a:solidFill>
                <a:latin typeface="+mn-lt"/>
              </a:rPr>
              <a:t>ГЕОИНФОРМАЦИОННЫЙ ПОРТАЛ</a:t>
            </a:r>
            <a:br>
              <a:rPr lang="ru-RU" sz="2400" b="1" dirty="0" smtClean="0">
                <a:solidFill>
                  <a:srgbClr val="B1539F"/>
                </a:solidFill>
                <a:latin typeface="+mn-lt"/>
              </a:rPr>
            </a:br>
            <a:r>
              <a:rPr lang="ru-RU" sz="2400" b="1" dirty="0" smtClean="0">
                <a:solidFill>
                  <a:srgbClr val="B1539F"/>
                </a:solidFill>
                <a:latin typeface="+mn-lt"/>
              </a:rPr>
              <a:t>«МОЙ НОВОСИБИРСК»</a:t>
            </a:r>
            <a:endParaRPr lang="ru-RU" sz="2400" b="1" dirty="0">
              <a:solidFill>
                <a:srgbClr val="B1539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060" y="1682376"/>
            <a:ext cx="6840000" cy="3525958"/>
          </a:xfrm>
          <a:prstGeom prst="rect">
            <a:avLst/>
          </a:prstGeom>
        </p:spPr>
      </p:pic>
      <p:sp>
        <p:nvSpPr>
          <p:cNvPr id="16" name="Google Shape;116;p4"/>
          <p:cNvSpPr/>
          <p:nvPr/>
        </p:nvSpPr>
        <p:spPr>
          <a:xfrm>
            <a:off x="5753226" y="5273970"/>
            <a:ext cx="10397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endParaRPr sz="3600" b="1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7;p4"/>
          <p:cNvSpPr/>
          <p:nvPr/>
        </p:nvSpPr>
        <p:spPr>
          <a:xfrm>
            <a:off x="6624496" y="5366304"/>
            <a:ext cx="52161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отраслевых сервисов объединяет геоинформационный портал </a:t>
            </a:r>
            <a:r>
              <a:rPr lang="ru-RU" sz="1800" b="1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«Мой Новосибирск»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21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2" name="Google Shape;134;p6"/>
          <p:cNvSpPr/>
          <p:nvPr/>
        </p:nvSpPr>
        <p:spPr>
          <a:xfrm>
            <a:off x="2090463" y="1122508"/>
            <a:ext cx="42964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МИС «НАКАЗЫ ИЗБИРАТЕЛЕЙ»</a:t>
            </a:r>
            <a:endParaRPr sz="2400" b="1" dirty="0">
              <a:solidFill>
                <a:srgbClr val="B153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5;p6"/>
          <p:cNvPicPr preferRelativeResize="0"/>
          <p:nvPr/>
        </p:nvPicPr>
        <p:blipFill rotWithShape="1">
          <a:blip r:embed="rId4">
            <a:alphaModFix/>
          </a:blip>
          <a:srcRect l="-430" t="-405" r="-1" b="-1"/>
          <a:stretch/>
        </p:blipFill>
        <p:spPr>
          <a:xfrm>
            <a:off x="8563887" y="979730"/>
            <a:ext cx="2840921" cy="56245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6;p6"/>
          <p:cNvSpPr/>
          <p:nvPr/>
        </p:nvSpPr>
        <p:spPr>
          <a:xfrm>
            <a:off x="2119491" y="1830394"/>
            <a:ext cx="450237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ЗАКАЗЧИК: </a:t>
            </a:r>
            <a:r>
              <a:rPr lang="ru-RU" sz="1800" b="1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1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Департамент экономики и стратегического планирования мэрии города Новосибирска</a:t>
            </a:r>
            <a:endParaRPr sz="180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7;p6"/>
          <p:cNvSpPr txBox="1"/>
          <p:nvPr/>
        </p:nvSpPr>
        <p:spPr>
          <a:xfrm>
            <a:off x="2176990" y="4303595"/>
            <a:ext cx="4607738" cy="18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indent="-457200">
              <a:lnSpc>
                <a:spcPct val="80000"/>
              </a:lnSpc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Избирательные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округа и ФИО </a:t>
            </a: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депутатов</a:t>
            </a:r>
          </a:p>
          <a:p>
            <a:pPr marL="457200" indent="-457200">
              <a:lnSpc>
                <a:spcPct val="80000"/>
              </a:lnSpc>
              <a:buClr>
                <a:srgbClr val="B1539F"/>
              </a:buClr>
              <a:buSzPts val="1800"/>
              <a:buFont typeface="Calibri"/>
              <a:buAutoNum type="arabicPeriod"/>
            </a:pPr>
            <a:endParaRPr lang="ru-RU" sz="1800" dirty="0"/>
          </a:p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Наказы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избирателей по </a:t>
            </a: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статусу </a:t>
            </a:r>
          </a:p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endParaRPr lang="ru-RU" sz="1800" dirty="0" smtClean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Наказы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избирателей по отрасли</a:t>
            </a:r>
            <a:endParaRPr dirty="0"/>
          </a:p>
          <a:p>
            <a:pPr marL="457200" marR="0" lvl="0" indent="-4572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Мероприятия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по </a:t>
            </a: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исполнению наказов, </a:t>
            </a:r>
            <a:b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с информацией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о финансировании</a:t>
            </a:r>
            <a:endParaRPr sz="1800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8;p6"/>
          <p:cNvSpPr/>
          <p:nvPr/>
        </p:nvSpPr>
        <p:spPr>
          <a:xfrm>
            <a:off x="2119490" y="3383235"/>
            <a:ext cx="176670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15000+</a:t>
            </a:r>
            <a:endParaRPr sz="2800" b="1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39;p6"/>
          <p:cNvSpPr/>
          <p:nvPr/>
        </p:nvSpPr>
        <p:spPr>
          <a:xfrm>
            <a:off x="3759439" y="3577421"/>
            <a:ext cx="2686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НАКАЗОВ</a:t>
            </a:r>
            <a:endParaRPr sz="2400" b="1" dirty="0">
              <a:solidFill>
                <a:srgbClr val="B153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22" name="Google Shape;164;p9"/>
          <p:cNvSpPr/>
          <p:nvPr/>
        </p:nvSpPr>
        <p:spPr>
          <a:xfrm>
            <a:off x="1001027" y="1079960"/>
            <a:ext cx="51454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МИС «ФОРМИРОВАНИЕ СОВРЕМЕННОЙ ГОРОДСКОЙ СРЕДЫ» </a:t>
            </a:r>
            <a:endParaRPr sz="2400" b="1" dirty="0">
              <a:solidFill>
                <a:srgbClr val="B153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65;p9"/>
          <p:cNvSpPr/>
          <p:nvPr/>
        </p:nvSpPr>
        <p:spPr>
          <a:xfrm>
            <a:off x="1001027" y="2411469"/>
            <a:ext cx="484061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ЗАКАЗЧИК: </a:t>
            </a:r>
            <a: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Департамент культуры, спорта и молодежной политики мэрии города Новосибирска</a:t>
            </a:r>
            <a:endParaRPr sz="1800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18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5279" y="1715585"/>
            <a:ext cx="1781563" cy="35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8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8070" y="2379090"/>
            <a:ext cx="1778910" cy="352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58208" y="1715585"/>
            <a:ext cx="1778910" cy="352279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67;p9"/>
          <p:cNvSpPr txBox="1"/>
          <p:nvPr/>
        </p:nvSpPr>
        <p:spPr>
          <a:xfrm>
            <a:off x="1001027" y="3986500"/>
            <a:ext cx="3888118" cy="18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Учет общественных территорий.</a:t>
            </a:r>
            <a:endParaRPr dirty="0"/>
          </a:p>
          <a:p>
            <a:pPr marL="457200" marR="0" lvl="0" indent="-4572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Формирование отчетов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 паспортов территорий.</a:t>
            </a:r>
            <a:endParaRPr dirty="0"/>
          </a:p>
          <a:p>
            <a:pPr marL="457200" marR="0" lvl="0" indent="-4572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Предоставление информации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по общественным территориям жителям Новосибирска.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337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8" name="Google Shape;152;p8"/>
          <p:cNvSpPr/>
          <p:nvPr/>
        </p:nvSpPr>
        <p:spPr>
          <a:xfrm>
            <a:off x="1475560" y="940143"/>
            <a:ext cx="440881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МИС «СХЕМА РАЗМЕЩЕНИЯ ЯРМАРОК НА ТЕРРИТОРИИ ГОРОДА НОВОСИБИРСКА»</a:t>
            </a:r>
            <a:endParaRPr sz="2400" b="1" dirty="0">
              <a:solidFill>
                <a:srgbClr val="B153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3;p8"/>
          <p:cNvSpPr/>
          <p:nvPr/>
        </p:nvSpPr>
        <p:spPr>
          <a:xfrm>
            <a:off x="1475560" y="2488240"/>
            <a:ext cx="484061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ЗАКАЗЧИК: </a:t>
            </a:r>
            <a:r>
              <a:rPr lang="ru-RU" sz="1800" b="1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1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Департамент инвестиций, потребительского рынка, инноваций и предпринимательства мэрии города Новосибирска</a:t>
            </a:r>
            <a:endParaRPr sz="180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5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9706" y="1075551"/>
            <a:ext cx="1469889" cy="291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4097" y="4220738"/>
            <a:ext cx="4508603" cy="227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2125" y="1069686"/>
            <a:ext cx="1475813" cy="292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2572" y="1069686"/>
            <a:ext cx="1475812" cy="29225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58;p8"/>
          <p:cNvSpPr/>
          <p:nvPr/>
        </p:nvSpPr>
        <p:spPr>
          <a:xfrm>
            <a:off x="1475562" y="4251279"/>
            <a:ext cx="4408816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Карта содержит информацию о местах размещения ярмарок и сроках их проведения.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Сервис позволяет частным лицам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 организациям подать заявку на участие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в ярмарке в электронном виде и получить разрешение также в электронном виде.</a:t>
            </a:r>
            <a:endParaRPr sz="1800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6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7" name="Google Shape;222;p15"/>
          <p:cNvSpPr/>
          <p:nvPr/>
        </p:nvSpPr>
        <p:spPr>
          <a:xfrm>
            <a:off x="1263804" y="1078670"/>
            <a:ext cx="44088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«ОТКЛЮЧЕНИЯ СИСТЕМ ЖИЗНЕОБЕСПЕЧЕНИЯ»</a:t>
            </a:r>
            <a:endParaRPr dirty="0"/>
          </a:p>
        </p:txBody>
      </p:sp>
      <p:sp>
        <p:nvSpPr>
          <p:cNvPr id="18" name="Google Shape;223;p15"/>
          <p:cNvSpPr/>
          <p:nvPr/>
        </p:nvSpPr>
        <p:spPr>
          <a:xfrm>
            <a:off x="1263805" y="2181067"/>
            <a:ext cx="4408818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ЗАКАЗЧИК: </a:t>
            </a:r>
            <a: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Департамент по чрезвычайным ситуациям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 взаимодействию с административными органами мэрии города Новосибирска</a:t>
            </a:r>
            <a:endParaRPr sz="1800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5;p15"/>
          <p:cNvSpPr/>
          <p:nvPr/>
        </p:nvSpPr>
        <p:spPr>
          <a:xfrm>
            <a:off x="1300380" y="3740085"/>
            <a:ext cx="42975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НА КАРТЕ ОТОБРАЖАЮТСЯ ОТКЛЮЧЕНИЯ ВСЕХ СИСТЕМ ЖИЗНЕОБЕСПЕЧЕНИЯ</a:t>
            </a:r>
            <a:endParaRPr dirty="0"/>
          </a:p>
        </p:txBody>
      </p:sp>
      <p:sp>
        <p:nvSpPr>
          <p:cNvPr id="23" name="Google Shape;226;p15"/>
          <p:cNvSpPr/>
          <p:nvPr/>
        </p:nvSpPr>
        <p:spPr>
          <a:xfrm>
            <a:off x="1362199" y="4788648"/>
            <a:ext cx="2273129" cy="636823"/>
          </a:xfrm>
          <a:prstGeom prst="roundRect">
            <a:avLst>
              <a:gd name="adj" fmla="val 16667"/>
            </a:avLst>
          </a:prstGeom>
          <a:solidFill>
            <a:srgbClr val="B153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ВОДОСНАБЖЕНИЕ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27;p15"/>
          <p:cNvSpPr/>
          <p:nvPr/>
        </p:nvSpPr>
        <p:spPr>
          <a:xfrm>
            <a:off x="1362200" y="5612121"/>
            <a:ext cx="2273128" cy="636823"/>
          </a:xfrm>
          <a:prstGeom prst="roundRect">
            <a:avLst>
              <a:gd name="adj" fmla="val 16667"/>
            </a:avLst>
          </a:prstGeom>
          <a:solidFill>
            <a:srgbClr val="B153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ГАЗОСНАБЖЕНИЕ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28;p15"/>
          <p:cNvSpPr txBox="1"/>
          <p:nvPr/>
        </p:nvSpPr>
        <p:spPr>
          <a:xfrm>
            <a:off x="6437771" y="1122172"/>
            <a:ext cx="5199170" cy="453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1539F"/>
              </a:buClr>
              <a:buSzPts val="1800"/>
            </a:pPr>
            <a:r>
              <a:rPr lang="ru-RU" sz="1800" b="1" dirty="0" smtClean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На карте отображаются отключения всех систем жизнеобеспечения:</a:t>
            </a:r>
          </a:p>
          <a:p>
            <a:pPr marL="457200" marR="0" lvl="0" indent="-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endParaRPr lang="ru-RU" dirty="0">
              <a:solidFill>
                <a:srgbClr val="2B2A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При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нажатии на значок отключения пользователь получает информацию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об отключении: адрес, период, тип,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причину, а </a:t>
            </a: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также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имеет возможность подписаться на уведомления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об отключениях по интересующим адресам.</a:t>
            </a:r>
            <a:endParaRPr dirty="0"/>
          </a:p>
          <a:p>
            <a:pPr marL="457200" marR="0" lvl="0" indent="-457200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Автоматизирован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процесс визуализации отключений, а </a:t>
            </a: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также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– отправка </a:t>
            </a:r>
            <a:r>
              <a:rPr lang="ru-RU" sz="1800" dirty="0" err="1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пуш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-уведомлений </a:t>
            </a:r>
            <a:r>
              <a:rPr lang="ru-RU" sz="1800" dirty="0" smtClean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уведомлений по электронной почте.</a:t>
            </a:r>
            <a:endParaRPr dirty="0"/>
          </a:p>
          <a:p>
            <a:pPr marL="457200" marR="0" lvl="0" indent="-457200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rgbClr val="B1539F"/>
              </a:buClr>
              <a:buSzPts val="1800"/>
              <a:buFont typeface="Calibri"/>
              <a:buAutoNum type="arabicPeriod"/>
            </a:pP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Реализован модуль, позволяющий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в автоматическом режиме собирать аналитику и строить </a:t>
            </a:r>
            <a:r>
              <a:rPr lang="ru-RU" sz="1800" dirty="0" err="1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инфографику</a:t>
            </a: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2B2A28"/>
                </a:solidFill>
                <a:latin typeface="Calibri"/>
                <a:ea typeface="Calibri"/>
                <a:cs typeface="Calibri"/>
                <a:sym typeface="Calibri"/>
              </a:rPr>
              <a:t>для принятия управленческих решений.</a:t>
            </a:r>
            <a:endParaRPr dirty="0"/>
          </a:p>
        </p:txBody>
      </p:sp>
      <p:sp>
        <p:nvSpPr>
          <p:cNvPr id="26" name="Google Shape;226;p15"/>
          <p:cNvSpPr/>
          <p:nvPr/>
        </p:nvSpPr>
        <p:spPr>
          <a:xfrm>
            <a:off x="3726213" y="4785653"/>
            <a:ext cx="2273129" cy="636823"/>
          </a:xfrm>
          <a:prstGeom prst="roundRect">
            <a:avLst>
              <a:gd name="adj" fmla="val 16667"/>
            </a:avLst>
          </a:prstGeom>
          <a:solidFill>
            <a:srgbClr val="B153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ЭЛЕКТРИЧЕСТВО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27;p15"/>
          <p:cNvSpPr/>
          <p:nvPr/>
        </p:nvSpPr>
        <p:spPr>
          <a:xfrm>
            <a:off x="3726214" y="5609126"/>
            <a:ext cx="2273128" cy="636823"/>
          </a:xfrm>
          <a:prstGeom prst="roundRect">
            <a:avLst>
              <a:gd name="adj" fmla="val 16667"/>
            </a:avLst>
          </a:prstGeom>
          <a:solidFill>
            <a:srgbClr val="B153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ТЕПЛОСНАБЖЕНИЕ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50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7" name="Google Shape;222;p15"/>
          <p:cNvSpPr/>
          <p:nvPr/>
        </p:nvSpPr>
        <p:spPr>
          <a:xfrm>
            <a:off x="1263804" y="1078670"/>
            <a:ext cx="44088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«ОТКЛЮЧЕНИЯ СИСТЕМ ЖИЗНЕОБЕСПЕЧЕНИЯ»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2" y="2660885"/>
            <a:ext cx="3960000" cy="3529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556" y="1143481"/>
            <a:ext cx="3960000" cy="26296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222" y="2184336"/>
            <a:ext cx="3960000" cy="3201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088" y="3973526"/>
            <a:ext cx="3960000" cy="2684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390" y="2123810"/>
            <a:ext cx="3960000" cy="2702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r="46402"/>
          <a:stretch/>
        </p:blipFill>
        <p:spPr>
          <a:xfrm>
            <a:off x="3759584" y="3364860"/>
            <a:ext cx="3189889" cy="29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4169664" y="390136"/>
            <a:ext cx="793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ГИС «МОЙ НОВОСИБИРСК»: ОТ ГЕОДАННЫХ К ГОРОДСКОЙ ЭФФЕКТИВНОСТИ</a:t>
            </a:r>
            <a:endParaRPr lang="ru-RU" b="1" dirty="0"/>
          </a:p>
        </p:txBody>
      </p:sp>
      <p:pic>
        <p:nvPicPr>
          <p:cNvPr id="20" name="Picture 2" descr="https://nklk.ru/dll_image/4634.png"/>
          <p:cNvPicPr>
            <a:picLocks noChangeAspect="1" noChangeArrowheads="1"/>
          </p:cNvPicPr>
          <p:nvPr/>
        </p:nvPicPr>
        <p:blipFill>
          <a:blip r:embed="rId2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59"/>
                    </a14:imgEffect>
                    <a14:imgEffect>
                      <a14:saturation sat="45000"/>
                    </a14:imgEffect>
                    <a14:imgEffect>
                      <a14:brightnessContrast bright="-38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" y="220973"/>
            <a:ext cx="758757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4FECF40D-1972-B189-2E5E-6E2AC3632D5F}"/>
              </a:ext>
            </a:extLst>
          </p:cNvPr>
          <p:cNvSpPr txBox="1">
            <a:spLocks/>
          </p:cNvSpPr>
          <p:nvPr/>
        </p:nvSpPr>
        <p:spPr>
          <a:xfrm>
            <a:off x="1001027" y="377542"/>
            <a:ext cx="3260077" cy="5445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Мэрия города Новосибирска </a:t>
            </a:r>
          </a:p>
          <a:p>
            <a:pPr>
              <a:spcBef>
                <a:spcPts val="0"/>
              </a:spcBef>
            </a:pPr>
            <a:r>
              <a:rPr lang="ru-RU" sz="1100" b="0" dirty="0" smtClean="0">
                <a:solidFill>
                  <a:srgbClr val="4B69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Департамент связи и информатизации </a:t>
            </a:r>
          </a:p>
        </p:txBody>
      </p:sp>
      <p:sp>
        <p:nvSpPr>
          <p:cNvPr id="17" name="Google Shape;222;p15"/>
          <p:cNvSpPr/>
          <p:nvPr/>
        </p:nvSpPr>
        <p:spPr>
          <a:xfrm>
            <a:off x="1263804" y="1078670"/>
            <a:ext cx="8140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B1539F"/>
                </a:solidFill>
                <a:latin typeface="Calibri"/>
                <a:ea typeface="Calibri"/>
                <a:cs typeface="Calibri"/>
                <a:sym typeface="Calibri"/>
              </a:rPr>
              <a:t>ГИС «ОТКЛЮЧЕНИЯ СИСТЕМ ЖИЗНЕОБЕСПЕЧЕНИЯ»</a:t>
            </a:r>
            <a:endParaRPr dirty="0"/>
          </a:p>
        </p:txBody>
      </p:sp>
      <p:pic>
        <p:nvPicPr>
          <p:cNvPr id="13" name="Google Shape;2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432" y="1618865"/>
            <a:ext cx="8890849" cy="471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0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4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6FBFD"/>
      </a:accent1>
      <a:accent2>
        <a:srgbClr val="FD9EA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7297</TotalTime>
  <Words>887</Words>
  <Application>Microsoft Office PowerPoint</Application>
  <PresentationFormat>Широкоэкранный</PresentationFormat>
  <Paragraphs>126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Verdana</vt:lpstr>
      <vt:lpstr>Тема Office</vt:lpstr>
      <vt:lpstr>ГИС «Мой Новосибирск»: от геоданных к городской эффективности. Проблемы и перспективы цифровой трансформации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Жамьянов Артем Мункоевич</dc:creator>
  <cp:lastModifiedBy>Русин Максим Юрьевич</cp:lastModifiedBy>
  <cp:revision>73</cp:revision>
  <dcterms:created xsi:type="dcterms:W3CDTF">2023-02-07T07:56:16Z</dcterms:created>
  <dcterms:modified xsi:type="dcterms:W3CDTF">2024-12-04T04:54:30Z</dcterms:modified>
</cp:coreProperties>
</file>