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18"/>
  </p:notesMasterIdLst>
  <p:sldIdLst>
    <p:sldId id="277" r:id="rId4"/>
    <p:sldId id="265" r:id="rId5"/>
    <p:sldId id="268" r:id="rId6"/>
    <p:sldId id="280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банов Артём Алексеевич" initials="ААА" lastIdx="1" clrIdx="0">
    <p:extLst>
      <p:ext uri="{19B8F6BF-5375-455C-9EA6-DF929625EA0E}">
        <p15:presenceInfo xmlns:p15="http://schemas.microsoft.com/office/powerpoint/2012/main" userId="S-1-5-21-1960408961-1677128483-1343024091-44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B0F0"/>
    <a:srgbClr val="0599CF"/>
    <a:srgbClr val="3191D1"/>
    <a:srgbClr val="1C232D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608" autoAdjust="0"/>
  </p:normalViewPr>
  <p:slideViewPr>
    <p:cSldViewPr snapToGrid="0">
      <p:cViewPr varScale="1">
        <p:scale>
          <a:sx n="81" d="100"/>
          <a:sy n="81" d="100"/>
        </p:scale>
        <p:origin x="17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5T18:24:52.211"/>
    </inkml:context>
    <inkml:brush xml:id="br0">
      <inkml:brushProperty name="width" value="0.3" units="cm"/>
      <inkml:brushProperty name="height" value="0.6" units="cm"/>
      <inkml:brushProperty name="color" value="#4D79A5"/>
      <inkml:brushProperty name="tip" value="rectangle"/>
      <inkml:brushProperty name="rasterOp" value="maskPen"/>
      <inkml:brushProperty name="ignorePressure" value="1"/>
    </inkml:brush>
  </inkml:definitions>
  <inkml:trace contextRef="#ctx0" brushRef="#br0">1211 4,'401'-3,"425"7,-553 13,-109-4,-4-2,224 9,-141-23,209 5,311 75,-242-16,122 53,-289-40,-70-14,52 9,-119-39,-146-15,-58-11,1-1,-1 0,1-1,0 0,18-1,-106 2,-127-12,-78-27,130 15,-1229-95,461 48,5-32,-225 21,257 13,286 13,446 43,-319-12,450 22,12-1,0 0,1 1,-1 0,0 0,1 0,-1 0,0 1,1 0,-1 0,1 0,-1 0,1 1,0 0,-1 0,-3 3,7-4,0 1,1-1,-1 1,1-1,0 1,0-1,-1 1,1 0,0-1,0 1,0-1,1 1,-1-1,0 1,1-1,-1 1,1-1,-1 1,1-1,0 1,-1-1,1 1,0-1,0 0,0 0,0 0,0 1,0-1,3 1,36 36,-1-9,1-2,2-1,82 37,147 42,-158-65,726 241,-824-276,122 37,2-6,186 24,-167-49,186-10,-160-4,306 4,355-4,-511-11,107-3,84 3,91-1,-43 15,-662-4,-141-25,21 0,-371-12,177 15,-1068-92,-438-94,1529 151,-95-14,318 54,-211 0,110 6,21 1,235 14,-36 3,37-3,1 0,-1 0,1 0,-1 0,1 0,0 0,-1 0,1 0,-1 0,1 1,-1-1,1 0,-1 0,1 1,-1-1,1 0,0 0,-1 1,1-1,0 0,-1 1,1-1,0 1,-1-1,1 0,0 1,0-1,0 1,-1-1,1 1,0-1,0 1,0-1,0 1,0-1,0 1,0-1,0 1,0-1,0 1,0-1,0 1,0-1,0 1,0-1,1 0,-1 1,0-1,0 1,1-1,-1 1,0-1,0 0,1 1,-1-1,0 0,1 1,-1-1,1 0,-1 1,0-1,1 0,-1 0,1 1,-1-1,1 0,21 16,0 0,0-2,2-1,38 17,13 7,-20-5,-31-17,0-1,1-1,1-2,0 0,51 13,187 34,293 49,-191-64,584 83,52 3,-93-107,-818-30,131-29,-128 19,115-8,313 23,-261 5,506 21,-662-16,135 13,-39-6,25 3,29 23,109 14,-351-52,-6-1,-1 0,1 0,0 0,-1-1,1 0,0 0,-1-1,1 0,0 0,-1 0,1-1,-1 0,10-5,-15 7,-1 0,1 0,-1-1,1 1,-1 0,1 0,-1-1,1 1,-1 0,0-1,1 1,-1-1,0 1,1-1,-1 1,0-1,0 1,1-1,-1 1,0-1,0 1,0-1,0 1,1-1,-1 1,0-1,0 1,0-1,0 1,0-1,0 1,-1-1,1 0,-17-12,-30 1,-1202-98,879 87,-13-5,-378-21,0 41,367 38,-61 2,-14 16,157-9,-670-5,955-35,15 0,0 1,0 0,0 1,0 0,-14 4,8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5T18:25:01.301"/>
    </inkml:context>
    <inkml:brush xml:id="br0">
      <inkml:brushProperty name="width" value="0.3" units="cm"/>
      <inkml:brushProperty name="height" value="0.6" units="cm"/>
      <inkml:brushProperty name="color" value="#4D79A5"/>
      <inkml:brushProperty name="tip" value="rectangle"/>
      <inkml:brushProperty name="rasterOp" value="maskPen"/>
      <inkml:brushProperty name="ignorePressure" value="1"/>
    </inkml:brush>
  </inkml:definitions>
  <inkml:trace contextRef="#ctx0" brushRef="#br0">5936 67,'-1494'51,"1255"-38,-1024 16,518-98,628 54,81 11,-108-15,-164 1,246 17,36 0,1 0,0 2,0 1,-30 6,45-4,0 0,1 1,-1 0,1 0,0 1,1 1,-1 0,1 0,1 0,-12 15,-30 24,6-14,-1-2,-1-2,-2-2,-1-3,-1-1,-69 21,-5-8,-191 29,241-54,-1-3,-116-4,240 2,80 18,-74-11,104 8,519-8,-68 2,-245-8,393 73,-200-11,909-36,-1267-47,250-52,-342 48,18-4,219-72,-299 82,-35 11,-1-1,0 0,0 0,-1-1,1-1,-1 1,19-14,-28 18,-1 0,0 0,0-1,1 1,-1 0,0-1,1 1,-1 0,0-1,0 1,0 0,0-1,1 1,-1 0,0-1,0 1,0-1,0 1,0 0,0-1,0 1,0-1,0 1,0-1,0 1,0 0,0-1,0 1,0 0,-1-1,1 1,0-1,0 1,0 0,-1-1,1 1,0 0,0-1,-1 1,1 0,0 0,-1-1,1 1,0 0,-1 0,1-1,0 1,-1 0,1 0,-1 0,1 0,0 0,-1 0,1-1,-1 1,1 0,-26-6,-47-1,-1 2,-102 9,40-1,-578-31,148 1,-891 21,920 22,-158 1,175-3,-48 1,564-15,-1 0,0 0,0 1,0 0,1 0,-1 0,0 1,1-1,-1 1,-6 4,10-5,0-1,0 1,1 0,-1-1,0 1,1-1,-1 1,0 0,1 0,-1-1,1 1,-1 0,1 0,0 0,-1-1,1 1,0 0,-1 0,1 0,0 0,0 0,0 0,0 1,1 0,-1 0,1-1,0 1,-1 0,1-1,0 1,0 0,1-1,-1 1,0-1,0 0,1 1,-1-1,1 0,-1 0,3 1,25 15,0-2,1-1,0-1,1-2,1-1,32 6,-36-9,120 20,-53-12,15 2,166 4,117-21,-186-2,566-34,-507 13,119-17,-109 0,99-17,-132 19,336-9,-273 29,-75-15,-157 20,0 3,95-2,-99 14,-24 0,-1-1,1-3,59-10,-41 3,0 3,1 3,77 5,101-5,-213-6,-27 2,-20 0,-134-6,53 6,-280-50,324 47,-80-10,-68-13,-421-77,530 96,-52-5,129 18,0 1,0 1,-1 0,1 1,1 1,-30 8,35-6,1 1,-1 0,1 1,0 0,1 0,0 1,0 0,0 0,1 1,-12 18,-20 22,38-48,0 1,-1-1,1 0,0 1,0-1,0 0,0 1,0-1,0 1,0 0,1-1,-1 1,1 0,-1-1,1 1,-1 0,1 2,0-3,1 0,-1 0,0 0,1 0,-1 0,1 0,-1 0,1 0,0-1,-1 1,1 0,0 0,0-1,-1 1,1 0,0-1,0 1,0-1,0 1,0-1,0 0,1 1,9 2,1 0,0-1,-1-1,18 1,3 0,81 13,119 0,-43-4,11 0,-108-8,-1 3,0 4,133 33,-146-25,154 15,-204-30,8 0,-19-2,0 0,0 1,0 1,-1 1,25 8,-38-11,1 1,-1 0,1 0,-1 0,0 0,0 0,0 1,0-1,0 1,-1 0,1 0,-1 0,0 0,1 0,-1 1,-1-1,1 0,-1 1,1 0,-1-1,0 1,0 0,0 0,-1-1,1 1,-1 0,0 0,0 0,-2 6,2-6,0 1,-1-1,0 0,0 1,-1-1,1 0,-1 0,0 0,0 0,0 0,0 0,-1 0,1-1,-1 1,0-1,0 0,-1 0,1 0,-1 0,1 0,-1-1,0 0,0 0,0 0,0 0,0 0,0-1,-1 0,1 0,-5 1,-16 1,-1-1,1-1,0-1,-35-4,6 1,-42 5,-148 23,78-5,-86 5,-251 22,355-36,-242 10,122-24,-353 6,410 11,-70 1,-1449-13,838-4,756 4,-149-5,261-2,23 5,1 0,-1 0,1 0,-1 0,0 0,1 0,-1 0,1 0,-1 0,1 0,-1-1,1 1,-1 0,1 0,0-1,-1 1,1 0,-1 0,1-1,0 1,-1 0,1-1,-1 1,1-1,0 1,0-1,-1 1,1-1,0 1,0 0,-1-1,1 1,0-1,0 1,0-1,0 0,0 1,0-1,6-5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5T18:25:04.866"/>
    </inkml:context>
    <inkml:brush xml:id="br0">
      <inkml:brushProperty name="width" value="0.3" units="cm"/>
      <inkml:brushProperty name="height" value="0.6" units="cm"/>
      <inkml:brushProperty name="color" value="#4D79A5"/>
      <inkml:brushProperty name="tip" value="rectangle"/>
      <inkml:brushProperty name="rasterOp" value="maskPen"/>
      <inkml:brushProperty name="ignorePressure" value="1"/>
    </inkml:brush>
  </inkml:definitions>
  <inkml:trace contextRef="#ctx0" brushRef="#br0">7219 32,'-175'2,"-194"-5,195-11,-50-2,-1814 16,920 2,1086 0,0 1,0 2,-57 16,57-12,-1-2,0-1,-48 3,-87-11,-68 3,198 3,0 3,-45 12,50-10,0-1,-1-2,-45 2,16-7,17-2,1 3,-82 13,68-7,-1-2,0-3,-85-6,25 0,-364 3,461 2,0 0,-40 10,39-7,-1-1,-28 2,11-3,0 3,0 1,-68 21,92-23,-43 10,-108 14,159-28,-1 0,0 1,0 1,-13 4,22-6,-1 0,1 0,-1 0,1 0,0 1,-1-1,1 1,0-1,0 1,0 0,0 0,0 0,1 0,-1 0,0 0,1 1,0-1,-1 0,1 1,0-1,0 1,0 4,0 14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5T18:25:08.769"/>
    </inkml:context>
    <inkml:brush xml:id="br0">
      <inkml:brushProperty name="width" value="0.3" units="cm"/>
      <inkml:brushProperty name="height" value="0.6" units="cm"/>
      <inkml:brushProperty name="color" value="#4D79A5"/>
      <inkml:brushProperty name="tip" value="rectangle"/>
      <inkml:brushProperty name="rasterOp" value="maskPen"/>
      <inkml:brushProperty name="ignorePressure" value="1"/>
    </inkml:brush>
  </inkml:definitions>
  <inkml:trace contextRef="#ctx0" brushRef="#br0">7099 1,'-83'1,"-116"17,45-6,94-8,-64 10,80-8,-1-2,-66-3,68-2,0 2,-79 12,101-9,-51 12,0-4,-122 6,-4-3,-4 0,159-15,-1 1,1 2,-48 10,32-5,0-2,-1-3,-85-6,24 1,82 2,-37-1,-1 3,-91 15,119-8,-14 4,0-3,-97 2,84-13,-133 18,32 0,17-3,24-2,-224-9,173-6,13 5,-190-5,158-27,140 18,-122-8,-353 22,507 0,0 2,-40 8,6 0,-5 0,31-4,0-2,-43 0,-430-7,508 0,0 1,0 1,0-1,0 1,0 0,0 1,0 0,0 0,0 0,1 1,-1 0,1 0,0 1,0 0,0 0,1 0,-1 1,-5 6,0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5T18:25:13.625"/>
    </inkml:context>
    <inkml:brush xml:id="br0">
      <inkml:brushProperty name="width" value="0.3" units="cm"/>
      <inkml:brushProperty name="height" value="0.6" units="cm"/>
      <inkml:brushProperty name="color" value="#4D79A5"/>
      <inkml:brushProperty name="tip" value="rectangle"/>
      <inkml:brushProperty name="rasterOp" value="maskPen"/>
      <inkml:brushProperty name="ignorePressure" value="1"/>
    </inkml:brush>
  </inkml:definitions>
  <inkml:trace contextRef="#ctx0" brushRef="#br0">1389 65,'2135'0,"-1859"15,5 1,-232-19,-37 1,1 1,0 0,0 1,0 1,-1 0,1 0,0 1,13 5,-25-7,0 1,0-1,0 1,0-1,0 1,0-1,0 1,0 0,0 0,0-1,0 1,-1 0,1 0,0 0,-1 0,1 0,0 0,-1 0,1 0,-1 0,0 0,1 0,-1 0,0 0,0 1,0-1,1 0,-1 0,0 0,-1 0,1 1,0-1,0 0,0 0,-1 0,1 0,0 0,-1 0,1 0,-1 0,-1 2,0 0,0 0,0 0,0 0,-1-1,1 1,-1-1,1 1,-1-1,0 0,0 0,0 0,-4 1,-36 10,1-2,-77 9,91-16,-2509 311,1224-274,2304-39,-492-4,6 12,-365-1,221 44,125 25,-225-41,-142-18,-71-13,0-3,1-2,71-6,-105 1,0 1,1-2,-1 0,-1-1,1 0,-1-2,25-16,23-10,347-131,-129 59,-276 104,8-2,-1-1,1-1,-1 0,12-8,-23 14,0 0,0 0,0 0,0 0,1-1,-1 1,0 0,0 0,0 0,1 0,-1 0,0 0,0 0,0 0,0 0,1-1,-1 1,0 0,0 0,0 0,0 0,0 0,0-1,1 1,-1 0,0 0,0 0,0-1,0 1,0 0,0 0,0 0,0-1,0 1,0 0,0 0,0 0,0 0,0-1,0 1,0 0,0 0,0 0,0-1,0 1,0 0,-1 0,1 0,0 0,0-1,0 1,0 0,0 0,0 0,-1 0,1 0,0-1,-18 0,-35 9,44-7,-52 6,0-2,-102-7,-125-25,178 14,-888-68,896 69,1-5,-141-41,47 10,112 31,0 4,0 3,-85 2,42 2,-196-35,81 6,95 25,-161 11,111 2,120-3,-4-2,0 4,-104 16,145-12,-69 1,83-7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5T18:26:19.291"/>
    </inkml:context>
    <inkml:brush xml:id="br0">
      <inkml:brushProperty name="width" value="0.3" units="cm"/>
      <inkml:brushProperty name="height" value="0.6" units="cm"/>
      <inkml:brushProperty name="color" value="#4D79A5"/>
      <inkml:brushProperty name="tip" value="rectangle"/>
      <inkml:brushProperty name="rasterOp" value="maskPen"/>
      <inkml:brushProperty name="ignorePressure" value="1"/>
    </inkml:brush>
  </inkml:definitions>
  <inkml:trace contextRef="#ctx0" brushRef="#br0">7460 153,'-117'-6,"-217"-40,118 12,-51-3,177 24,46 6,-71-2,-849 10,927 1,-63 11,62-6,-62 2,-1126-10,1033 17,4 0,121-15,-89 15,35-5,-225-8,168-6,-2270 3,2442 0,-1 0,1 1,0-1,-1 2,1-1,-1 1,1 0,-12 5,17-6,0 0,0 1,0-1,1 0,-1 1,0 0,0-1,1 1,-1 0,1 0,0 0,-1 0,1 0,0 0,0 0,0 0,0 0,1 0,-1 1,1-1,-1 0,1 1,0-1,0 0,0 1,0-1,0 0,0 1,1-1,-1 0,2 3,11 33,5-2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5T18:26:22.965"/>
    </inkml:context>
    <inkml:brush xml:id="br0">
      <inkml:brushProperty name="width" value="0.3" units="cm"/>
      <inkml:brushProperty name="height" value="0.6" units="cm"/>
      <inkml:brushProperty name="color" value="#4D79A5"/>
      <inkml:brushProperty name="tip" value="rectangle"/>
      <inkml:brushProperty name="rasterOp" value="maskPen"/>
      <inkml:brushProperty name="ignorePressure" value="1"/>
    </inkml:brush>
  </inkml:definitions>
  <inkml:trace contextRef="#ctx0" brushRef="#br0">4206 184,'-666'-17,"10"-63,335 41,216 30,-193 4,38 4,130-14,-57-1,56 14,-342 6,294 10,-47 2,193-15,-76-1,1 4,-185 33,262-30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5T18:26:25.310"/>
    </inkml:context>
    <inkml:brush xml:id="br0">
      <inkml:brushProperty name="width" value="0.3" units="cm"/>
      <inkml:brushProperty name="height" value="0.6" units="cm"/>
      <inkml:brushProperty name="color" value="#4D79A5"/>
      <inkml:brushProperty name="tip" value="rectangle"/>
      <inkml:brushProperty name="rasterOp" value="maskPen"/>
      <inkml:brushProperty name="ignorePressure" value="1"/>
    </inkml:brush>
  </inkml:definitions>
  <inkml:trace contextRef="#ctx0" brushRef="#br0">8815 245,'-743'-33,"384"10,-622-48,415 26,-347-14,26 46,544 15,272-2,-44-1,-168 20,75 0,48-7,29 5,-99 8,53-10,-37 1,100-18,-129 3,136 14,67-8,-56 2,-169 9,196-10,1 0,1 2,-104 30,95-16,0-3,-1-3,-1-4,0-4,-119 2,-341-14,530 2,1 0,-1 1,1-1,0 2,-10 1,16-2,0-1,0 0,0 1,0-1,0 0,0 1,0-1,0 1,0 0,1-1,-1 1,0 0,0-1,1 1,-1 0,0 0,1 0,-1 0,1 0,-1 0,1-1,-1 1,1 0,0 0,-1 0,1 1,0-1,0 0,0 0,0 0,0 0,0 0,0 0,0 0,0 0,0 0,1 0,-1 0,0 0,1 0,-1 0,1 0,-1 0,1 0,-1 0,1-1,1 2,12 18,3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85A94F0E-FDF9-4AD3-8FE8-B2A29D5BDC0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47FD95-6CEE-4364-BDFA-B926344165F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73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06798-3E08-4215-ED52-35D8892E8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D806571-57E6-283A-0559-21CF2DC8A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753E0AB-F970-7684-085B-6C7BC155F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этом проекте NGFW защищает сеть видеокамер, серверов и баз данных от атак. Например, устройства могут быть защищены от попыток удаления или изменения записей, а также от атак на систему управления видеонаблюдением.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8192A0-E95B-587A-64BA-3C155335CE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85A94F0E-FDF9-4AD3-8FE8-B2A29D5BDC0F}" type="slidenum">
              <a:rPr lang="ru-RU" sz="1400" b="0" strike="noStrike" spc="-1" smtClean="0">
                <a:latin typeface="Times New Roman"/>
              </a:rPr>
              <a:t>10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7318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109B2-A48E-83FF-4384-7A61BCF8D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1155E86-700E-55DA-D7B8-ADA7038D2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8B013B-8B1C-3E98-2470-D3ACD07E4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некоторых российских министерствах NGFW используется для защиты систем, которые обеспечивают обмен данными между различными государственными учреждениями, включая налоговые и социальные службы. NGFW предотвращает утечку информации и несанкционированный доступ к чувствительным данным.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9A6005-6855-47D7-044C-89E9AE58AE9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85A94F0E-FDF9-4AD3-8FE8-B2A29D5BDC0F}" type="slidenum">
              <a:rPr lang="ru-RU" sz="1400" b="0" strike="noStrike" spc="-1" smtClean="0">
                <a:latin typeface="Times New Roman"/>
              </a:rPr>
              <a:t>11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1634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43C98-EC12-CDD5-CD0E-3CE8FBD14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BC5C2A4-506F-AC22-2A94-1BA4234AB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14F4D94-62F7-0FB8-D721-8E93BA2FC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различных министерствах (например, МВД или Минобороны) NGFW обеспечивают защиту сетей, которые используют для хранения и обработки конфиденциальной информации, защищая от кибератак, вмешательства и утечек данных.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3D53BC-C829-EFC4-A5DD-16AD77C507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85A94F0E-FDF9-4AD3-8FE8-B2A29D5BDC0F}" type="slidenum">
              <a:rPr lang="ru-RU" sz="1400" b="0" strike="noStrike" spc="-1" smtClean="0">
                <a:latin typeface="Times New Roman"/>
              </a:rPr>
              <a:t>12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495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9ACC7-615B-CA61-88F9-A11A961BD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9F82717-5CD7-B93A-FA5E-33698C683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D75B945-8899-0B20-722D-6E29AB252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NGFW являются неотъемлемой частью современной стратегии киберзащиты для органов власти и местного самоуправления в России. В условиях постоянного роста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киберугроз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реализации цифровых проектов, таких как электронное правительство и "умные города", защита информации и критической инфраструктуры становится важнейшей задачей. NGFW предоставляют органам власти инструмент для эффективного реагирования на угрозы и защиты данных граждан.</a:t>
            </a:r>
          </a:p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такие решения обеспечивают безопасность и защищают от внешних и внутренних угроз, способствуя довериям граждан к государственным услугам и повышению общей устойчивости ИТ-инфраструктуры.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64D7A8-7CF0-7020-394B-3F2E019273C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85A94F0E-FDF9-4AD3-8FE8-B2A29D5BDC0F}" type="slidenum">
              <a:rPr lang="ru-RU" sz="1400" b="0" strike="noStrike" spc="-1" smtClean="0">
                <a:latin typeface="Times New Roman"/>
              </a:rPr>
              <a:t>13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9749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47FD95-6CEE-4364-BDFA-B926344165F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7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На IT-рынке компания </a:t>
            </a:r>
            <a:r>
              <a:rPr lang="ru-RU" dirty="0" err="1">
                <a:effectLst/>
              </a:rPr>
              <a:t>Макссофт</a:t>
            </a:r>
            <a:r>
              <a:rPr lang="ru-RU" dirty="0">
                <a:effectLst/>
              </a:rPr>
              <a:t> функционирует более 30 лет. Мы активно растем и на сегодняшний день штат нашей компании насчитывает более 30 специалистов. Ежегодно мы увеличиваем количество реализованных проектов и расширяем географию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85A94F0E-FDF9-4AD3-8FE8-B2A29D5BDC0F}" type="slidenum">
              <a:rPr lang="ru-RU" sz="1400" b="0" strike="noStrike" spc="-1" smtClean="0">
                <a:latin typeface="Times New Roman"/>
              </a:rPr>
              <a:t>2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8348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В нашем портфеле заказчиков присутствуют крупные структуры Газпрома, </a:t>
            </a:r>
            <a:r>
              <a:rPr lang="ru-RU" dirty="0" err="1">
                <a:effectLst/>
              </a:rPr>
              <a:t>Ванкора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Норникеля</a:t>
            </a:r>
            <a:r>
              <a:rPr lang="ru-RU" dirty="0">
                <a:effectLst/>
              </a:rPr>
              <a:t>, строительные и проектные институты, и другие организации как коммерческого, так и государственного сектора.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85A94F0E-FDF9-4AD3-8FE8-B2A29D5BDC0F}" type="slidenum">
              <a:rPr lang="ru-RU" sz="1400" b="0" strike="noStrike" spc="-1" smtClean="0">
                <a:latin typeface="Times New Roman"/>
              </a:rPr>
              <a:t>3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0428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5E684-0093-22B1-9191-40EAF413D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54B5739-D941-800E-2814-6D659E5948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826920E-F75C-7521-F5F2-813C9D4C9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796327-56D7-1090-F263-DA982A11E4D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85A94F0E-FDF9-4AD3-8FE8-B2A29D5BDC0F}" type="slidenum">
              <a:rPr lang="ru-RU" sz="1400" b="0" strike="noStrike" spc="-1" smtClean="0">
                <a:latin typeface="Times New Roman"/>
              </a:rPr>
              <a:t>4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2027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A9BBC-9793-4F45-6F46-9EC042801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70B69D8-B57A-BDDC-56E8-71647940DE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979F187-2883-C480-029F-4E383140D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Защита информационных систем органов власти и местного самоуправления России важна по нескольким ключевым причинам: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Защита данных граждан</a:t>
            </a:r>
            <a:r>
              <a:rPr lang="ru-RU" dirty="0"/>
              <a:t> — предотвращение утечек личных данных и их неправильного использования.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Гарантия функционирования государственных услуг</a:t>
            </a:r>
            <a:r>
              <a:rPr lang="ru-RU" dirty="0"/>
              <a:t> — обеспечение бесперебойной работы важных сервисов (например, социальные выплаты, налогообложение).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Противодействие кибератакам</a:t>
            </a:r>
            <a:r>
              <a:rPr lang="ru-RU" dirty="0"/>
              <a:t> — защита от внешних угроз, включая хакерские атаки, шпионаж и саботаж.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Сохранение национальной безопасности</a:t>
            </a:r>
            <a:r>
              <a:rPr lang="ru-RU" dirty="0"/>
              <a:t> — предотвращение вмешательства в политические процессы и угроз для стабильности страны.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Соответствие законодательству</a:t>
            </a:r>
            <a:r>
              <a:rPr lang="ru-RU" dirty="0"/>
              <a:t> — соблюдение требований безопасности и конфиденциальности, установленных российскими и международными стандартами.</a:t>
            </a:r>
          </a:p>
          <a:p>
            <a:endParaRPr lang="ru-RU" dirty="0"/>
          </a:p>
          <a:p>
            <a:r>
              <a:rPr lang="ru-RU" b="1" dirty="0"/>
              <a:t>1. Увеличение цифровизации</a:t>
            </a:r>
            <a:r>
              <a:rPr lang="ru-RU" dirty="0"/>
              <a:t> — больше государственных служб переводится в онлайн, что расширяет поверхность для атак.</a:t>
            </a:r>
          </a:p>
          <a:p>
            <a:r>
              <a:rPr lang="ru-RU" b="1" dirty="0"/>
              <a:t>2. Кибервойна и геополитика</a:t>
            </a:r>
            <a:r>
              <a:rPr lang="ru-RU" dirty="0"/>
              <a:t> — государства используют кибератаки как средство воздействия в конфликтных ситуациях.</a:t>
            </a:r>
          </a:p>
          <a:p>
            <a:r>
              <a:rPr lang="ru-RU" b="1" dirty="0"/>
              <a:t>3. Наращивание возможностей хакеров</a:t>
            </a:r>
            <a:r>
              <a:rPr lang="ru-RU" dirty="0"/>
              <a:t> — рост числа высококвалифицированных групп, включая преступные и государственные организации.</a:t>
            </a:r>
          </a:p>
          <a:p>
            <a:r>
              <a:rPr lang="ru-RU" b="1" dirty="0"/>
              <a:t>4. Сложность защиты</a:t>
            </a:r>
            <a:r>
              <a:rPr lang="ru-RU" dirty="0"/>
              <a:t> — более сложные и изощрённые методы атак (например, вредоносные программы, фишинг, </a:t>
            </a:r>
            <a:r>
              <a:rPr lang="ru-RU" dirty="0" err="1"/>
              <a:t>DDoS</a:t>
            </a:r>
            <a:r>
              <a:rPr lang="ru-RU" dirty="0"/>
              <a:t>-атаки).</a:t>
            </a:r>
          </a:p>
          <a:p>
            <a:r>
              <a:rPr lang="ru-RU" b="1" dirty="0"/>
              <a:t>5. Недостаточное внимание безопасности</a:t>
            </a:r>
            <a:r>
              <a:rPr lang="ru-RU" dirty="0"/>
              <a:t> — часто не хватает ресурсов и опыта для должной защиты всех систем.</a:t>
            </a:r>
          </a:p>
          <a:p>
            <a:endParaRPr lang="ru-RU" dirty="0"/>
          </a:p>
          <a:p>
            <a:r>
              <a:rPr lang="ru-RU" dirty="0"/>
              <a:t>Цели защиты информационных систем органов власти и местного самоуправления России: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Обеспечение конфиденциальности данных</a:t>
            </a:r>
            <a:r>
              <a:rPr lang="ru-RU" dirty="0"/>
              <a:t> — защита личной информации граждан и государственных тайны.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Гарантирование доступности услуг</a:t>
            </a:r>
            <a:r>
              <a:rPr lang="ru-RU" dirty="0"/>
              <a:t> — непрерывная работа ключевых государственных сервисов (образование, здравоохранение, соцобслуживание).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Целостность информации</a:t>
            </a:r>
            <a:r>
              <a:rPr lang="ru-RU" dirty="0"/>
              <a:t> — предотвращение изменений или уничтожения данных, особенно в критичных системах.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Противодействие внешним угрозам</a:t>
            </a:r>
            <a:r>
              <a:rPr lang="ru-RU" dirty="0"/>
              <a:t> — защита от кибератак, саботажа и вмешательства со стороны иностранных государств или преступных групп.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Соответствие законодательству</a:t>
            </a:r>
            <a:r>
              <a:rPr lang="ru-RU" dirty="0"/>
              <a:t> — выполнение требований федеральных стандартов и международных норм безопасности.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2846FD-1CA9-DFC9-F4F4-CF8E544F906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85A94F0E-FDF9-4AD3-8FE8-B2A29D5BDC0F}" type="slidenum">
              <a:rPr lang="ru-RU" sz="1400" b="0" strike="noStrike" spc="-1" smtClean="0">
                <a:latin typeface="Times New Roman"/>
              </a:rPr>
              <a:t>5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6527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4552F-66C3-36F0-C264-FEA02CA14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EF0C2FE-BF3E-9C72-8E40-9722261B9F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BD19430-7AA8-428F-C933-7604D7149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NGFW (Next Generation Firewall) — это современный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фаервол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интегрирует функции традиционного межсетевого экрана с возможностями анализа и защиты на уровне приложений, пользователей и контента. В отличие от старых решений, NGFW способны блокировать угрозы не только на основе анализа IP-адресов и портов, но и на основе глубокой проверки пакетов данных, их содержимого, а также поведения приложений и пользователей.</a:t>
            </a:r>
          </a:p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NGFW включают:</a:t>
            </a: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приложений.</a:t>
            </a: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Идентификацию и блокировку угроз в реальном времени.</a:t>
            </a: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Интеграцию с системами обнаружения и предотвращения вторжений (IDS/IPS).</a:t>
            </a: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Встроенные возможности защиты от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DDoS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-атак.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Политики безопасности, основанные на пользователях и устройствах</a:t>
            </a:r>
            <a:endParaRPr lang="ru-RU" dirty="0">
              <a:solidFill>
                <a:srgbClr val="002060"/>
              </a:solidFill>
              <a:latin typeface="Montserrat Light" panose="00000400000000000000" pitchFamily="2" charset="-52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7D4CAA-517B-9C82-6ADB-595E51F6C2F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85A94F0E-FDF9-4AD3-8FE8-B2A29D5BDC0F}" type="slidenum">
              <a:rPr lang="ru-RU" sz="1400" b="0" strike="noStrike" spc="-1" smtClean="0">
                <a:latin typeface="Times New Roman"/>
              </a:rPr>
              <a:t>6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4371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693DD-5514-0C62-B4A2-02A0FB9D8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B52DA08-986D-FCF1-E84D-41AD6730F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2D7CC9B-B417-3216-B3E1-60233D5181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Местные органы власти и органы самоуправления в России обрабатывают большое количество данных, включая персональную информацию граждан, информацию о налогах, коммунальных услугах и социальном обеспечении. С каждым годом увеличивается количество кибератак на государственные и муниципальные учреждения, что ставит под угрозу не только данные, но и функционирование ключевых сервисов для граждан.</a:t>
            </a:r>
          </a:p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NGFW в органах власти помогает эффективно защитить информационные системы от множества современных угроз:</a:t>
            </a: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Защита данных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Система блокирует несанкционированные попытки доступа к персональным данным граждан.</a:t>
            </a: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Защита от атак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Включает защиту от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DDoS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-атак, атак на веб-приложения, фишинга и других угроз.</a:t>
            </a: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доступности и надежности государственных сервисов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государственных организаций критически важно, чтобы их веб-ресурсы и сервисы, предоставляющие услуги гражданам, всегда оставались доступными и функционировали без перебоев. Технологии NGFW помогают защищать эти ресурсы от внешних атак, таких как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DDoS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предотвращать утечку данных и несанкционированный доступ, гарантируя стабильную работу сервисов в любой ситуации.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Применение </a:t>
            </a:r>
            <a:r>
              <a:rPr lang="ru-RU" b="1" dirty="0"/>
              <a:t>NGFW (Next-Generation Firewall)</a:t>
            </a:r>
            <a:r>
              <a:rPr lang="ru-RU" dirty="0"/>
              <a:t> в органах государственной власти важно по следующим причинам: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Интеллектуальная фильтрация трафика</a:t>
            </a:r>
            <a:r>
              <a:rPr lang="ru-RU" dirty="0"/>
              <a:t> — NGFW анализирует не только пакеты данных, но и контекст приложений, блокируя угрозы на более глубоком уровне.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Защита от современных угроз</a:t>
            </a:r>
            <a:r>
              <a:rPr lang="ru-RU" dirty="0"/>
              <a:t> — позволяет эффективно противодействовать новым типам атак (например, APT, вирусы нулевых дней).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Преодоление шифрования</a:t>
            </a:r>
            <a:r>
              <a:rPr lang="ru-RU" dirty="0"/>
              <a:t> — поддерживает расшифровку зашифрованного трафика для выявления скрытых угроз.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Гибкость и масштабируемость</a:t>
            </a:r>
            <a:r>
              <a:rPr lang="ru-RU" dirty="0"/>
              <a:t> — адаптируется под различные требования и объекты защиты в государственных системах.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Сегментация сети</a:t>
            </a:r>
            <a:r>
              <a:rPr lang="ru-RU" dirty="0"/>
              <a:t> — позволяет создавать защищённые зоны внутри сети, ограничивая доступ к критичным данным и системам.</a:t>
            </a:r>
          </a:p>
          <a:p>
            <a:pPr>
              <a:buFont typeface="+mj-lt"/>
              <a:buAutoNum type="arabicPeriod"/>
            </a:pPr>
            <a:r>
              <a:rPr lang="ru-RU" b="1" dirty="0"/>
              <a:t>Интеграция с системами мониторинга</a:t>
            </a:r>
            <a:r>
              <a:rPr lang="ru-RU" dirty="0"/>
              <a:t> — улучшает видимость и управление угрозами через центральные панели.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F22CB5-0F06-6A61-36AA-66938B14927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85A94F0E-FDF9-4AD3-8FE8-B2A29D5BDC0F}" type="slidenum">
              <a:rPr lang="ru-RU" sz="1400" b="0" strike="noStrike" spc="-1" smtClean="0">
                <a:latin typeface="Times New Roman"/>
              </a:rPr>
              <a:t>7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1224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3DC45-F892-8EA2-0F66-FC920F658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A36FA6D-BE34-DD0E-FEC9-97DBC4CC2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E7161E9-7FC0-DB73-B5FA-B21B93FCD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Защита портала госуслуг России (gosuslugi.ru)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dirty="0"/>
              <a:t>На платформе используется NGFW для фильтрации трафика, защиты от </a:t>
            </a:r>
            <a:r>
              <a:rPr lang="ru-RU" dirty="0" err="1"/>
              <a:t>DDoS</a:t>
            </a:r>
            <a:r>
              <a:rPr lang="ru-RU" dirty="0"/>
              <a:t>-атак и блокировки подозрительных попыток несанкционированного доступа, что гарантирует стабильную работу в периоды пиковых нагрузок.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75EAF4-C6CC-2190-BD3D-C0F23B55A93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85A94F0E-FDF9-4AD3-8FE8-B2A29D5BDC0F}" type="slidenum">
              <a:rPr lang="ru-RU" sz="1400" b="0" strike="noStrike" spc="-1" smtClean="0">
                <a:latin typeface="Times New Roman"/>
              </a:rPr>
              <a:t>8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1090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839B8-283E-632E-5F37-4E0ACA3F1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4FB8985-AF58-3EEC-659A-5893EA483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5291410-A4C8-1266-6DA7-0D3A048D2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ходе реализации систем электронного голосования, например, в некоторых российских регионах, NGFW помогает защитить каналы передачи данных и предотвращать вмешательство в результаты выборов через кибератаки.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D6246-8307-CE00-DDB5-9C485BA5D73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85A94F0E-FDF9-4AD3-8FE8-B2A29D5BDC0F}" type="slidenum">
              <a:rPr lang="ru-RU" sz="1400" b="0" strike="noStrike" spc="-1" smtClean="0">
                <a:latin typeface="Times New Roman"/>
              </a:rPr>
              <a:t>9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579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D42759C-8FBE-44B9-8C48-9C5D8E8BCCA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93F8BD-D5A2-49C1-A9D8-44D87F840DA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EC22A2-F256-4D3F-88EF-9067455DEC0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5FFE12-11A9-4C3A-A13A-976AE1F5562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10722" y="274096"/>
            <a:ext cx="10970559" cy="11439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65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610722" y="1599829"/>
            <a:ext cx="10970559" cy="138499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533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6F52CD0-050D-47F9-B622-E41A6344DD0B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1515466-E472-4890-8A64-F1D88134300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70C7A63-91CE-4CDB-A827-71865D27242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DC124E-EC45-43D6-8462-30DD752D5DB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BEF3904-A110-419F-9882-1CBFED6E3A8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EB16E5C-09F2-4EAE-B4B6-A66FC5E49BB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F021EC4-9D93-4F2C-989D-6BB58B5D316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970B12F-529D-4E94-AB30-1DC41996DA6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8009BB2-695C-455B-8681-E936F3C04A4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5.xml"/><Relationship Id="rId1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12" Type="http://schemas.openxmlformats.org/officeDocument/2006/relationships/image" Target="../media/image13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12.png"/><Relationship Id="rId19" Type="http://schemas.openxmlformats.org/officeDocument/2006/relationships/customXml" Target="../ink/ink8.xml"/><Relationship Id="rId4" Type="http://schemas.openxmlformats.org/officeDocument/2006/relationships/image" Target="../media/image4.png"/><Relationship Id="rId9" Type="http://schemas.openxmlformats.org/officeDocument/2006/relationships/customXml" Target="../ink/ink3.xml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C232D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8"/>
          <p:cNvPicPr/>
          <p:nvPr/>
        </p:nvPicPr>
        <p:blipFill>
          <a:blip r:embed="rId3"/>
          <a:stretch/>
        </p:blipFill>
        <p:spPr>
          <a:xfrm>
            <a:off x="597663" y="359859"/>
            <a:ext cx="1923168" cy="591761"/>
          </a:xfrm>
          <a:prstGeom prst="rect">
            <a:avLst/>
          </a:prstGeom>
          <a:ln w="0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586155" y="5657327"/>
            <a:ext cx="277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Присоединяйтесь</a:t>
            </a:r>
            <a:b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к 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Telegram</a:t>
            </a:r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-каналу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22189" y="5515401"/>
            <a:ext cx="2453410" cy="88787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440491" y="1344014"/>
            <a:ext cx="11311018" cy="1914189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500"/>
              </a:spcBef>
              <a:defRPr/>
            </a:pPr>
            <a:r>
              <a:rPr lang="ru-RU" sz="3200" dirty="0">
                <a:solidFill>
                  <a:schemeClr val="bg1"/>
                </a:solidFill>
                <a:latin typeface="Montserrat" panose="00000500000000000000" pitchFamily="2" charset="-52"/>
              </a:rPr>
              <a:t>Роль и значение применения технологий </a:t>
            </a:r>
            <a:r>
              <a:rPr lang="en-US" sz="3200" dirty="0">
                <a:solidFill>
                  <a:schemeClr val="bg1"/>
                </a:solidFill>
                <a:latin typeface="Montserrat" panose="00000500000000000000" pitchFamily="2" charset="-52"/>
              </a:rPr>
              <a:t>Next Generation Firewall </a:t>
            </a:r>
            <a:r>
              <a:rPr lang="ru-RU" sz="3200" dirty="0">
                <a:solidFill>
                  <a:schemeClr val="bg1"/>
                </a:solidFill>
                <a:latin typeface="Montserrat" panose="00000500000000000000" pitchFamily="2" charset="-52"/>
              </a:rPr>
              <a:t>в обеспечении кибербезопасности ИТ-инфраструктуры органов государственной власти и местного самоуправления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58" y="3650598"/>
            <a:ext cx="4386617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3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214F7-8252-A3B8-3493-7438753DD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61682655-CD86-40E2-F581-1F539F768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670" y="1543636"/>
            <a:ext cx="6938282" cy="490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object 102">
            <a:extLst>
              <a:ext uri="{FF2B5EF4-FFF2-40B4-BE49-F238E27FC236}">
                <a16:creationId xmlns:a16="http://schemas.microsoft.com/office/drawing/2014/main" id="{0E62A33C-F12F-5D24-78F4-B3DAA6702DAA}"/>
              </a:ext>
            </a:extLst>
          </p:cNvPr>
          <p:cNvSpPr/>
          <p:nvPr/>
        </p:nvSpPr>
        <p:spPr>
          <a:xfrm rot="70200">
            <a:off x="4400152" y="1184856"/>
            <a:ext cx="3217526" cy="71168"/>
          </a:xfrm>
          <a:custGeom>
            <a:avLst/>
            <a:gdLst/>
            <a:ahLst/>
            <a:cxnLst/>
            <a:rect l="l" t="t" r="r" b="b"/>
            <a:pathLst>
              <a:path w="3050540" h="1269">
                <a:moveTo>
                  <a:pt x="3050235" y="0"/>
                </a:moveTo>
                <a:lnTo>
                  <a:pt x="0" y="1219"/>
                </a:lnTo>
              </a:path>
            </a:pathLst>
          </a:custGeom>
          <a:noFill/>
          <a:ln w="64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6583EB-ADCC-B6A8-AF41-435126E13152}"/>
              </a:ext>
            </a:extLst>
          </p:cNvPr>
          <p:cNvSpPr/>
          <p:nvPr/>
        </p:nvSpPr>
        <p:spPr>
          <a:xfrm>
            <a:off x="-95250" y="6324600"/>
            <a:ext cx="12430125" cy="714375"/>
          </a:xfrm>
          <a:prstGeom prst="rect">
            <a:avLst/>
          </a:prstGeom>
          <a:solidFill>
            <a:srgbClr val="1D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Montserrat" panose="000005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67A5E2-E47F-09D7-B633-56EF2661AD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8" y="6446579"/>
            <a:ext cx="936574" cy="288211"/>
          </a:xfrm>
          <a:prstGeom prst="rect">
            <a:avLst/>
          </a:prstGeom>
        </p:spPr>
      </p:pic>
      <p:sp>
        <p:nvSpPr>
          <p:cNvPr id="2" name="TextBox 162">
            <a:extLst>
              <a:ext uri="{FF2B5EF4-FFF2-40B4-BE49-F238E27FC236}">
                <a16:creationId xmlns:a16="http://schemas.microsoft.com/office/drawing/2014/main" id="{6B34375A-2336-9D17-3942-A38D947C3857}"/>
              </a:ext>
            </a:extLst>
          </p:cNvPr>
          <p:cNvSpPr/>
          <p:nvPr/>
        </p:nvSpPr>
        <p:spPr>
          <a:xfrm>
            <a:off x="1065037" y="123210"/>
            <a:ext cx="10109549" cy="11656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7283" tIns="93642" rIns="187283" bIns="93642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913" spc="-2" dirty="0">
                <a:solidFill>
                  <a:srgbClr val="002060"/>
                </a:solidFill>
                <a:latin typeface="Montserrat"/>
                <a:ea typeface="DejaVu Sans"/>
              </a:rPr>
              <a:t>Примеры использования </a:t>
            </a:r>
            <a:r>
              <a:rPr lang="en-US" sz="2913" spc="-2" dirty="0">
                <a:solidFill>
                  <a:srgbClr val="002060"/>
                </a:solidFill>
                <a:latin typeface="Montserrat"/>
                <a:ea typeface="DejaVu Sans"/>
              </a:rPr>
              <a:t>NGFW </a:t>
            </a:r>
            <a:r>
              <a:rPr lang="ru-RU" sz="2913" spc="-2" dirty="0">
                <a:solidFill>
                  <a:srgbClr val="002060"/>
                </a:solidFill>
                <a:latin typeface="Montserrat"/>
                <a:ea typeface="DejaVu Sans"/>
              </a:rPr>
              <a:t>Для защиты ресурсов органов государственной власти</a:t>
            </a:r>
            <a:r>
              <a:rPr lang="en-US" sz="2913" spc="-2" dirty="0">
                <a:solidFill>
                  <a:srgbClr val="002060"/>
                </a:solidFill>
                <a:latin typeface="Montserrat"/>
                <a:ea typeface="DejaVu Sans"/>
              </a:rPr>
              <a:t> </a:t>
            </a:r>
            <a:endParaRPr lang="ru-RU" sz="2913" spc="-2" dirty="0">
              <a:latin typeface="XO Orie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1E788C-819A-03D0-462F-AFFA733B0E74}"/>
              </a:ext>
            </a:extLst>
          </p:cNvPr>
          <p:cNvSpPr txBox="1"/>
          <p:nvPr/>
        </p:nvSpPr>
        <p:spPr>
          <a:xfrm>
            <a:off x="2333068" y="1502228"/>
            <a:ext cx="735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ontserrat Light" panose="00000400000000000000" pitchFamily="2" charset="-52"/>
                <a:cs typeface="Microsoft New Tai Lue" panose="020B0502040204020203" pitchFamily="34" charset="0"/>
              </a:rPr>
              <a:t>Московская система видеонаблюдения "Безопасный город"</a:t>
            </a:r>
            <a:r>
              <a:rPr lang="ru-RU" dirty="0">
                <a:solidFill>
                  <a:srgbClr val="002060"/>
                </a:solidFill>
                <a:latin typeface="Montserrat Light" panose="00000400000000000000" pitchFamily="2" charset="-52"/>
                <a:cs typeface="Microsoft New Tai Lue" panose="020B050204020402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9757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F317C-720F-9AF4-2594-3490C673E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bject 102">
            <a:extLst>
              <a:ext uri="{FF2B5EF4-FFF2-40B4-BE49-F238E27FC236}">
                <a16:creationId xmlns:a16="http://schemas.microsoft.com/office/drawing/2014/main" id="{277EBED1-4550-BB98-2634-7C79C9DCB985}"/>
              </a:ext>
            </a:extLst>
          </p:cNvPr>
          <p:cNvSpPr/>
          <p:nvPr/>
        </p:nvSpPr>
        <p:spPr>
          <a:xfrm rot="70200">
            <a:off x="4400152" y="1184856"/>
            <a:ext cx="3217526" cy="71168"/>
          </a:xfrm>
          <a:custGeom>
            <a:avLst/>
            <a:gdLst/>
            <a:ahLst/>
            <a:cxnLst/>
            <a:rect l="l" t="t" r="r" b="b"/>
            <a:pathLst>
              <a:path w="3050540" h="1269">
                <a:moveTo>
                  <a:pt x="3050235" y="0"/>
                </a:moveTo>
                <a:lnTo>
                  <a:pt x="0" y="1219"/>
                </a:lnTo>
              </a:path>
            </a:pathLst>
          </a:custGeom>
          <a:noFill/>
          <a:ln w="64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7707F1-6313-996A-98B5-A9C068155908}"/>
              </a:ext>
            </a:extLst>
          </p:cNvPr>
          <p:cNvSpPr/>
          <p:nvPr/>
        </p:nvSpPr>
        <p:spPr>
          <a:xfrm>
            <a:off x="-95250" y="6324600"/>
            <a:ext cx="12430125" cy="714375"/>
          </a:xfrm>
          <a:prstGeom prst="rect">
            <a:avLst/>
          </a:prstGeom>
          <a:solidFill>
            <a:srgbClr val="1D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Montserrat" panose="000005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1A90B6C-1B07-76F1-FC0F-E464C33DD7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8" y="6446579"/>
            <a:ext cx="936574" cy="288211"/>
          </a:xfrm>
          <a:prstGeom prst="rect">
            <a:avLst/>
          </a:prstGeom>
        </p:spPr>
      </p:pic>
      <p:sp>
        <p:nvSpPr>
          <p:cNvPr id="2" name="TextBox 162">
            <a:extLst>
              <a:ext uri="{FF2B5EF4-FFF2-40B4-BE49-F238E27FC236}">
                <a16:creationId xmlns:a16="http://schemas.microsoft.com/office/drawing/2014/main" id="{966AF091-DF74-0B01-E466-D9E70D7F5696}"/>
              </a:ext>
            </a:extLst>
          </p:cNvPr>
          <p:cNvSpPr/>
          <p:nvPr/>
        </p:nvSpPr>
        <p:spPr>
          <a:xfrm>
            <a:off x="1065037" y="123210"/>
            <a:ext cx="10109549" cy="11656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7283" tIns="93642" rIns="187283" bIns="93642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913" spc="-2" dirty="0">
                <a:solidFill>
                  <a:srgbClr val="002060"/>
                </a:solidFill>
                <a:latin typeface="Montserrat"/>
                <a:ea typeface="DejaVu Sans"/>
              </a:rPr>
              <a:t>Примеры использования </a:t>
            </a:r>
            <a:r>
              <a:rPr lang="en-US" sz="2913" spc="-2" dirty="0">
                <a:solidFill>
                  <a:srgbClr val="002060"/>
                </a:solidFill>
                <a:latin typeface="Montserrat"/>
                <a:ea typeface="DejaVu Sans"/>
              </a:rPr>
              <a:t>NGFW </a:t>
            </a:r>
            <a:r>
              <a:rPr lang="ru-RU" sz="2913" spc="-2" dirty="0">
                <a:solidFill>
                  <a:srgbClr val="002060"/>
                </a:solidFill>
                <a:latin typeface="Montserrat"/>
                <a:ea typeface="DejaVu Sans"/>
              </a:rPr>
              <a:t>Для защиты ресурсов органов государственной власти</a:t>
            </a:r>
            <a:r>
              <a:rPr lang="en-US" sz="2913" spc="-2" dirty="0">
                <a:solidFill>
                  <a:srgbClr val="002060"/>
                </a:solidFill>
                <a:latin typeface="Montserrat"/>
                <a:ea typeface="DejaVu Sans"/>
              </a:rPr>
              <a:t> </a:t>
            </a:r>
            <a:endParaRPr lang="ru-RU" sz="2913" spc="-2" dirty="0">
              <a:latin typeface="XO Orie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E2CA09-0C37-6BD0-4AF6-3F029549DB53}"/>
              </a:ext>
            </a:extLst>
          </p:cNvPr>
          <p:cNvSpPr txBox="1"/>
          <p:nvPr/>
        </p:nvSpPr>
        <p:spPr>
          <a:xfrm>
            <a:off x="2719392" y="1545772"/>
            <a:ext cx="6579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ontserrat Light" panose="00000400000000000000" pitchFamily="2" charset="-52"/>
              </a:rPr>
              <a:t>Система межведомственного обмена данными (МИС</a:t>
            </a:r>
            <a:r>
              <a:rPr lang="en-US" b="1" dirty="0">
                <a:solidFill>
                  <a:srgbClr val="002060"/>
                </a:solidFill>
                <a:latin typeface="Montserrat Light" panose="00000400000000000000" pitchFamily="2" charset="-52"/>
              </a:rPr>
              <a:t>)</a:t>
            </a:r>
            <a:endParaRPr lang="ru-RU" b="1" dirty="0">
              <a:solidFill>
                <a:srgbClr val="002060"/>
              </a:solidFill>
              <a:latin typeface="Montserrat Light" panose="00000400000000000000" pitchFamily="2" charset="-52"/>
            </a:endParaRP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B2A9DA4C-FD42-5C4B-FE3A-3DFF038C8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01" y="2172009"/>
            <a:ext cx="7132026" cy="37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5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D24C9-5F8F-1AE9-E94D-416DC92FA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0EF8FBFB-7740-8CBA-2116-D1C65E13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82" y="1882446"/>
            <a:ext cx="8346065" cy="417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object 102">
            <a:extLst>
              <a:ext uri="{FF2B5EF4-FFF2-40B4-BE49-F238E27FC236}">
                <a16:creationId xmlns:a16="http://schemas.microsoft.com/office/drawing/2014/main" id="{832424D4-1868-42B0-B76C-DAA08A886BC7}"/>
              </a:ext>
            </a:extLst>
          </p:cNvPr>
          <p:cNvSpPr/>
          <p:nvPr/>
        </p:nvSpPr>
        <p:spPr>
          <a:xfrm rot="70200">
            <a:off x="4400152" y="1184856"/>
            <a:ext cx="3217526" cy="71168"/>
          </a:xfrm>
          <a:custGeom>
            <a:avLst/>
            <a:gdLst/>
            <a:ahLst/>
            <a:cxnLst/>
            <a:rect l="l" t="t" r="r" b="b"/>
            <a:pathLst>
              <a:path w="3050540" h="1269">
                <a:moveTo>
                  <a:pt x="3050235" y="0"/>
                </a:moveTo>
                <a:lnTo>
                  <a:pt x="0" y="1219"/>
                </a:lnTo>
              </a:path>
            </a:pathLst>
          </a:custGeom>
          <a:noFill/>
          <a:ln w="64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50D12AD-CF82-40A8-B3F2-66326C05AB93}"/>
              </a:ext>
            </a:extLst>
          </p:cNvPr>
          <p:cNvSpPr/>
          <p:nvPr/>
        </p:nvSpPr>
        <p:spPr>
          <a:xfrm>
            <a:off x="-95250" y="6324600"/>
            <a:ext cx="12430125" cy="714375"/>
          </a:xfrm>
          <a:prstGeom prst="rect">
            <a:avLst/>
          </a:prstGeom>
          <a:solidFill>
            <a:srgbClr val="1D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Montserrat" panose="000005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1C78F0-7B32-BF06-7A82-977AFBC74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8" y="6446579"/>
            <a:ext cx="936574" cy="288211"/>
          </a:xfrm>
          <a:prstGeom prst="rect">
            <a:avLst/>
          </a:prstGeom>
        </p:spPr>
      </p:pic>
      <p:sp>
        <p:nvSpPr>
          <p:cNvPr id="2" name="TextBox 162">
            <a:extLst>
              <a:ext uri="{FF2B5EF4-FFF2-40B4-BE49-F238E27FC236}">
                <a16:creationId xmlns:a16="http://schemas.microsoft.com/office/drawing/2014/main" id="{A55E611E-A9BC-23BD-FB4F-4FD297F33BCD}"/>
              </a:ext>
            </a:extLst>
          </p:cNvPr>
          <p:cNvSpPr/>
          <p:nvPr/>
        </p:nvSpPr>
        <p:spPr>
          <a:xfrm>
            <a:off x="1065037" y="123210"/>
            <a:ext cx="10109549" cy="11656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7283" tIns="93642" rIns="187283" bIns="93642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913" spc="-2" dirty="0">
                <a:solidFill>
                  <a:srgbClr val="002060"/>
                </a:solidFill>
                <a:latin typeface="Montserrat"/>
                <a:ea typeface="DejaVu Sans"/>
              </a:rPr>
              <a:t>Примеры использования </a:t>
            </a:r>
            <a:r>
              <a:rPr lang="en-US" sz="2913" spc="-2" dirty="0">
                <a:solidFill>
                  <a:srgbClr val="002060"/>
                </a:solidFill>
                <a:latin typeface="Montserrat"/>
                <a:ea typeface="DejaVu Sans"/>
              </a:rPr>
              <a:t>NGFW </a:t>
            </a:r>
            <a:r>
              <a:rPr lang="ru-RU" sz="2913" spc="-2" dirty="0">
                <a:solidFill>
                  <a:srgbClr val="002060"/>
                </a:solidFill>
                <a:latin typeface="Montserrat"/>
                <a:ea typeface="DejaVu Sans"/>
              </a:rPr>
              <a:t>Для защиты ресурсов органов государственной власти</a:t>
            </a:r>
            <a:r>
              <a:rPr lang="en-US" sz="2913" spc="-2" dirty="0">
                <a:solidFill>
                  <a:srgbClr val="002060"/>
                </a:solidFill>
                <a:latin typeface="Montserrat"/>
                <a:ea typeface="DejaVu Sans"/>
              </a:rPr>
              <a:t> </a:t>
            </a:r>
            <a:endParaRPr lang="ru-RU" sz="2913" spc="-2" dirty="0">
              <a:latin typeface="XO Orie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20986B-DF67-CB88-15F4-6C7910031815}"/>
              </a:ext>
            </a:extLst>
          </p:cNvPr>
          <p:cNvSpPr txBox="1"/>
          <p:nvPr/>
        </p:nvSpPr>
        <p:spPr>
          <a:xfrm>
            <a:off x="3321609" y="1513114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ontserrat Light" panose="00000400000000000000" pitchFamily="2" charset="-52"/>
              </a:rPr>
              <a:t>Министерства и государственные ведомства</a:t>
            </a:r>
          </a:p>
        </p:txBody>
      </p:sp>
    </p:spTree>
    <p:extLst>
      <p:ext uri="{BB962C8B-B14F-4D97-AF65-F5344CB8AC3E}">
        <p14:creationId xmlns:p14="http://schemas.microsoft.com/office/powerpoint/2010/main" val="50026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ACF9B-7140-1A6D-70EA-33BCA6BC8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bject 102">
            <a:extLst>
              <a:ext uri="{FF2B5EF4-FFF2-40B4-BE49-F238E27FC236}">
                <a16:creationId xmlns:a16="http://schemas.microsoft.com/office/drawing/2014/main" id="{B4A86E55-4E67-6E2D-E995-28DD3BEC982D}"/>
              </a:ext>
            </a:extLst>
          </p:cNvPr>
          <p:cNvSpPr/>
          <p:nvPr/>
        </p:nvSpPr>
        <p:spPr>
          <a:xfrm rot="70200">
            <a:off x="4400151" y="600841"/>
            <a:ext cx="3217526" cy="71168"/>
          </a:xfrm>
          <a:custGeom>
            <a:avLst/>
            <a:gdLst/>
            <a:ahLst/>
            <a:cxnLst/>
            <a:rect l="l" t="t" r="r" b="b"/>
            <a:pathLst>
              <a:path w="3050540" h="1269">
                <a:moveTo>
                  <a:pt x="3050235" y="0"/>
                </a:moveTo>
                <a:lnTo>
                  <a:pt x="0" y="1219"/>
                </a:lnTo>
              </a:path>
            </a:pathLst>
          </a:custGeom>
          <a:noFill/>
          <a:ln w="64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DCEDDB-09A3-804F-4AE1-FC44331B7925}"/>
              </a:ext>
            </a:extLst>
          </p:cNvPr>
          <p:cNvSpPr/>
          <p:nvPr/>
        </p:nvSpPr>
        <p:spPr>
          <a:xfrm>
            <a:off x="-95250" y="6324600"/>
            <a:ext cx="12430125" cy="714375"/>
          </a:xfrm>
          <a:prstGeom prst="rect">
            <a:avLst/>
          </a:prstGeom>
          <a:solidFill>
            <a:srgbClr val="1D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Montserrat" panose="000005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5371CC-0B2E-4012-3E54-1938B2F6BE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8" y="6446579"/>
            <a:ext cx="936574" cy="288211"/>
          </a:xfrm>
          <a:prstGeom prst="rect">
            <a:avLst/>
          </a:prstGeom>
        </p:spPr>
      </p:pic>
      <p:sp>
        <p:nvSpPr>
          <p:cNvPr id="2" name="TextBox 162">
            <a:extLst>
              <a:ext uri="{FF2B5EF4-FFF2-40B4-BE49-F238E27FC236}">
                <a16:creationId xmlns:a16="http://schemas.microsoft.com/office/drawing/2014/main" id="{3B6EB79D-0808-4764-F03D-6F3D6FD60AB2}"/>
              </a:ext>
            </a:extLst>
          </p:cNvPr>
          <p:cNvSpPr/>
          <p:nvPr/>
        </p:nvSpPr>
        <p:spPr>
          <a:xfrm>
            <a:off x="1065037" y="123211"/>
            <a:ext cx="10109549" cy="58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7283" tIns="93642" rIns="187283" bIns="93642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913" spc="-2" dirty="0">
                <a:solidFill>
                  <a:srgbClr val="002060"/>
                </a:solidFill>
                <a:latin typeface="Montserrat"/>
              </a:rPr>
              <a:t>Заключение</a:t>
            </a:r>
            <a:endParaRPr lang="ru-RU" sz="2913" spc="-2" dirty="0">
              <a:latin typeface="XO Orie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B720F-C7FC-86F2-E3C6-75A81A322AC7}"/>
              </a:ext>
            </a:extLst>
          </p:cNvPr>
          <p:cNvSpPr txBox="1"/>
          <p:nvPr/>
        </p:nvSpPr>
        <p:spPr>
          <a:xfrm>
            <a:off x="1065037" y="1149639"/>
            <a:ext cx="9813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Montserrat Light" panose="00000400000000000000" pitchFamily="2" charset="-52"/>
              </a:rPr>
              <a:t>• NGFW — ключевая часть стратегии киберзащиты для органов власти в России.</a:t>
            </a:r>
          </a:p>
          <a:p>
            <a:r>
              <a:rPr lang="ru-RU" dirty="0">
                <a:solidFill>
                  <a:srgbClr val="002060"/>
                </a:solidFill>
                <a:latin typeface="Montserrat Light" panose="00000400000000000000" pitchFamily="2" charset="-52"/>
              </a:rPr>
              <a:t>• Защита данных граждан и критической инфраструктуры.</a:t>
            </a:r>
          </a:p>
          <a:p>
            <a:r>
              <a:rPr lang="ru-RU" dirty="0">
                <a:solidFill>
                  <a:srgbClr val="002060"/>
                </a:solidFill>
                <a:latin typeface="Montserrat Light" panose="00000400000000000000" pitchFamily="2" charset="-52"/>
              </a:rPr>
              <a:t>• Повышение устойчивости ИТ-инфраструктуры и доверия 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159393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C232D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 bwMode="auto">
          <a:xfrm>
            <a:off x="866468" y="1220675"/>
            <a:ext cx="8659812" cy="789587"/>
          </a:xfrm>
          <a:prstGeom prst="rect">
            <a:avLst/>
          </a:prstGeom>
        </p:spPr>
        <p:txBody>
          <a:bodyPr vert="horz" wrap="square" lIns="0" tIns="134251" rIns="0" bIns="0" rtlCol="0">
            <a:spAutoFit/>
          </a:bodyPr>
          <a:lstStyle/>
          <a:p>
            <a:pPr marR="8950" defTabSz="1611010">
              <a:defRPr/>
            </a:pPr>
            <a:r>
              <a:rPr lang="ru-RU" sz="4250" b="1" dirty="0">
                <a:solidFill>
                  <a:srgbClr val="FFFFFF"/>
                </a:solidFill>
                <a:latin typeface="Montserrat" panose="00000500000000000000" pitchFamily="2" charset="-52"/>
              </a:rPr>
              <a:t>Спасибо за внимание!</a:t>
            </a:r>
            <a:endParaRPr sz="4250" b="1" dirty="0">
              <a:solidFill>
                <a:srgbClr val="FFFFFF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object 4"/>
          <p:cNvSpPr txBox="1"/>
          <p:nvPr/>
        </p:nvSpPr>
        <p:spPr bwMode="auto">
          <a:xfrm>
            <a:off x="866468" y="2850198"/>
            <a:ext cx="7567612" cy="1058892"/>
          </a:xfrm>
          <a:prstGeom prst="rect">
            <a:avLst/>
          </a:prstGeom>
        </p:spPr>
        <p:txBody>
          <a:bodyPr vert="horz" wrap="square" lIns="0" tIns="134251" rIns="0" bIns="0" rtlCol="0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prstClr val="white"/>
                </a:solidFill>
                <a:latin typeface="Montserrat" panose="00000500000000000000" pitchFamily="2" charset="-52"/>
              </a:rPr>
              <a:t>Дудукин Сергей</a:t>
            </a:r>
          </a:p>
          <a:p>
            <a:pPr>
              <a:defRPr/>
            </a:pPr>
            <a:r>
              <a:rPr lang="ru-RU" sz="2000" dirty="0">
                <a:solidFill>
                  <a:prstClr val="white"/>
                </a:solidFill>
                <a:latin typeface="Montserrat" panose="00000500000000000000" pitchFamily="2" charset="-52"/>
              </a:rPr>
              <a:t>Руководитель отдела продаж инфраструктурных решений</a:t>
            </a:r>
          </a:p>
        </p:txBody>
      </p:sp>
      <p:sp>
        <p:nvSpPr>
          <p:cNvPr id="9" name="object 4"/>
          <p:cNvSpPr txBox="1"/>
          <p:nvPr/>
        </p:nvSpPr>
        <p:spPr bwMode="auto">
          <a:xfrm>
            <a:off x="871825" y="3922788"/>
            <a:ext cx="6137691" cy="1058892"/>
          </a:xfrm>
          <a:prstGeom prst="rect">
            <a:avLst/>
          </a:prstGeom>
        </p:spPr>
        <p:txBody>
          <a:bodyPr vert="horz" wrap="square" lIns="0" tIns="134251" rIns="0" bIns="0" rtlCol="0">
            <a:spAutoFit/>
          </a:bodyPr>
          <a:lstStyle/>
          <a:p>
            <a:pPr marR="8950" defTabSz="1611010">
              <a:defRPr/>
            </a:pP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  <a:ea typeface="Roboto"/>
                <a:cs typeface="Roboto"/>
              </a:rPr>
              <a:t>тел. </a:t>
            </a:r>
            <a:r>
              <a:rPr lang="ru-RU" sz="2000" dirty="0">
                <a:solidFill>
                  <a:srgbClr val="00B0F0"/>
                </a:solidFill>
                <a:latin typeface="Montserrat" panose="00000500000000000000" pitchFamily="2" charset="-52"/>
                <a:ea typeface="Roboto"/>
                <a:cs typeface="Roboto"/>
              </a:rPr>
              <a:t>8 (</a:t>
            </a:r>
            <a:r>
              <a:rPr lang="en-US" sz="2000" dirty="0">
                <a:solidFill>
                  <a:srgbClr val="00B0F0"/>
                </a:solidFill>
                <a:latin typeface="Montserrat" panose="00000500000000000000" pitchFamily="2" charset="-52"/>
                <a:ea typeface="Roboto"/>
                <a:cs typeface="Roboto"/>
              </a:rPr>
              <a:t>953) 847-26-87</a:t>
            </a:r>
            <a:br>
              <a:rPr lang="ru-RU" sz="2000" dirty="0">
                <a:solidFill>
                  <a:srgbClr val="00B0F0"/>
                </a:solidFill>
                <a:latin typeface="Montserrat" panose="00000500000000000000" pitchFamily="2" charset="-52"/>
                <a:ea typeface="Roboto"/>
                <a:cs typeface="Roboto"/>
              </a:rPr>
            </a:br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-52"/>
              </a:rPr>
              <a:t>e-mail</a:t>
            </a: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</a:rPr>
              <a:t>: </a:t>
            </a:r>
            <a:r>
              <a:rPr lang="en-US" sz="2000" dirty="0">
                <a:solidFill>
                  <a:srgbClr val="00B0F0"/>
                </a:solidFill>
                <a:latin typeface="Montserrat" panose="00000500000000000000" pitchFamily="2" charset="-52"/>
                <a:ea typeface="Roboto"/>
                <a:cs typeface="Roboto"/>
              </a:rPr>
              <a:t>dudukin@maxsoft.ru</a:t>
            </a:r>
            <a:endParaRPr lang="ru-RU" sz="2000" dirty="0">
              <a:solidFill>
                <a:srgbClr val="00B0F0"/>
              </a:solidFill>
              <a:latin typeface="Montserrat" panose="00000500000000000000" pitchFamily="2" charset="-52"/>
              <a:ea typeface="Roboto"/>
              <a:cs typeface="Roboto"/>
            </a:endParaRPr>
          </a:p>
          <a:p>
            <a:pPr marR="8950" defTabSz="1611010">
              <a:defRPr/>
            </a:pPr>
            <a:r>
              <a:rPr lang="ru-RU" sz="2000" dirty="0">
                <a:solidFill>
                  <a:schemeClr val="bg1"/>
                </a:solidFill>
                <a:latin typeface="Montserrat" panose="00000500000000000000" pitchFamily="2" charset="-52"/>
                <a:ea typeface="Roboto"/>
                <a:cs typeface="Roboto"/>
              </a:rPr>
              <a:t>Сайт: </a:t>
            </a:r>
            <a:r>
              <a:rPr lang="en-US" sz="2000" dirty="0">
                <a:solidFill>
                  <a:srgbClr val="00B0F0"/>
                </a:solidFill>
                <a:latin typeface="Montserrat" panose="00000500000000000000" pitchFamily="2" charset="-52"/>
                <a:ea typeface="Roboto"/>
                <a:cs typeface="Roboto"/>
              </a:rPr>
              <a:t>maxsoft.ru</a:t>
            </a:r>
            <a:endParaRPr lang="ru-RU" sz="2000" dirty="0">
              <a:solidFill>
                <a:srgbClr val="00B0F0"/>
              </a:solidFill>
              <a:latin typeface="Montserrat" panose="00000500000000000000" pitchFamily="2" charset="-52"/>
              <a:ea typeface="Roboto"/>
              <a:cs typeface="Robot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2" y="5763274"/>
            <a:ext cx="2085476" cy="7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1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5250" y="6324600"/>
            <a:ext cx="12430125" cy="714375"/>
          </a:xfrm>
          <a:prstGeom prst="rect">
            <a:avLst/>
          </a:prstGeom>
          <a:solidFill>
            <a:srgbClr val="1D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Montserrat" panose="000005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1"/>
          <a:stretch/>
        </p:blipFill>
        <p:spPr>
          <a:xfrm>
            <a:off x="-1" y="375474"/>
            <a:ext cx="12206313" cy="5187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8" y="6446579"/>
            <a:ext cx="936574" cy="28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6" y="870718"/>
            <a:ext cx="10829434" cy="5308546"/>
          </a:xfrm>
          <a:prstGeom prst="rect">
            <a:avLst/>
          </a:prstGeom>
        </p:spPr>
      </p:pic>
      <p:sp>
        <p:nvSpPr>
          <p:cNvPr id="182" name="TextBox 162"/>
          <p:cNvSpPr/>
          <p:nvPr/>
        </p:nvSpPr>
        <p:spPr>
          <a:xfrm>
            <a:off x="1065037" y="269208"/>
            <a:ext cx="10109549" cy="6315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7283" tIns="93642" rIns="187283" bIns="93642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913" spc="-2" dirty="0">
                <a:solidFill>
                  <a:srgbClr val="002060"/>
                </a:solidFill>
                <a:latin typeface="Montserrat"/>
                <a:ea typeface="DejaVu Sans"/>
              </a:rPr>
              <a:t>НАМ ДОВЕРЯЮТ</a:t>
            </a:r>
            <a:endParaRPr lang="ru-RU" sz="2913" spc="-2" dirty="0">
              <a:latin typeface="XO Orie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5250" y="6324600"/>
            <a:ext cx="12430125" cy="714375"/>
          </a:xfrm>
          <a:prstGeom prst="rect">
            <a:avLst/>
          </a:prstGeom>
          <a:solidFill>
            <a:srgbClr val="1D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Montserrat" panose="000005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8" y="6446579"/>
            <a:ext cx="936574" cy="28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3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9EFBF-7AA5-C362-CC04-9021FFD58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159">
            <a:extLst>
              <a:ext uri="{FF2B5EF4-FFF2-40B4-BE49-F238E27FC236}">
                <a16:creationId xmlns:a16="http://schemas.microsoft.com/office/drawing/2014/main" id="{0B0B8348-F689-E9C6-0654-BD2BB5BBB80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23572" y="442738"/>
            <a:ext cx="1865341" cy="571588"/>
          </a:xfrm>
          <a:prstGeom prst="rect">
            <a:avLst/>
          </a:prstGeom>
          <a:ln w="0">
            <a:noFill/>
          </a:ln>
        </p:spPr>
      </p:pic>
      <p:sp>
        <p:nvSpPr>
          <p:cNvPr id="126" name="object 102">
            <a:extLst>
              <a:ext uri="{FF2B5EF4-FFF2-40B4-BE49-F238E27FC236}">
                <a16:creationId xmlns:a16="http://schemas.microsoft.com/office/drawing/2014/main" id="{0F063AEF-B00F-6F3D-FCB9-B6EC26886D59}"/>
              </a:ext>
            </a:extLst>
          </p:cNvPr>
          <p:cNvSpPr/>
          <p:nvPr/>
        </p:nvSpPr>
        <p:spPr>
          <a:xfrm rot="70200">
            <a:off x="4487237" y="940282"/>
            <a:ext cx="3217526" cy="71168"/>
          </a:xfrm>
          <a:custGeom>
            <a:avLst/>
            <a:gdLst/>
            <a:ahLst/>
            <a:cxnLst/>
            <a:rect l="l" t="t" r="r" b="b"/>
            <a:pathLst>
              <a:path w="3050540" h="1269">
                <a:moveTo>
                  <a:pt x="3050235" y="0"/>
                </a:moveTo>
                <a:lnTo>
                  <a:pt x="0" y="1219"/>
                </a:lnTo>
              </a:path>
            </a:pathLst>
          </a:custGeom>
          <a:noFill/>
          <a:ln w="64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F076F1-4CF0-5485-6751-76D94316F9BE}"/>
              </a:ext>
            </a:extLst>
          </p:cNvPr>
          <p:cNvSpPr/>
          <p:nvPr/>
        </p:nvSpPr>
        <p:spPr>
          <a:xfrm>
            <a:off x="-95250" y="6324600"/>
            <a:ext cx="12430125" cy="714375"/>
          </a:xfrm>
          <a:prstGeom prst="rect">
            <a:avLst/>
          </a:prstGeom>
          <a:solidFill>
            <a:srgbClr val="1D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Montserrat" panose="000005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D9E7E1-1527-71C1-F505-9E0C9A7C84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8" y="6446579"/>
            <a:ext cx="936574" cy="288211"/>
          </a:xfrm>
          <a:prstGeom prst="rect">
            <a:avLst/>
          </a:prstGeom>
        </p:spPr>
      </p:pic>
      <p:sp>
        <p:nvSpPr>
          <p:cNvPr id="2" name="TextBox 162">
            <a:extLst>
              <a:ext uri="{FF2B5EF4-FFF2-40B4-BE49-F238E27FC236}">
                <a16:creationId xmlns:a16="http://schemas.microsoft.com/office/drawing/2014/main" id="{92361479-33C4-33DC-1791-B82E0DEE1274}"/>
              </a:ext>
            </a:extLst>
          </p:cNvPr>
          <p:cNvSpPr/>
          <p:nvPr/>
        </p:nvSpPr>
        <p:spPr>
          <a:xfrm>
            <a:off x="1065037" y="412772"/>
            <a:ext cx="10109549" cy="6315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7283" tIns="93642" rIns="187283" bIns="93642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913" spc="-2" dirty="0">
                <a:solidFill>
                  <a:srgbClr val="002060"/>
                </a:solidFill>
                <a:latin typeface="Montserrat"/>
                <a:ea typeface="DejaVu Sans"/>
              </a:rPr>
              <a:t>Введение</a:t>
            </a:r>
            <a:endParaRPr lang="ru-RU" sz="2913" spc="-2" dirty="0">
              <a:latin typeface="XO Orie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12881-FCAD-02D0-1E33-38F8E0E39F50}"/>
              </a:ext>
            </a:extLst>
          </p:cNvPr>
          <p:cNvSpPr txBox="1"/>
          <p:nvPr/>
        </p:nvSpPr>
        <p:spPr>
          <a:xfrm>
            <a:off x="1215422" y="2142218"/>
            <a:ext cx="5932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Montserrat" panose="00000500000000000000" pitchFamily="2" charset="-52"/>
              </a:rPr>
              <a:t>Цифровизация государственной деятельности и угроза кибератак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E6F835-A31E-BD49-C3B3-67350D79082D}"/>
              </a:ext>
            </a:extLst>
          </p:cNvPr>
          <p:cNvSpPr txBox="1"/>
          <p:nvPr/>
        </p:nvSpPr>
        <p:spPr>
          <a:xfrm>
            <a:off x="4738798" y="4166033"/>
            <a:ext cx="5932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Montserrat" panose="00000500000000000000" pitchFamily="2" charset="-52"/>
              </a:rPr>
              <a:t>Задача и обеспечения безопасности ИТ-инфраструктуры на всех уровнях власти</a:t>
            </a:r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BFBFF000-1A8B-203D-F0EB-CEFDE355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3" y="3067187"/>
            <a:ext cx="3541611" cy="295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45275D18-2C6C-7DA4-83C9-EADBB4EE8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20" y="994074"/>
            <a:ext cx="4169908" cy="315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2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7354B-A052-5975-1A4A-D82FC9C35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159">
            <a:extLst>
              <a:ext uri="{FF2B5EF4-FFF2-40B4-BE49-F238E27FC236}">
                <a16:creationId xmlns:a16="http://schemas.microsoft.com/office/drawing/2014/main" id="{94CE0D91-4206-A04C-06D2-9198A9BBE86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23572" y="442738"/>
            <a:ext cx="1865341" cy="571588"/>
          </a:xfrm>
          <a:prstGeom prst="rect">
            <a:avLst/>
          </a:prstGeom>
          <a:ln w="0">
            <a:noFill/>
          </a:ln>
        </p:spPr>
      </p:pic>
      <p:sp>
        <p:nvSpPr>
          <p:cNvPr id="126" name="object 102">
            <a:extLst>
              <a:ext uri="{FF2B5EF4-FFF2-40B4-BE49-F238E27FC236}">
                <a16:creationId xmlns:a16="http://schemas.microsoft.com/office/drawing/2014/main" id="{327B1910-90A5-0A20-0866-81EB381A66F2}"/>
              </a:ext>
            </a:extLst>
          </p:cNvPr>
          <p:cNvSpPr/>
          <p:nvPr/>
        </p:nvSpPr>
        <p:spPr>
          <a:xfrm rot="70200">
            <a:off x="4487237" y="940282"/>
            <a:ext cx="3217526" cy="71168"/>
          </a:xfrm>
          <a:custGeom>
            <a:avLst/>
            <a:gdLst/>
            <a:ahLst/>
            <a:cxnLst/>
            <a:rect l="l" t="t" r="r" b="b"/>
            <a:pathLst>
              <a:path w="3050540" h="1269">
                <a:moveTo>
                  <a:pt x="3050235" y="0"/>
                </a:moveTo>
                <a:lnTo>
                  <a:pt x="0" y="1219"/>
                </a:lnTo>
              </a:path>
            </a:pathLst>
          </a:custGeom>
          <a:noFill/>
          <a:ln w="64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DCD56BC-6497-FC16-A314-ED52B96C7EE4}"/>
              </a:ext>
            </a:extLst>
          </p:cNvPr>
          <p:cNvSpPr/>
          <p:nvPr/>
        </p:nvSpPr>
        <p:spPr>
          <a:xfrm>
            <a:off x="-95250" y="6324600"/>
            <a:ext cx="12430125" cy="714375"/>
          </a:xfrm>
          <a:prstGeom prst="rect">
            <a:avLst/>
          </a:prstGeom>
          <a:solidFill>
            <a:srgbClr val="1D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Montserrat" panose="000005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7FA12C-D5F3-792D-4ADE-15D9B19C43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8" y="6446579"/>
            <a:ext cx="936574" cy="288211"/>
          </a:xfrm>
          <a:prstGeom prst="rect">
            <a:avLst/>
          </a:prstGeom>
        </p:spPr>
      </p:pic>
      <p:sp>
        <p:nvSpPr>
          <p:cNvPr id="2" name="TextBox 162">
            <a:extLst>
              <a:ext uri="{FF2B5EF4-FFF2-40B4-BE49-F238E27FC236}">
                <a16:creationId xmlns:a16="http://schemas.microsoft.com/office/drawing/2014/main" id="{414549DC-6FD0-FC27-4C16-7CF682186C00}"/>
              </a:ext>
            </a:extLst>
          </p:cNvPr>
          <p:cNvSpPr/>
          <p:nvPr/>
        </p:nvSpPr>
        <p:spPr>
          <a:xfrm>
            <a:off x="1065037" y="412772"/>
            <a:ext cx="10109549" cy="6315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7283" tIns="93642" rIns="187283" bIns="93642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913" spc="-2" dirty="0">
                <a:solidFill>
                  <a:srgbClr val="002060"/>
                </a:solidFill>
                <a:latin typeface="Montserrat"/>
                <a:ea typeface="DejaVu Sans"/>
              </a:rPr>
              <a:t>Введение</a:t>
            </a:r>
            <a:endParaRPr lang="ru-RU" sz="2913" spc="-2" dirty="0">
              <a:latin typeface="XO Oriel"/>
            </a:endParaRPr>
          </a:p>
        </p:txBody>
      </p:sp>
      <p:sp>
        <p:nvSpPr>
          <p:cNvPr id="4" name="TextBox 162">
            <a:extLst>
              <a:ext uri="{FF2B5EF4-FFF2-40B4-BE49-F238E27FC236}">
                <a16:creationId xmlns:a16="http://schemas.microsoft.com/office/drawing/2014/main" id="{B120B21C-215F-B6B0-7C77-1A7A2949C5F5}"/>
              </a:ext>
            </a:extLst>
          </p:cNvPr>
          <p:cNvSpPr/>
          <p:nvPr/>
        </p:nvSpPr>
        <p:spPr>
          <a:xfrm>
            <a:off x="237723" y="1828357"/>
            <a:ext cx="3877077" cy="32012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7283" tIns="93642" rIns="187283" bIns="93642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913" spc="-2" dirty="0">
                <a:solidFill>
                  <a:srgbClr val="002060"/>
                </a:solidFill>
                <a:latin typeface="Montserrat"/>
                <a:ea typeface="DejaVu Sans"/>
              </a:rPr>
              <a:t>Важность</a:t>
            </a:r>
          </a:p>
          <a:p>
            <a:pPr algn="ctr">
              <a:lnSpc>
                <a:spcPct val="100000"/>
              </a:lnSpc>
              <a:buNone/>
            </a:pPr>
            <a:endParaRPr lang="ru-RU" sz="2913" spc="-2" dirty="0">
              <a:solidFill>
                <a:srgbClr val="002060"/>
              </a:solidFill>
              <a:latin typeface="Montserrat"/>
              <a:ea typeface="DejaVu Sans"/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1400" spc="-2" dirty="0">
                <a:solidFill>
                  <a:srgbClr val="002060"/>
                </a:solidFill>
                <a:latin typeface="Montserrat Light" panose="00000400000000000000" pitchFamily="2" charset="-52"/>
              </a:rPr>
              <a:t>Защита данных граждан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1400" spc="-2" dirty="0">
                <a:solidFill>
                  <a:srgbClr val="002060"/>
                </a:solidFill>
                <a:latin typeface="Montserrat Light" panose="00000400000000000000" pitchFamily="2" charset="-52"/>
              </a:rPr>
              <a:t>Гарантия функционирования государственных услуг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1400" spc="-2" dirty="0">
                <a:solidFill>
                  <a:srgbClr val="002060"/>
                </a:solidFill>
                <a:latin typeface="Montserrat Light" panose="00000400000000000000" pitchFamily="2" charset="-52"/>
              </a:rPr>
              <a:t>Противодействие кибератакам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1400" spc="-2" dirty="0">
                <a:solidFill>
                  <a:srgbClr val="002060"/>
                </a:solidFill>
                <a:latin typeface="Montserrat Light" panose="00000400000000000000" pitchFamily="2" charset="-52"/>
              </a:rPr>
              <a:t>Сохранение национальной безопасности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1400" spc="-2" dirty="0">
                <a:solidFill>
                  <a:srgbClr val="002060"/>
                </a:solidFill>
                <a:latin typeface="Montserrat Light" panose="00000400000000000000" pitchFamily="2" charset="-52"/>
              </a:rPr>
              <a:t>Соответствие законодательству</a:t>
            </a:r>
          </a:p>
        </p:txBody>
      </p:sp>
      <p:sp>
        <p:nvSpPr>
          <p:cNvPr id="6" name="TextBox 162">
            <a:extLst>
              <a:ext uri="{FF2B5EF4-FFF2-40B4-BE49-F238E27FC236}">
                <a16:creationId xmlns:a16="http://schemas.microsoft.com/office/drawing/2014/main" id="{491E4F5B-F47F-BD30-CCA3-5B74D0C1161B}"/>
              </a:ext>
            </a:extLst>
          </p:cNvPr>
          <p:cNvSpPr/>
          <p:nvPr/>
        </p:nvSpPr>
        <p:spPr>
          <a:xfrm>
            <a:off x="4114800" y="1828357"/>
            <a:ext cx="4055110" cy="32012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7283" tIns="93642" rIns="187283" bIns="93642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913" spc="-2" dirty="0">
                <a:solidFill>
                  <a:srgbClr val="002060"/>
                </a:solidFill>
                <a:latin typeface="Montserrat"/>
                <a:ea typeface="DejaVu Sans"/>
              </a:rPr>
              <a:t>Рост атак</a:t>
            </a:r>
          </a:p>
          <a:p>
            <a:pPr algn="ctr">
              <a:lnSpc>
                <a:spcPct val="100000"/>
              </a:lnSpc>
              <a:buNone/>
            </a:pPr>
            <a:endParaRPr lang="ru-RU" sz="2913" spc="-2" dirty="0">
              <a:solidFill>
                <a:srgbClr val="002060"/>
              </a:solidFill>
              <a:latin typeface="Montserrat"/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1400" spc="-2" dirty="0">
                <a:solidFill>
                  <a:srgbClr val="002060"/>
                </a:solidFill>
                <a:latin typeface="Montserrat Light" panose="00000400000000000000" pitchFamily="2" charset="-52"/>
              </a:rPr>
              <a:t>Увеличение цифровизации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1400" spc="-2" dirty="0">
                <a:solidFill>
                  <a:srgbClr val="002060"/>
                </a:solidFill>
                <a:latin typeface="Montserrat Light" panose="00000400000000000000" pitchFamily="2" charset="-52"/>
              </a:rPr>
              <a:t>Кибервойна и геополитика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1400" spc="-2" dirty="0">
                <a:solidFill>
                  <a:srgbClr val="002060"/>
                </a:solidFill>
                <a:latin typeface="Montserrat Light" panose="00000400000000000000" pitchFamily="2" charset="-52"/>
              </a:rPr>
              <a:t>Наращивание возможностей хакеров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1400" spc="-2" dirty="0">
                <a:solidFill>
                  <a:srgbClr val="002060"/>
                </a:solidFill>
                <a:latin typeface="Montserrat Light" panose="00000400000000000000" pitchFamily="2" charset="-52"/>
              </a:rPr>
              <a:t>Сложность защиты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1400" spc="-2" dirty="0">
                <a:solidFill>
                  <a:srgbClr val="002060"/>
                </a:solidFill>
                <a:latin typeface="Montserrat Light" panose="00000400000000000000" pitchFamily="2" charset="-52"/>
              </a:rPr>
              <a:t>Недостаточное внимание к безопасности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endParaRPr lang="ru-RU" sz="1400" spc="-2" dirty="0">
              <a:solidFill>
                <a:srgbClr val="002060"/>
              </a:solidFill>
              <a:latin typeface="Montserrat Light" panose="00000400000000000000" pitchFamily="2" charset="-52"/>
            </a:endParaRPr>
          </a:p>
        </p:txBody>
      </p:sp>
      <p:sp>
        <p:nvSpPr>
          <p:cNvPr id="7" name="TextBox 162">
            <a:extLst>
              <a:ext uri="{FF2B5EF4-FFF2-40B4-BE49-F238E27FC236}">
                <a16:creationId xmlns:a16="http://schemas.microsoft.com/office/drawing/2014/main" id="{528456C7-3852-D452-E443-343878D9BD03}"/>
              </a:ext>
            </a:extLst>
          </p:cNvPr>
          <p:cNvSpPr/>
          <p:nvPr/>
        </p:nvSpPr>
        <p:spPr>
          <a:xfrm>
            <a:off x="7772401" y="1828357"/>
            <a:ext cx="4419599" cy="32012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7283" tIns="93642" rIns="187283" bIns="93642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913" spc="-2" dirty="0">
                <a:solidFill>
                  <a:srgbClr val="002060"/>
                </a:solidFill>
                <a:latin typeface="Montserrat"/>
                <a:ea typeface="DejaVu Sans"/>
              </a:rPr>
              <a:t>Цель</a:t>
            </a:r>
          </a:p>
          <a:p>
            <a:pPr algn="ctr">
              <a:lnSpc>
                <a:spcPct val="100000"/>
              </a:lnSpc>
              <a:buNone/>
            </a:pPr>
            <a:endParaRPr lang="ru-RU" sz="2913" spc="-2" dirty="0">
              <a:solidFill>
                <a:srgbClr val="002060"/>
              </a:solidFill>
              <a:latin typeface="Montserrat"/>
              <a:ea typeface="DejaVu Sans"/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1400" spc="-2" dirty="0">
                <a:solidFill>
                  <a:srgbClr val="002060"/>
                </a:solidFill>
                <a:latin typeface="Montserrat Light" panose="00000400000000000000" pitchFamily="2" charset="-52"/>
              </a:rPr>
              <a:t>Обеспечение конфиденциальности данных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1400" spc="-2" dirty="0">
                <a:solidFill>
                  <a:srgbClr val="002060"/>
                </a:solidFill>
                <a:latin typeface="Montserrat Light" panose="00000400000000000000" pitchFamily="2" charset="-52"/>
              </a:rPr>
              <a:t>Гарантирование доступности услуг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1400" spc="-2" dirty="0">
                <a:solidFill>
                  <a:srgbClr val="002060"/>
                </a:solidFill>
                <a:latin typeface="Montserrat Light" panose="00000400000000000000" pitchFamily="2" charset="-52"/>
              </a:rPr>
              <a:t>Целостность информации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1400" spc="-2" dirty="0">
                <a:solidFill>
                  <a:srgbClr val="002060"/>
                </a:solidFill>
                <a:latin typeface="Montserrat Light" panose="00000400000000000000" pitchFamily="2" charset="-52"/>
              </a:rPr>
              <a:t>Противодействие внешним угрозам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ru-RU" sz="1400" spc="-2" dirty="0">
                <a:solidFill>
                  <a:srgbClr val="002060"/>
                </a:solidFill>
                <a:latin typeface="Montserrat Light" panose="00000400000000000000" pitchFamily="2" charset="-52"/>
              </a:rPr>
              <a:t>Соответствие законодательству</a:t>
            </a:r>
          </a:p>
          <a:p>
            <a:pPr algn="ctr">
              <a:lnSpc>
                <a:spcPct val="100000"/>
              </a:lnSpc>
              <a:buNone/>
            </a:pPr>
            <a:endParaRPr lang="ru-RU" sz="2913" spc="-2" dirty="0">
              <a:solidFill>
                <a:srgbClr val="002060"/>
              </a:solidFill>
              <a:latin typeface="Montserrat"/>
              <a:ea typeface="DejaVu San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EE63BA0A-DFB7-8082-055D-FBE86F57B6E8}"/>
                  </a:ext>
                </a:extLst>
              </p14:cNvPr>
              <p14:cNvContentPartPr/>
              <p14:nvPr/>
            </p14:nvContentPartPr>
            <p14:xfrm>
              <a:off x="598354" y="1936217"/>
              <a:ext cx="2959920" cy="33912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EE63BA0A-DFB7-8082-055D-FBE86F57B6E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4714" y="1828577"/>
                <a:ext cx="306756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5888E042-B6A8-960B-463F-5F3A024B3DC8}"/>
                  </a:ext>
                </a:extLst>
              </p14:cNvPr>
              <p14:cNvContentPartPr/>
              <p14:nvPr/>
            </p14:nvContentPartPr>
            <p14:xfrm>
              <a:off x="4818994" y="1957097"/>
              <a:ext cx="2466720" cy="28620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5888E042-B6A8-960B-463F-5F3A024B3DC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5354" y="1849457"/>
                <a:ext cx="257436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9E95454B-B40C-5A78-77BE-FAE0DBA992CA}"/>
                  </a:ext>
                </a:extLst>
              </p14:cNvPr>
              <p14:cNvContentPartPr/>
              <p14:nvPr/>
            </p14:nvContentPartPr>
            <p14:xfrm>
              <a:off x="4771114" y="1947737"/>
              <a:ext cx="2598840" cy="12924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9E95454B-B40C-5A78-77BE-FAE0DBA992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17474" y="1840097"/>
                <a:ext cx="270648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6D9252C1-7BEC-2C54-0F0F-1AD0B915DA09}"/>
                  </a:ext>
                </a:extLst>
              </p14:cNvPr>
              <p14:cNvContentPartPr/>
              <p14:nvPr/>
            </p14:nvContentPartPr>
            <p14:xfrm>
              <a:off x="4814314" y="2176697"/>
              <a:ext cx="2555640" cy="13284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6D9252C1-7BEC-2C54-0F0F-1AD0B915DA0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60674" y="2069057"/>
                <a:ext cx="26632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E9656266-DB81-8CF1-9FF5-03DE5F15453C}"/>
                  </a:ext>
                </a:extLst>
              </p14:cNvPr>
              <p14:cNvContentPartPr/>
              <p14:nvPr/>
            </p14:nvContentPartPr>
            <p14:xfrm>
              <a:off x="9014074" y="2023337"/>
              <a:ext cx="1710360" cy="28656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E9656266-DB81-8CF1-9FF5-03DE5F15453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60074" y="1915337"/>
                <a:ext cx="181800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9D71E0EE-ACFB-9B07-90D1-11824C15AA8C}"/>
                  </a:ext>
                </a:extLst>
              </p14:cNvPr>
              <p14:cNvContentPartPr/>
              <p14:nvPr/>
            </p14:nvContentPartPr>
            <p14:xfrm>
              <a:off x="482434" y="2231057"/>
              <a:ext cx="2685600" cy="8928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9D71E0EE-ACFB-9B07-90D1-11824C15AA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8794" y="2123417"/>
                <a:ext cx="27932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6D5AF8CE-B2CE-5A2E-6759-E9B350D0D837}"/>
                  </a:ext>
                </a:extLst>
              </p14:cNvPr>
              <p14:cNvContentPartPr/>
              <p14:nvPr/>
            </p14:nvContentPartPr>
            <p14:xfrm>
              <a:off x="2089114" y="2034497"/>
              <a:ext cx="1514160" cy="6660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6D5AF8CE-B2CE-5A2E-6759-E9B350D0D8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5114" y="1926497"/>
                <a:ext cx="16218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FF821833-46F6-53F5-98D3-0F246220B026}"/>
                  </a:ext>
                </a:extLst>
              </p14:cNvPr>
              <p14:cNvContentPartPr/>
              <p14:nvPr/>
            </p14:nvContentPartPr>
            <p14:xfrm>
              <a:off x="407914" y="2252297"/>
              <a:ext cx="3173400" cy="1522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FF821833-46F6-53F5-98D3-0F246220B02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274" y="2144657"/>
                <a:ext cx="3281040" cy="36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463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C941E-B59B-D105-84E5-D106A55C8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2DEC1BF0-D463-01F4-34A3-8431E112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97" y="1768581"/>
            <a:ext cx="7594146" cy="46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Рисунок 159">
            <a:extLst>
              <a:ext uri="{FF2B5EF4-FFF2-40B4-BE49-F238E27FC236}">
                <a16:creationId xmlns:a16="http://schemas.microsoft.com/office/drawing/2014/main" id="{128DAFD7-D897-C9D6-8905-CAB9C8C8CEF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23572" y="442738"/>
            <a:ext cx="1865341" cy="571588"/>
          </a:xfrm>
          <a:prstGeom prst="rect">
            <a:avLst/>
          </a:prstGeom>
          <a:ln w="0">
            <a:noFill/>
          </a:ln>
        </p:spPr>
      </p:pic>
      <p:sp>
        <p:nvSpPr>
          <p:cNvPr id="126" name="object 102">
            <a:extLst>
              <a:ext uri="{FF2B5EF4-FFF2-40B4-BE49-F238E27FC236}">
                <a16:creationId xmlns:a16="http://schemas.microsoft.com/office/drawing/2014/main" id="{7471CF20-BF29-EDE0-BC58-A74E5F8FD8FB}"/>
              </a:ext>
            </a:extLst>
          </p:cNvPr>
          <p:cNvSpPr/>
          <p:nvPr/>
        </p:nvSpPr>
        <p:spPr>
          <a:xfrm rot="70200">
            <a:off x="4487237" y="940281"/>
            <a:ext cx="3217526" cy="71168"/>
          </a:xfrm>
          <a:custGeom>
            <a:avLst/>
            <a:gdLst/>
            <a:ahLst/>
            <a:cxnLst/>
            <a:rect l="l" t="t" r="r" b="b"/>
            <a:pathLst>
              <a:path w="3050540" h="1269">
                <a:moveTo>
                  <a:pt x="3050235" y="0"/>
                </a:moveTo>
                <a:lnTo>
                  <a:pt x="0" y="1219"/>
                </a:lnTo>
              </a:path>
            </a:pathLst>
          </a:custGeom>
          <a:noFill/>
          <a:ln w="64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C542060-18DF-E883-E979-146E1264EFAE}"/>
              </a:ext>
            </a:extLst>
          </p:cNvPr>
          <p:cNvSpPr/>
          <p:nvPr/>
        </p:nvSpPr>
        <p:spPr>
          <a:xfrm>
            <a:off x="-95250" y="6324600"/>
            <a:ext cx="12430125" cy="714375"/>
          </a:xfrm>
          <a:prstGeom prst="rect">
            <a:avLst/>
          </a:prstGeom>
          <a:solidFill>
            <a:srgbClr val="1D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Montserrat" panose="000005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76D944-ABA6-2EA2-6C0B-8344D3B251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8" y="6446579"/>
            <a:ext cx="936574" cy="288211"/>
          </a:xfrm>
          <a:prstGeom prst="rect">
            <a:avLst/>
          </a:prstGeom>
        </p:spPr>
      </p:pic>
      <p:sp>
        <p:nvSpPr>
          <p:cNvPr id="2" name="TextBox 162">
            <a:extLst>
              <a:ext uri="{FF2B5EF4-FFF2-40B4-BE49-F238E27FC236}">
                <a16:creationId xmlns:a16="http://schemas.microsoft.com/office/drawing/2014/main" id="{AE237F2E-F80A-F4E5-A48D-335BFE58E55D}"/>
              </a:ext>
            </a:extLst>
          </p:cNvPr>
          <p:cNvSpPr/>
          <p:nvPr/>
        </p:nvSpPr>
        <p:spPr>
          <a:xfrm>
            <a:off x="1065037" y="412772"/>
            <a:ext cx="10109549" cy="6315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7283" tIns="93642" rIns="187283" bIns="93642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913" spc="-2" dirty="0">
                <a:solidFill>
                  <a:srgbClr val="002060"/>
                </a:solidFill>
                <a:latin typeface="Montserrat"/>
              </a:rPr>
              <a:t>Что такое </a:t>
            </a:r>
            <a:r>
              <a:rPr lang="en-US" sz="2913" spc="-2" dirty="0">
                <a:solidFill>
                  <a:srgbClr val="002060"/>
                </a:solidFill>
                <a:latin typeface="Montserrat"/>
              </a:rPr>
              <a:t>NGFW</a:t>
            </a:r>
            <a:endParaRPr lang="ru-RU" sz="2913" spc="-2" dirty="0">
              <a:latin typeface="XO Orie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74384-481C-3363-787F-F1F99C307BCE}"/>
              </a:ext>
            </a:extLst>
          </p:cNvPr>
          <p:cNvSpPr txBox="1"/>
          <p:nvPr/>
        </p:nvSpPr>
        <p:spPr>
          <a:xfrm>
            <a:off x="5731001" y="1354292"/>
            <a:ext cx="496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Montserrat Light" panose="00000400000000000000" pitchFamily="2" charset="-52"/>
              </a:rPr>
              <a:t>NGFW (Next Generation Firewall)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1A51F-29CB-C5CE-EC32-0B382A24FC7F}"/>
              </a:ext>
            </a:extLst>
          </p:cNvPr>
          <p:cNvSpPr txBox="1"/>
          <p:nvPr/>
        </p:nvSpPr>
        <p:spPr>
          <a:xfrm>
            <a:off x="3117069" y="1354292"/>
            <a:ext cx="172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Montserrat Light" panose="00000400000000000000" pitchFamily="2" charset="-52"/>
              </a:rPr>
              <a:t>Firewall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28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B2348-758E-E2A7-D01A-05C60432D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bject 102">
            <a:extLst>
              <a:ext uri="{FF2B5EF4-FFF2-40B4-BE49-F238E27FC236}">
                <a16:creationId xmlns:a16="http://schemas.microsoft.com/office/drawing/2014/main" id="{B1F25226-9BEE-22FA-E41F-8DA4776FBBE0}"/>
              </a:ext>
            </a:extLst>
          </p:cNvPr>
          <p:cNvSpPr/>
          <p:nvPr/>
        </p:nvSpPr>
        <p:spPr>
          <a:xfrm rot="70200">
            <a:off x="4487237" y="940282"/>
            <a:ext cx="3217526" cy="71168"/>
          </a:xfrm>
          <a:custGeom>
            <a:avLst/>
            <a:gdLst/>
            <a:ahLst/>
            <a:cxnLst/>
            <a:rect l="l" t="t" r="r" b="b"/>
            <a:pathLst>
              <a:path w="3050540" h="1269">
                <a:moveTo>
                  <a:pt x="3050235" y="0"/>
                </a:moveTo>
                <a:lnTo>
                  <a:pt x="0" y="1219"/>
                </a:lnTo>
              </a:path>
            </a:pathLst>
          </a:custGeom>
          <a:noFill/>
          <a:ln w="64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8AACDC5-246E-3A9B-9DD4-855DCB35F191}"/>
              </a:ext>
            </a:extLst>
          </p:cNvPr>
          <p:cNvSpPr/>
          <p:nvPr/>
        </p:nvSpPr>
        <p:spPr>
          <a:xfrm>
            <a:off x="-95250" y="6324600"/>
            <a:ext cx="12430125" cy="714375"/>
          </a:xfrm>
          <a:prstGeom prst="rect">
            <a:avLst/>
          </a:prstGeom>
          <a:solidFill>
            <a:srgbClr val="1D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Montserrat" panose="000005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218F9B-D502-5F96-B14F-E862FB816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8" y="6446579"/>
            <a:ext cx="936574" cy="288211"/>
          </a:xfrm>
          <a:prstGeom prst="rect">
            <a:avLst/>
          </a:prstGeom>
        </p:spPr>
      </p:pic>
      <p:sp>
        <p:nvSpPr>
          <p:cNvPr id="2" name="TextBox 162">
            <a:extLst>
              <a:ext uri="{FF2B5EF4-FFF2-40B4-BE49-F238E27FC236}">
                <a16:creationId xmlns:a16="http://schemas.microsoft.com/office/drawing/2014/main" id="{65597D83-76F4-B838-2DFF-0C2D653C6158}"/>
              </a:ext>
            </a:extLst>
          </p:cNvPr>
          <p:cNvSpPr/>
          <p:nvPr/>
        </p:nvSpPr>
        <p:spPr>
          <a:xfrm>
            <a:off x="1065037" y="287495"/>
            <a:ext cx="10109549" cy="6315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7283" tIns="93642" rIns="187283" bIns="93642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913" spc="-2" dirty="0">
                <a:solidFill>
                  <a:srgbClr val="002060"/>
                </a:solidFill>
                <a:latin typeface="Montserrat"/>
              </a:rPr>
              <a:t>Зачем применять </a:t>
            </a:r>
            <a:r>
              <a:rPr lang="en-US" sz="2913" spc="-2" dirty="0">
                <a:solidFill>
                  <a:srgbClr val="002060"/>
                </a:solidFill>
                <a:latin typeface="Montserrat"/>
              </a:rPr>
              <a:t>NGFW </a:t>
            </a:r>
            <a:r>
              <a:rPr lang="ru-RU" sz="2913" spc="-2" dirty="0">
                <a:solidFill>
                  <a:srgbClr val="002060"/>
                </a:solidFill>
                <a:latin typeface="Montserrat"/>
              </a:rPr>
              <a:t>в органах власти</a:t>
            </a:r>
            <a:endParaRPr lang="ru-RU" sz="2913" spc="-2" dirty="0">
              <a:latin typeface="XO Orie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6FF04-DEE2-5FF5-F19C-3EE4135F4629}"/>
              </a:ext>
            </a:extLst>
          </p:cNvPr>
          <p:cNvSpPr txBox="1"/>
          <p:nvPr/>
        </p:nvSpPr>
        <p:spPr>
          <a:xfrm>
            <a:off x="342980" y="1308009"/>
            <a:ext cx="2645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Montserrat Light" panose="00000400000000000000" pitchFamily="2" charset="-52"/>
              </a:rPr>
              <a:t>Интеллектуальная фильтрация трафика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C3320-4F27-B9B0-35AD-1323B5A388B1}"/>
              </a:ext>
            </a:extLst>
          </p:cNvPr>
          <p:cNvSpPr txBox="1"/>
          <p:nvPr/>
        </p:nvSpPr>
        <p:spPr>
          <a:xfrm>
            <a:off x="4168566" y="1353121"/>
            <a:ext cx="2121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Montserrat Light" panose="00000400000000000000" pitchFamily="2" charset="-52"/>
              </a:rPr>
              <a:t>Защита от современных угроз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DC106-5E1D-72EC-0B65-1A3C0EE38101}"/>
              </a:ext>
            </a:extLst>
          </p:cNvPr>
          <p:cNvSpPr txBox="1"/>
          <p:nvPr/>
        </p:nvSpPr>
        <p:spPr>
          <a:xfrm>
            <a:off x="6903216" y="4123768"/>
            <a:ext cx="354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Montserrat Light" panose="00000400000000000000" pitchFamily="2" charset="-52"/>
              </a:rPr>
              <a:t>Преодоление шифрования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2AC13-D32E-B477-1CCB-BF31737C57F1}"/>
              </a:ext>
            </a:extLst>
          </p:cNvPr>
          <p:cNvSpPr txBox="1"/>
          <p:nvPr/>
        </p:nvSpPr>
        <p:spPr>
          <a:xfrm>
            <a:off x="8270259" y="1426986"/>
            <a:ext cx="2182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Montserrat Light" panose="00000400000000000000" pitchFamily="2" charset="-52"/>
              </a:rPr>
              <a:t>Гибкость и масштабируемость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3ECE59-4947-96A4-3B95-2C5754634104}"/>
              </a:ext>
            </a:extLst>
          </p:cNvPr>
          <p:cNvSpPr txBox="1"/>
          <p:nvPr/>
        </p:nvSpPr>
        <p:spPr>
          <a:xfrm>
            <a:off x="929875" y="4893404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Montserrat Light" panose="00000400000000000000" pitchFamily="2" charset="-52"/>
              </a:rPr>
              <a:t>Сегментация сети 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EE69D26E-FE42-BF07-0780-00C16105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42" y="1977406"/>
            <a:ext cx="1730374" cy="212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130958-F364-C9D1-535C-98D18C18D5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76" y="1776103"/>
            <a:ext cx="2121487" cy="26783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84CCE56-B41F-04FD-201D-370A9B20F1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72" y="2062566"/>
            <a:ext cx="1687286" cy="16872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081863F-5E74-9052-3A33-BBC1F42C4D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3" y="4431941"/>
            <a:ext cx="1603883" cy="12922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71F7D26-9C2B-B027-CDA4-AE92A6C074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18" y="4598707"/>
            <a:ext cx="1328057" cy="13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3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8E581-4A7D-0623-29B1-12A12D8A5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CD311724-82A2-F9D7-D8CF-3C52B21B9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60" y="1407524"/>
            <a:ext cx="8571883" cy="545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object 102">
            <a:extLst>
              <a:ext uri="{FF2B5EF4-FFF2-40B4-BE49-F238E27FC236}">
                <a16:creationId xmlns:a16="http://schemas.microsoft.com/office/drawing/2014/main" id="{1D0A05B8-7612-3BC4-502C-B0DD9EBA8B7D}"/>
              </a:ext>
            </a:extLst>
          </p:cNvPr>
          <p:cNvSpPr/>
          <p:nvPr/>
        </p:nvSpPr>
        <p:spPr>
          <a:xfrm rot="70200">
            <a:off x="4400152" y="1184856"/>
            <a:ext cx="3217526" cy="71168"/>
          </a:xfrm>
          <a:custGeom>
            <a:avLst/>
            <a:gdLst/>
            <a:ahLst/>
            <a:cxnLst/>
            <a:rect l="l" t="t" r="r" b="b"/>
            <a:pathLst>
              <a:path w="3050540" h="1269">
                <a:moveTo>
                  <a:pt x="3050235" y="0"/>
                </a:moveTo>
                <a:lnTo>
                  <a:pt x="0" y="1219"/>
                </a:lnTo>
              </a:path>
            </a:pathLst>
          </a:custGeom>
          <a:noFill/>
          <a:ln w="64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F64EC5F-E784-3D97-A33E-8433552834D0}"/>
              </a:ext>
            </a:extLst>
          </p:cNvPr>
          <p:cNvSpPr/>
          <p:nvPr/>
        </p:nvSpPr>
        <p:spPr>
          <a:xfrm>
            <a:off x="-95250" y="6324600"/>
            <a:ext cx="12430125" cy="714375"/>
          </a:xfrm>
          <a:prstGeom prst="rect">
            <a:avLst/>
          </a:prstGeom>
          <a:solidFill>
            <a:srgbClr val="1D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Montserrat" panose="000005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51C28A-463C-3864-D71C-777C50C528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8" y="6446579"/>
            <a:ext cx="936574" cy="288211"/>
          </a:xfrm>
          <a:prstGeom prst="rect">
            <a:avLst/>
          </a:prstGeom>
        </p:spPr>
      </p:pic>
      <p:sp>
        <p:nvSpPr>
          <p:cNvPr id="2" name="TextBox 162">
            <a:extLst>
              <a:ext uri="{FF2B5EF4-FFF2-40B4-BE49-F238E27FC236}">
                <a16:creationId xmlns:a16="http://schemas.microsoft.com/office/drawing/2014/main" id="{B4F66134-2B43-F12F-7E8A-83B834565889}"/>
              </a:ext>
            </a:extLst>
          </p:cNvPr>
          <p:cNvSpPr/>
          <p:nvPr/>
        </p:nvSpPr>
        <p:spPr>
          <a:xfrm>
            <a:off x="1065037" y="123210"/>
            <a:ext cx="10109549" cy="11656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7283" tIns="93642" rIns="187283" bIns="93642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913" spc="-2" dirty="0">
                <a:solidFill>
                  <a:srgbClr val="002060"/>
                </a:solidFill>
                <a:latin typeface="Montserrat"/>
                <a:ea typeface="DejaVu Sans"/>
              </a:rPr>
              <a:t>Примеры использования </a:t>
            </a:r>
            <a:r>
              <a:rPr lang="en-US" sz="2913" spc="-2" dirty="0">
                <a:solidFill>
                  <a:srgbClr val="002060"/>
                </a:solidFill>
                <a:latin typeface="Montserrat"/>
                <a:ea typeface="DejaVu Sans"/>
              </a:rPr>
              <a:t>NGFW </a:t>
            </a:r>
            <a:r>
              <a:rPr lang="ru-RU" sz="2913" spc="-2" dirty="0">
                <a:solidFill>
                  <a:srgbClr val="002060"/>
                </a:solidFill>
                <a:latin typeface="Montserrat"/>
                <a:ea typeface="DejaVu Sans"/>
              </a:rPr>
              <a:t>Для защиты ресурсов органов государственной власти</a:t>
            </a:r>
            <a:r>
              <a:rPr lang="en-US" sz="2913" spc="-2" dirty="0">
                <a:solidFill>
                  <a:srgbClr val="002060"/>
                </a:solidFill>
                <a:latin typeface="Montserrat"/>
                <a:ea typeface="DejaVu Sans"/>
              </a:rPr>
              <a:t> </a:t>
            </a:r>
            <a:endParaRPr lang="ru-RU" sz="2913" spc="-2" dirty="0">
              <a:latin typeface="XO Orie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C9423-B34A-C1EC-BFB0-923B0227FB5B}"/>
              </a:ext>
            </a:extLst>
          </p:cNvPr>
          <p:cNvSpPr txBox="1"/>
          <p:nvPr/>
        </p:nvSpPr>
        <p:spPr>
          <a:xfrm>
            <a:off x="3113314" y="1741714"/>
            <a:ext cx="563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ontserrat Light" panose="00000400000000000000" pitchFamily="2" charset="-52"/>
              </a:rPr>
              <a:t>Защита портала госуслуг России (gosuslugi.ru)</a:t>
            </a:r>
            <a:r>
              <a:rPr lang="ru-RU" dirty="0">
                <a:solidFill>
                  <a:srgbClr val="002060"/>
                </a:solidFill>
                <a:latin typeface="Montserrat Light" panose="00000400000000000000" pitchFamily="2" charset="-5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8354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F4AC6-C490-A88B-8395-3F6E207AA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bject 102">
            <a:extLst>
              <a:ext uri="{FF2B5EF4-FFF2-40B4-BE49-F238E27FC236}">
                <a16:creationId xmlns:a16="http://schemas.microsoft.com/office/drawing/2014/main" id="{52D04536-B2BE-C636-144E-4073EE6C9D0A}"/>
              </a:ext>
            </a:extLst>
          </p:cNvPr>
          <p:cNvSpPr/>
          <p:nvPr/>
        </p:nvSpPr>
        <p:spPr>
          <a:xfrm rot="70200">
            <a:off x="4400152" y="1184856"/>
            <a:ext cx="3217526" cy="71168"/>
          </a:xfrm>
          <a:custGeom>
            <a:avLst/>
            <a:gdLst/>
            <a:ahLst/>
            <a:cxnLst/>
            <a:rect l="l" t="t" r="r" b="b"/>
            <a:pathLst>
              <a:path w="3050540" h="1269">
                <a:moveTo>
                  <a:pt x="3050235" y="0"/>
                </a:moveTo>
                <a:lnTo>
                  <a:pt x="0" y="1219"/>
                </a:lnTo>
              </a:path>
            </a:pathLst>
          </a:custGeom>
          <a:noFill/>
          <a:ln w="64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E317807-A58C-95BD-FECB-B876BED1AFAF}"/>
              </a:ext>
            </a:extLst>
          </p:cNvPr>
          <p:cNvSpPr/>
          <p:nvPr/>
        </p:nvSpPr>
        <p:spPr>
          <a:xfrm>
            <a:off x="-95250" y="6324600"/>
            <a:ext cx="12430125" cy="714375"/>
          </a:xfrm>
          <a:prstGeom prst="rect">
            <a:avLst/>
          </a:prstGeom>
          <a:solidFill>
            <a:srgbClr val="1D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Montserrat" panose="000005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F4E73E-1F6C-0953-B64B-4C754BBA4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8" y="6446579"/>
            <a:ext cx="936574" cy="288211"/>
          </a:xfrm>
          <a:prstGeom prst="rect">
            <a:avLst/>
          </a:prstGeom>
        </p:spPr>
      </p:pic>
      <p:sp>
        <p:nvSpPr>
          <p:cNvPr id="2" name="TextBox 162">
            <a:extLst>
              <a:ext uri="{FF2B5EF4-FFF2-40B4-BE49-F238E27FC236}">
                <a16:creationId xmlns:a16="http://schemas.microsoft.com/office/drawing/2014/main" id="{A7C9A3A0-F5CD-329C-106E-B2E518FDBD3D}"/>
              </a:ext>
            </a:extLst>
          </p:cNvPr>
          <p:cNvSpPr/>
          <p:nvPr/>
        </p:nvSpPr>
        <p:spPr>
          <a:xfrm>
            <a:off x="1065037" y="123210"/>
            <a:ext cx="10109549" cy="11656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7283" tIns="93642" rIns="187283" bIns="93642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913" spc="-2" dirty="0">
                <a:solidFill>
                  <a:srgbClr val="002060"/>
                </a:solidFill>
                <a:latin typeface="Montserrat"/>
                <a:ea typeface="DejaVu Sans"/>
              </a:rPr>
              <a:t>Примеры использования </a:t>
            </a:r>
            <a:r>
              <a:rPr lang="en-US" sz="2913" spc="-2" dirty="0">
                <a:solidFill>
                  <a:srgbClr val="002060"/>
                </a:solidFill>
                <a:latin typeface="Montserrat"/>
                <a:ea typeface="DejaVu Sans"/>
              </a:rPr>
              <a:t>NGFW </a:t>
            </a:r>
            <a:r>
              <a:rPr lang="ru-RU" sz="2913" spc="-2" dirty="0">
                <a:solidFill>
                  <a:srgbClr val="002060"/>
                </a:solidFill>
                <a:latin typeface="Montserrat"/>
                <a:ea typeface="DejaVu Sans"/>
              </a:rPr>
              <a:t>Для защиты ресурсов органов государственной власти</a:t>
            </a:r>
            <a:r>
              <a:rPr lang="en-US" sz="2913" spc="-2" dirty="0">
                <a:solidFill>
                  <a:srgbClr val="002060"/>
                </a:solidFill>
                <a:latin typeface="Montserrat"/>
                <a:ea typeface="DejaVu Sans"/>
              </a:rPr>
              <a:t> </a:t>
            </a:r>
            <a:endParaRPr lang="ru-RU" sz="2913" spc="-2" dirty="0">
              <a:latin typeface="XO Orie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DC16D-F548-C5EF-2891-0B83313C946C}"/>
              </a:ext>
            </a:extLst>
          </p:cNvPr>
          <p:cNvSpPr txBox="1"/>
          <p:nvPr/>
        </p:nvSpPr>
        <p:spPr>
          <a:xfrm>
            <a:off x="3832399" y="1578429"/>
            <a:ext cx="452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ontserrat Light" panose="00000400000000000000" pitchFamily="2" charset="-52"/>
              </a:rPr>
              <a:t>Системы электронного голосования</a:t>
            </a:r>
            <a:r>
              <a:rPr lang="ru-RU" dirty="0">
                <a:solidFill>
                  <a:srgbClr val="002060"/>
                </a:solidFill>
                <a:latin typeface="Montserrat Light" panose="00000400000000000000" pitchFamily="2" charset="-52"/>
              </a:rPr>
              <a:t>: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D21341C0-4881-C4FA-E9C9-8280FA1A5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40" y="2088485"/>
            <a:ext cx="4436720" cy="390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78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8D4122005FA664C87F19E297899A815" ma:contentTypeVersion="22" ma:contentTypeDescription="Создание документа." ma:contentTypeScope="" ma:versionID="8e4e5e8d2251066fbefcef515ec70fd0">
  <xsd:schema xmlns:xsd="http://www.w3.org/2001/XMLSchema" xmlns:xs="http://www.w3.org/2001/XMLSchema" xmlns:p="http://schemas.microsoft.com/office/2006/metadata/properties" xmlns:ns2="10d04939-e1ed-4109-97e4-c26e062ae211" xmlns:ns3="b311445e-dfe7-4bf4-be3b-6f8bc67fd19c" xmlns:ns4="78436ac4-6d76-4132-b47b-fdbad5d473de" targetNamespace="http://schemas.microsoft.com/office/2006/metadata/properties" ma:root="true" ma:fieldsID="b66b95188fc84324676e8b553b95c024" ns2:_="" ns3:_="" ns4:_="">
    <xsd:import namespace="10d04939-e1ed-4109-97e4-c26e062ae211"/>
    <xsd:import namespace="b311445e-dfe7-4bf4-be3b-6f8bc67fd19c"/>
    <xsd:import namespace="78436ac4-6d76-4132-b47b-fdbad5d473de"/>
    <xsd:element name="properties">
      <xsd:complexType>
        <xsd:sequence>
          <xsd:element name="documentManagement">
            <xsd:complexType>
              <xsd:all>
                <xsd:element ref="ns2:oAuthor" minOccurs="0"/>
                <xsd:element ref="ns2:oEditor" minOccurs="0"/>
                <xsd:element ref="ns2:oID" minOccurs="0"/>
                <xsd:element ref="ns3:SharedWithUsers" minOccurs="0"/>
                <xsd:element ref="ns3:SharingHintHash" minOccurs="0"/>
                <xsd:element ref="ns4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04939-e1ed-4109-97e4-c26e062ae211" elementFormDefault="qualified">
    <xsd:import namespace="http://schemas.microsoft.com/office/2006/documentManagement/types"/>
    <xsd:import namespace="http://schemas.microsoft.com/office/infopath/2007/PartnerControls"/>
    <xsd:element name="oAuthor" ma:index="8" nillable="true" ma:displayName="oAuthor" ma:hidden="true" ma:internalName="oAuthor">
      <xsd:simpleType>
        <xsd:restriction base="dms:Text"/>
      </xsd:simpleType>
    </xsd:element>
    <xsd:element name="oEditor" ma:index="9" nillable="true" ma:displayName="oEditor" ma:hidden="true" ma:internalName="oEditor">
      <xsd:simpleType>
        <xsd:restriction base="dms:Text"/>
      </xsd:simpleType>
    </xsd:element>
    <xsd:element name="oID" ma:index="10" nillable="true" ma:displayName="oID" ma:hidden="true" ma:internalName="oID">
      <xsd:simpleType>
        <xsd:restriction base="dms:Unknown"/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ac42a7fa-a6d8-44f8-9e0b-63e428ff02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1445e-dfe7-4bf4-be3b-6f8bc67fd19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Хэш подсказки о совместном доступе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36ac4-6d76-4132-b47b-fdbad5d473d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42b547a3-6449-48e1-9caa-cbf24ca34ccb}" ma:internalName="TaxCatchAll" ma:showField="CatchAllData" ma:web="78436ac4-6d76-4132-b47b-fdbad5d473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2863E1-A35F-4BB8-B8CD-901E6421A2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FC5EB2-00E4-4217-8BCD-7AFBEC809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d04939-e1ed-4109-97e4-c26e062ae211"/>
    <ds:schemaRef ds:uri="b311445e-dfe7-4bf4-be3b-6f8bc67fd19c"/>
    <ds:schemaRef ds:uri="78436ac4-6d76-4132-b47b-fdbad5d473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27013</TotalTime>
  <Words>1244</Words>
  <Application>Microsoft Office PowerPoint</Application>
  <PresentationFormat>Широкоэкранный</PresentationFormat>
  <Paragraphs>120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Montserrat</vt:lpstr>
      <vt:lpstr>Montserrat Light</vt:lpstr>
      <vt:lpstr>Symbol</vt:lpstr>
      <vt:lpstr>Times New Roman</vt:lpstr>
      <vt:lpstr>Wingdings</vt:lpstr>
      <vt:lpstr>XO Oriel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CADLib  Модель и Архив</dc:title>
  <dc:subject/>
  <dc:creator>Ачкасов Олег Романович</dc:creator>
  <dc:description/>
  <cp:lastModifiedBy>Сергей Дудукин</cp:lastModifiedBy>
  <cp:revision>57</cp:revision>
  <dcterms:created xsi:type="dcterms:W3CDTF">2021-05-17T08:22:34Z</dcterms:created>
  <dcterms:modified xsi:type="dcterms:W3CDTF">2024-12-06T04:29:52Z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5</vt:i4>
  </property>
</Properties>
</file>