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7" r:id="rId9"/>
    <p:sldId id="264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A827"/>
    <a:srgbClr val="E09228"/>
    <a:srgbClr val="0B4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57F-6DCA-4C5C-969B-5F1FA938CAD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2C1-B650-4C84-B443-3CA31C816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57F-6DCA-4C5C-969B-5F1FA938CAD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2C1-B650-4C84-B443-3CA31C816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6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57F-6DCA-4C5C-969B-5F1FA938CAD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2C1-B650-4C84-B443-3CA31C816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9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57F-6DCA-4C5C-969B-5F1FA938CAD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2C1-B650-4C84-B443-3CA31C816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9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57F-6DCA-4C5C-969B-5F1FA938CAD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2C1-B650-4C84-B443-3CA31C816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8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57F-6DCA-4C5C-969B-5F1FA938CAD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2C1-B650-4C84-B443-3CA31C816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6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57F-6DCA-4C5C-969B-5F1FA938CAD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2C1-B650-4C84-B443-3CA31C816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2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57F-6DCA-4C5C-969B-5F1FA938CAD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2C1-B650-4C84-B443-3CA31C816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2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57F-6DCA-4C5C-969B-5F1FA938CAD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2C1-B650-4C84-B443-3CA31C816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4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57F-6DCA-4C5C-969B-5F1FA938CAD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2C1-B650-4C84-B443-3CA31C816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4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57F-6DCA-4C5C-969B-5F1FA938CAD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2C1-B650-4C84-B443-3CA31C816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1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6557F-6DCA-4C5C-969B-5F1FA938CAD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C2C1-B650-4C84-B443-3CA31C816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0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7275" y="2200274"/>
            <a:ext cx="10182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E09228"/>
                </a:solidFill>
                <a:latin typeface="Arial Black" panose="020B0A04020102020204" pitchFamily="34" charset="0"/>
              </a:rPr>
              <a:t>Проблематика перехода ОМСУ </a:t>
            </a:r>
          </a:p>
          <a:p>
            <a:pPr algn="ctr"/>
            <a:r>
              <a:rPr lang="ru-RU" sz="4400" dirty="0" smtClean="0">
                <a:solidFill>
                  <a:srgbClr val="E09228"/>
                </a:solidFill>
                <a:latin typeface="Arial Black" panose="020B0A04020102020204" pitchFamily="34" charset="0"/>
              </a:rPr>
              <a:t>на отечественные решения</a:t>
            </a:r>
            <a:endParaRPr lang="ru-RU" sz="4400" dirty="0">
              <a:solidFill>
                <a:srgbClr val="E09228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0375" y="5476190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B4F03"/>
                </a:solidFill>
                <a:latin typeface="Arial Black" panose="020B0A04020102020204" pitchFamily="34" charset="0"/>
              </a:rPr>
              <a:t>Прокофьев Александр Александрович</a:t>
            </a:r>
          </a:p>
          <a:p>
            <a:r>
              <a:rPr lang="ru-RU" dirty="0" smtClean="0">
                <a:solidFill>
                  <a:srgbClr val="0B4F03"/>
                </a:solidFill>
                <a:latin typeface="Arial Black" panose="020B0A04020102020204" pitchFamily="34" charset="0"/>
              </a:rPr>
              <a:t>Гапотченко Сергей Павлович</a:t>
            </a:r>
            <a:endParaRPr lang="ru-RU" dirty="0">
              <a:solidFill>
                <a:srgbClr val="0B4F03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5476190"/>
            <a:ext cx="1333500" cy="80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0375" y="6139517"/>
            <a:ext cx="362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B4F03"/>
                </a:solidFill>
                <a:latin typeface="Arial Black" panose="020B0A04020102020204" pitchFamily="34" charset="0"/>
              </a:rPr>
              <a:t>Красноярск 05-06 декабря 2024 г.</a:t>
            </a:r>
            <a:endParaRPr lang="ru-RU" sz="1400" dirty="0">
              <a:solidFill>
                <a:srgbClr val="0B4F0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49" y="2990851"/>
            <a:ext cx="782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09228"/>
                </a:solidFill>
                <a:latin typeface="Arial Black" panose="020B0A04020102020204" pitchFamily="34" charset="0"/>
              </a:rPr>
              <a:t>СПАСИБО ЗА ВНИМАНИЕ </a:t>
            </a:r>
            <a:endParaRPr lang="ru-RU" sz="4000" dirty="0">
              <a:solidFill>
                <a:srgbClr val="E0922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1314450"/>
            <a:ext cx="11163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E09228"/>
                </a:solidFill>
                <a:latin typeface="Arial Black" panose="020B0A04020102020204" pitchFamily="34" charset="0"/>
              </a:rPr>
              <a:t>1. Выбор технических и программных решений для перехода</a:t>
            </a:r>
            <a:endParaRPr lang="ru-RU" sz="2200" dirty="0">
              <a:solidFill>
                <a:srgbClr val="E09228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1905000"/>
            <a:ext cx="11163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E09228"/>
                </a:solidFill>
                <a:latin typeface="Arial Black" panose="020B0A04020102020204" pitchFamily="34" charset="0"/>
              </a:rPr>
              <a:t>2. Финансирование мероприятий по переходу</a:t>
            </a:r>
            <a:endParaRPr lang="ru-RU" sz="2200" dirty="0">
              <a:solidFill>
                <a:srgbClr val="E09228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2495550"/>
            <a:ext cx="11163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E09228"/>
                </a:solidFill>
                <a:latin typeface="Arial Black" panose="020B0A04020102020204" pitchFamily="34" charset="0"/>
              </a:rPr>
              <a:t>3. Специалисты</a:t>
            </a:r>
            <a:endParaRPr lang="ru-RU" sz="2200" dirty="0">
              <a:solidFill>
                <a:srgbClr val="E09228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699" y="3086100"/>
            <a:ext cx="7381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E09228"/>
                </a:solidFill>
                <a:latin typeface="Arial Black" panose="020B0A04020102020204" pitchFamily="34" charset="0"/>
              </a:rPr>
              <a:t>-</a:t>
            </a:r>
            <a:r>
              <a:rPr lang="ru-RU" sz="2200" dirty="0" smtClean="0">
                <a:solidFill>
                  <a:srgbClr val="E09228"/>
                </a:solidFill>
                <a:latin typeface="Arial Black" panose="020B0A04020102020204" pitchFamily="34" charset="0"/>
              </a:rPr>
              <a:t> технические специалисты («</a:t>
            </a:r>
            <a:r>
              <a:rPr lang="ru-RU" sz="2200" dirty="0" err="1" smtClean="0">
                <a:solidFill>
                  <a:srgbClr val="E09228"/>
                </a:solidFill>
                <a:latin typeface="Arial Black" panose="020B0A04020102020204" pitchFamily="34" charset="0"/>
              </a:rPr>
              <a:t>внедренцы</a:t>
            </a:r>
            <a:r>
              <a:rPr lang="ru-RU" sz="2200" dirty="0" smtClean="0">
                <a:solidFill>
                  <a:srgbClr val="E09228"/>
                </a:solidFill>
                <a:latin typeface="Arial Black" panose="020B0A04020102020204" pitchFamily="34" charset="0"/>
              </a:rPr>
              <a:t>»)</a:t>
            </a:r>
            <a:endParaRPr lang="ru-RU" sz="2200" dirty="0">
              <a:solidFill>
                <a:srgbClr val="E09228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700" y="3600450"/>
            <a:ext cx="2638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E09228"/>
                </a:solidFill>
                <a:latin typeface="Arial Black" panose="020B0A04020102020204" pitchFamily="34" charset="0"/>
              </a:rPr>
              <a:t>-</a:t>
            </a:r>
            <a:r>
              <a:rPr lang="ru-RU" sz="2200" dirty="0" smtClean="0">
                <a:solidFill>
                  <a:srgbClr val="E09228"/>
                </a:solidFill>
                <a:latin typeface="Arial Black" panose="020B0A04020102020204" pitchFamily="34" charset="0"/>
              </a:rPr>
              <a:t> пользователи</a:t>
            </a:r>
            <a:endParaRPr lang="ru-RU" sz="2200" dirty="0">
              <a:solidFill>
                <a:srgbClr val="E09228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" y="4857750"/>
            <a:ext cx="11163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E09228"/>
                </a:solidFill>
                <a:latin typeface="Arial Black" panose="020B0A04020102020204" pitchFamily="34" charset="0"/>
              </a:rPr>
              <a:t>4. Перевод «железа»</a:t>
            </a:r>
            <a:endParaRPr lang="ru-RU" sz="2200" dirty="0">
              <a:solidFill>
                <a:srgbClr val="E09228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" y="5524500"/>
            <a:ext cx="11163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E09228"/>
                </a:solidFill>
                <a:latin typeface="Arial Black" panose="020B0A04020102020204" pitchFamily="34" charset="0"/>
              </a:rPr>
              <a:t>5. Перевод программного обеспечения</a:t>
            </a:r>
            <a:endParaRPr lang="ru-RU" sz="2200" dirty="0">
              <a:solidFill>
                <a:srgbClr val="E0922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1837" y="723900"/>
            <a:ext cx="6677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A2A827"/>
                </a:solidFill>
                <a:latin typeface="Arial Black" panose="020B0A04020102020204" pitchFamily="34" charset="0"/>
              </a:rPr>
              <a:t>ОРГАНИЗАЦИОННЫЕ МЕРОПРИЯТИЯ</a:t>
            </a:r>
            <a:endParaRPr lang="ru-RU" sz="2200" dirty="0">
              <a:solidFill>
                <a:srgbClr val="A2A827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8579" y="4308931"/>
            <a:ext cx="5443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A2A827"/>
                </a:solidFill>
                <a:latin typeface="Arial Black" panose="020B0A04020102020204" pitchFamily="34" charset="0"/>
              </a:rPr>
              <a:t>ТЕХНИЧЕСКИЕ МЕРОПРИЯТИЯ</a:t>
            </a:r>
            <a:endParaRPr lang="ru-RU" sz="2200" dirty="0">
              <a:solidFill>
                <a:srgbClr val="A2A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800100"/>
            <a:ext cx="9734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A2A827"/>
                </a:solidFill>
                <a:latin typeface="Arial Black" panose="020B0A04020102020204" pitchFamily="34" charset="0"/>
              </a:rPr>
              <a:t>Выбор технических и программных решений для перехода</a:t>
            </a:r>
            <a:endParaRPr lang="ru-RU" sz="2200" dirty="0">
              <a:solidFill>
                <a:srgbClr val="A2A82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0234" y="1577903"/>
            <a:ext cx="101674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Отечественные </a:t>
            </a:r>
            <a:r>
              <a:rPr lang="ru-RU" dirty="0"/>
              <a:t>решения, которые предполагается внедрять в органы местного самоуправления, часто не соответствуют современным мировым стандартам по функциональности, удобству и гибкости. Разработчики российских программных продуктов могут сталкиваться с трудностями в обеспечении конкурентоспособности на фоне западных решений, которые давно з</a:t>
            </a:r>
            <a:r>
              <a:rPr lang="ru-RU" dirty="0" smtClean="0"/>
              <a:t>арекомендовали </a:t>
            </a:r>
            <a:r>
              <a:rPr lang="ru-RU" dirty="0"/>
              <a:t>себя на рынке.</a:t>
            </a:r>
          </a:p>
          <a:p>
            <a:endParaRPr lang="ru-RU" dirty="0" smtClean="0"/>
          </a:p>
          <a:p>
            <a:r>
              <a:rPr lang="ru-RU" dirty="0" smtClean="0"/>
              <a:t>Проблемы</a:t>
            </a:r>
            <a:r>
              <a:rPr lang="ru-R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Отсутствие </a:t>
            </a:r>
            <a:r>
              <a:rPr lang="ru-RU" dirty="0"/>
              <a:t>инновационных и высокоэффективных решений для автоматизации муниципальных процессов.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Недостаточная </a:t>
            </a:r>
            <a:r>
              <a:rPr lang="ru-RU" dirty="0"/>
              <a:t>гибкость российских решений, отсутствие адаптации под потребности конкретных муниципальных образований.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Проблемы </a:t>
            </a:r>
            <a:r>
              <a:rPr lang="ru-RU" dirty="0"/>
              <a:t>с масштабируемостью и интеграцией с существующими системами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Отсутствие долгосрочной практики применения отечественных решений в ОМСУ.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Отсутствие типовых решений для ОМСУ на уровне Федерации.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5075" y="676275"/>
            <a:ext cx="7172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A2A827"/>
                </a:solidFill>
                <a:latin typeface="Arial Black" panose="020B0A04020102020204" pitchFamily="34" charset="0"/>
              </a:rPr>
              <a:t>Финансирование мероприятий по переходу</a:t>
            </a:r>
            <a:endParaRPr lang="ru-RU" sz="2200" dirty="0">
              <a:solidFill>
                <a:srgbClr val="A2A82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4286" y="1526262"/>
            <a:ext cx="101339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Многие </a:t>
            </a:r>
            <a:r>
              <a:rPr lang="ru-RU" dirty="0"/>
              <a:t>муниципалитеты сталкиваются с ограниченным бюджетом на цифровизацию, что усложняет процесс перехода на отечественные решения. При этом модернизация инфраструктуры часто требует значительных капиталовложений, а также времени </a:t>
            </a:r>
            <a:r>
              <a:rPr lang="ru-RU" dirty="0" smtClean="0"/>
              <a:t>для обеспечения </a:t>
            </a:r>
            <a:r>
              <a:rPr lang="ru-RU" dirty="0"/>
              <a:t>совместимости с новым ПО</a:t>
            </a:r>
            <a:r>
              <a:rPr lang="ru-RU" dirty="0" smtClean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Проблемы: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Ограниченные </a:t>
            </a:r>
            <a:r>
              <a:rPr lang="ru-RU" dirty="0"/>
              <a:t>бюджеты на развитие информационных технологий в местных бюджетах.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Необходимость </a:t>
            </a:r>
            <a:r>
              <a:rPr lang="ru-RU" dirty="0"/>
              <a:t>значительных инвестиций в обновление инфраструктуры.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Высокая стоимость отечественных решений.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6686" y="4396859"/>
            <a:ext cx="10133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Приведу примеры </a:t>
            </a:r>
            <a:r>
              <a:rPr lang="ru-RU" dirty="0" smtClean="0"/>
              <a:t>цен на серверное оборудование: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265560"/>
              </p:ext>
            </p:extLst>
          </p:nvPr>
        </p:nvGraphicFramePr>
        <p:xfrm>
          <a:off x="1024286" y="4889540"/>
          <a:ext cx="10133901" cy="13630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133901">
                  <a:extLst>
                    <a:ext uri="{9D8B030D-6E8A-4147-A177-3AD203B41FA5}">
                      <a16:colId xmlns:a16="http://schemas.microsoft.com/office/drawing/2014/main" val="1480427707"/>
                    </a:ext>
                  </a:extLst>
                </a:gridCol>
              </a:tblGrid>
              <a:tr h="402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Сервер иностранного производства       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Сервер из Реестра Минпромторга РФ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1839294"/>
                  </a:ext>
                </a:extLst>
              </a:tr>
              <a:tr h="402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88438"/>
                  </a:ext>
                </a:extLst>
              </a:tr>
              <a:tr h="40296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1 100 000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руб.       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        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4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00 000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1167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4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413276"/>
              </p:ext>
            </p:extLst>
          </p:nvPr>
        </p:nvGraphicFramePr>
        <p:xfrm>
          <a:off x="1017776" y="2001143"/>
          <a:ext cx="10108733" cy="411877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85175">
                  <a:extLst>
                    <a:ext uri="{9D8B030D-6E8A-4147-A177-3AD203B41FA5}">
                      <a16:colId xmlns:a16="http://schemas.microsoft.com/office/drawing/2014/main" val="1627541504"/>
                    </a:ext>
                  </a:extLst>
                </a:gridCol>
                <a:gridCol w="919073">
                  <a:extLst>
                    <a:ext uri="{9D8B030D-6E8A-4147-A177-3AD203B41FA5}">
                      <a16:colId xmlns:a16="http://schemas.microsoft.com/office/drawing/2014/main" val="1576393967"/>
                    </a:ext>
                  </a:extLst>
                </a:gridCol>
                <a:gridCol w="1071353">
                  <a:extLst>
                    <a:ext uri="{9D8B030D-6E8A-4147-A177-3AD203B41FA5}">
                      <a16:colId xmlns:a16="http://schemas.microsoft.com/office/drawing/2014/main" val="568571580"/>
                    </a:ext>
                  </a:extLst>
                </a:gridCol>
                <a:gridCol w="1830588">
                  <a:extLst>
                    <a:ext uri="{9D8B030D-6E8A-4147-A177-3AD203B41FA5}">
                      <a16:colId xmlns:a16="http://schemas.microsoft.com/office/drawing/2014/main" val="543948993"/>
                    </a:ext>
                  </a:extLst>
                </a:gridCol>
                <a:gridCol w="2302544">
                  <a:extLst>
                    <a:ext uri="{9D8B030D-6E8A-4147-A177-3AD203B41FA5}">
                      <a16:colId xmlns:a16="http://schemas.microsoft.com/office/drawing/2014/main" val="3146826426"/>
                    </a:ext>
                  </a:extLst>
                </a:gridCol>
              </a:tblGrid>
              <a:tr h="607288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Ед. изм.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Цена за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единицу,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Общий размер вознаграждения,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0925268"/>
                  </a:ext>
                </a:extLst>
              </a:tr>
              <a:tr h="1428702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Простая (неисключительная) лицензия на право использования операционной системы «РОГА и КОПЫТА». Конфигурация Рабочая станция. 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шт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5 000,00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2 500 000,00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8293388"/>
                  </a:ext>
                </a:extLst>
              </a:tr>
              <a:tr h="14170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Простая (неисключительная) лицензия на право использования операционной системы «РОГА и КОПЫТА». Конфигурация Сервер. 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30 000,00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900 000,00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5415698"/>
                  </a:ext>
                </a:extLst>
              </a:tr>
              <a:tr h="404859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Офис «РОГА и КОПЫТА»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18 289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9 144 500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9565723"/>
                  </a:ext>
                </a:extLst>
              </a:tr>
              <a:tr h="216725">
                <a:tc gridSpan="4"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12 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544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500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8082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17777" y="1154787"/>
            <a:ext cx="10108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Приведу </a:t>
            </a:r>
            <a:r>
              <a:rPr lang="ru-RU" dirty="0"/>
              <a:t>примеры </a:t>
            </a:r>
            <a:r>
              <a:rPr lang="ru-RU" dirty="0" smtClean="0"/>
              <a:t>самых простых конфигураций ОС и ПО: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3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623" y="733425"/>
            <a:ext cx="10167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A2A827"/>
                </a:solidFill>
                <a:latin typeface="Arial Black" panose="020B0A04020102020204" pitchFamily="34" charset="0"/>
              </a:rPr>
              <a:t>Специалисты</a:t>
            </a:r>
            <a:endParaRPr lang="ru-RU" sz="2200" dirty="0">
              <a:solidFill>
                <a:srgbClr val="A2A82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7651" y="1391148"/>
            <a:ext cx="102684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Переход </a:t>
            </a:r>
            <a:r>
              <a:rPr lang="ru-RU" dirty="0"/>
              <a:t>на отечественные решения </a:t>
            </a:r>
            <a:r>
              <a:rPr lang="ru-RU" dirty="0" smtClean="0"/>
              <a:t>требует </a:t>
            </a:r>
            <a:r>
              <a:rPr lang="ru-RU" dirty="0"/>
              <a:t>от сотрудников ОМСУ обучения новым программным продуктам, а также навыкам работы с технологиями, которые не использовались ранее.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Проблемы: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Недостаток </a:t>
            </a:r>
            <a:r>
              <a:rPr lang="ru-RU" dirty="0"/>
              <a:t>квалифицированных специалистов в области внедрения и обслуживания </a:t>
            </a:r>
            <a:r>
              <a:rPr lang="ru-RU" dirty="0" smtClean="0"/>
              <a:t>отечественных решений.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Отсутствие образовательных программ на уровне среднего, средне-специального и высшего образования в части обучения работе с отечественными решениями.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Высокие </a:t>
            </a:r>
            <a:r>
              <a:rPr lang="ru-RU" dirty="0"/>
              <a:t>затраты на обучение и повышение квалификации сотрудников.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Опасность </a:t>
            </a:r>
            <a:r>
              <a:rPr lang="ru-RU" dirty="0"/>
              <a:t>временной потери эффективности работы из-за адаптации персонала к новым системам</a:t>
            </a:r>
            <a:r>
              <a:rPr lang="ru-RU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Низкий уровень заработной платы специалистов, не соответствующий объему решаемых задач и выполняемых работ в существующих реалиях работы ОМСУ.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Отсутствие мотивации и отторжение новых решений у сотрудников ОМСУ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0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575" y="742950"/>
            <a:ext cx="97788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A2A827"/>
                </a:solidFill>
                <a:latin typeface="Arial Black" panose="020B0A04020102020204" pitchFamily="34" charset="0"/>
              </a:rPr>
              <a:t>Перевод «железа»</a:t>
            </a:r>
            <a:endParaRPr lang="ru-RU" sz="2200" dirty="0">
              <a:solidFill>
                <a:srgbClr val="A2A827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3580" y="1649160"/>
            <a:ext cx="8494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переходе на отечественные решения ОМСУ сталкивается с рядом проблем</a:t>
            </a:r>
            <a:r>
              <a:rPr lang="ru-RU" dirty="0" smtClean="0"/>
              <a:t>:</a:t>
            </a: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75378"/>
              </p:ext>
            </p:extLst>
          </p:nvPr>
        </p:nvGraphicFramePr>
        <p:xfrm>
          <a:off x="994052" y="2635136"/>
          <a:ext cx="10133901" cy="193000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133901">
                  <a:extLst>
                    <a:ext uri="{9D8B030D-6E8A-4147-A177-3AD203B41FA5}">
                      <a16:colId xmlns:a16="http://schemas.microsoft.com/office/drawing/2014/main" val="1480427707"/>
                    </a:ext>
                  </a:extLst>
                </a:gridCol>
              </a:tblGrid>
              <a:tr h="59340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600" dirty="0" smtClean="0">
                          <a:latin typeface="Arial Black" panose="020B0A04020102020204" pitchFamily="34" charset="0"/>
                        </a:rPr>
                        <a:t>Отсутствие качественных аналогов оборудования 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1839294"/>
                  </a:ext>
                </a:extLst>
              </a:tr>
              <a:tr h="7660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2600" dirty="0" smtClean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Высокая стоимость оборудования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88438"/>
                  </a:ext>
                </a:extLst>
              </a:tr>
              <a:tr h="57055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600" dirty="0" smtClean="0">
                          <a:latin typeface="Arial Black" panose="020B0A04020102020204" pitchFamily="34" charset="0"/>
                        </a:rPr>
                        <a:t>Высокая стоимость внедрения</a:t>
                      </a:r>
                      <a:endParaRPr lang="ru-RU" sz="2600" dirty="0" smtClean="0">
                        <a:latin typeface="Arial Black" panose="020B0A040201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1167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3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575" y="742950"/>
            <a:ext cx="97788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A2A827"/>
                </a:solidFill>
                <a:latin typeface="Arial Black" panose="020B0A04020102020204" pitchFamily="34" charset="0"/>
              </a:rPr>
              <a:t>Перевод программного обеспечения</a:t>
            </a:r>
            <a:endParaRPr lang="ru-RU" sz="2200" dirty="0">
              <a:solidFill>
                <a:srgbClr val="A2A827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3580" y="1649160"/>
            <a:ext cx="8494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переходе на отечественные решения ОМСУ сталкивается с рядом проблем</a:t>
            </a:r>
            <a:r>
              <a:rPr lang="ru-RU" dirty="0" smtClean="0"/>
              <a:t>:</a:t>
            </a: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75378"/>
              </p:ext>
            </p:extLst>
          </p:nvPr>
        </p:nvGraphicFramePr>
        <p:xfrm>
          <a:off x="994052" y="2635136"/>
          <a:ext cx="10133901" cy="193000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133901">
                  <a:extLst>
                    <a:ext uri="{9D8B030D-6E8A-4147-A177-3AD203B41FA5}">
                      <a16:colId xmlns:a16="http://schemas.microsoft.com/office/drawing/2014/main" val="1480427707"/>
                    </a:ext>
                  </a:extLst>
                </a:gridCol>
              </a:tblGrid>
              <a:tr h="59340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600" dirty="0" smtClean="0">
                          <a:latin typeface="Arial Black" panose="020B0A04020102020204" pitchFamily="34" charset="0"/>
                        </a:rPr>
                        <a:t>Отсутствие качественных аналогов оборудования 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1839294"/>
                  </a:ext>
                </a:extLst>
              </a:tr>
              <a:tr h="7660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2600" dirty="0" smtClean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Высокая стоимость оборудования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88438"/>
                  </a:ext>
                </a:extLst>
              </a:tr>
              <a:tr h="57055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600" dirty="0" smtClean="0">
                          <a:latin typeface="Arial Black" panose="020B0A04020102020204" pitchFamily="34" charset="0"/>
                        </a:rPr>
                        <a:t>Высокая стоимость внедрения</a:t>
                      </a:r>
                      <a:endParaRPr lang="ru-RU" sz="2600" dirty="0" smtClean="0">
                        <a:latin typeface="Arial Black" panose="020B0A040201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1167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8475" y="723900"/>
            <a:ext cx="6219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A2A827"/>
                </a:solidFill>
                <a:latin typeface="Arial Black" panose="020B0A04020102020204" pitchFamily="34" charset="0"/>
              </a:rPr>
              <a:t>Перспективы и пути </a:t>
            </a:r>
            <a:r>
              <a:rPr lang="ru-RU" sz="2200" dirty="0" smtClean="0">
                <a:solidFill>
                  <a:srgbClr val="A2A827"/>
                </a:solidFill>
                <a:latin typeface="Arial Black" panose="020B0A04020102020204" pitchFamily="34" charset="0"/>
              </a:rPr>
              <a:t>решения</a:t>
            </a:r>
            <a:endParaRPr lang="ru-RU" sz="2200" dirty="0">
              <a:solidFill>
                <a:srgbClr val="A2A82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798" y="1685578"/>
            <a:ext cx="100751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успешного перехода ОМСУ на отечественные решения </a:t>
            </a:r>
            <a:r>
              <a:rPr lang="ru-RU" b="1" dirty="0" smtClean="0"/>
              <a:t>ВАЖНО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Развивать </a:t>
            </a:r>
            <a:r>
              <a:rPr lang="ru-RU" dirty="0"/>
              <a:t>государственную поддержку в виде субсидий и грантов для муниципальных образований.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Укреплять </a:t>
            </a:r>
            <a:r>
              <a:rPr lang="ru-RU" dirty="0"/>
              <a:t>законодательную и нормативную базу для поддержки перехода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Типизировать отрасль информатизации органов ОМСУ.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Менять отношение к </a:t>
            </a:r>
            <a:r>
              <a:rPr lang="en-US" dirty="0" smtClean="0"/>
              <a:t>IT-</a:t>
            </a:r>
            <a:r>
              <a:rPr lang="ru-RU" dirty="0" smtClean="0"/>
              <a:t>специалистам:</a:t>
            </a:r>
          </a:p>
          <a:p>
            <a:r>
              <a:rPr lang="ru-RU" dirty="0" smtClean="0"/>
              <a:t>         - Перестать считать их обслуживающим персоналом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- Сделать конкурентную для отрасли заработную плату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 - </a:t>
            </a:r>
            <a:r>
              <a:rPr lang="ru-RU" dirty="0" smtClean="0"/>
              <a:t>Предоставить льготы </a:t>
            </a:r>
            <a:r>
              <a:rPr lang="en-US" dirty="0" smtClean="0"/>
              <a:t>IT-</a:t>
            </a:r>
            <a:r>
              <a:rPr lang="ru-RU" dirty="0" smtClean="0"/>
              <a:t>специалистам ОМСУ, так же как в аккредитованных </a:t>
            </a:r>
            <a:r>
              <a:rPr lang="en-US" dirty="0" smtClean="0"/>
              <a:t>IT</a:t>
            </a:r>
            <a:r>
              <a:rPr lang="ru-RU" dirty="0" smtClean="0"/>
              <a:t> компаниях.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Реализовывать образовательные </a:t>
            </a:r>
            <a:r>
              <a:rPr lang="ru-RU" dirty="0" smtClean="0"/>
              <a:t>программы, </a:t>
            </a:r>
            <a:r>
              <a:rPr lang="ru-RU" dirty="0" smtClean="0"/>
              <a:t>направленные на деятельность в сфере </a:t>
            </a:r>
            <a:r>
              <a:rPr lang="en-US" dirty="0" smtClean="0"/>
              <a:t>IT </a:t>
            </a:r>
            <a:r>
              <a:rPr lang="ru-RU" dirty="0" smtClean="0"/>
              <a:t>основываясь на отечественные решения.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Реализация на уровне субъекта РФ для ОМСУ механизма </a:t>
            </a:r>
            <a:r>
              <a:rPr lang="ru-RU" dirty="0" err="1" smtClean="0"/>
              <a:t>Госконтракта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1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</TotalTime>
  <Words>321</Words>
  <Application>Microsoft Office PowerPoint</Application>
  <PresentationFormat>Широкоэкранный</PresentationFormat>
  <Paragraphs>99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Прокофьев Александр Александрович</dc:creator>
  <cp:lastModifiedBy>Прокофьев Александр Александрович</cp:lastModifiedBy>
  <cp:revision>48</cp:revision>
  <dcterms:created xsi:type="dcterms:W3CDTF">2024-11-25T03:51:24Z</dcterms:created>
  <dcterms:modified xsi:type="dcterms:W3CDTF">2024-12-04T04:01:20Z</dcterms:modified>
</cp:coreProperties>
</file>