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1" r:id="rId5"/>
    <p:sldId id="274" r:id="rId6"/>
    <p:sldId id="278" r:id="rId7"/>
    <p:sldId id="279" r:id="rId8"/>
    <p:sldId id="280" r:id="rId9"/>
    <p:sldId id="281" r:id="rId10"/>
    <p:sldId id="273" r:id="rId11"/>
  </p:sldIdLst>
  <p:sldSz cx="10693400" cy="7561263"/>
  <p:notesSz cx="6858000" cy="9144000"/>
  <p:defaultTextStyle>
    <a:defPPr>
      <a:defRPr lang="ru-RU"/>
    </a:defPPr>
    <a:lvl1pPr marL="0" algn="l" defTabSz="10429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65" algn="l" defTabSz="10429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931" algn="l" defTabSz="10429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96" algn="l" defTabSz="10429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862" algn="l" defTabSz="10429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328" algn="l" defTabSz="10429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793" algn="l" defTabSz="10429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258" algn="l" defTabSz="10429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724" algn="l" defTabSz="10429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Олег Герасимов" initials="О.В.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B954"/>
    <a:srgbClr val="769535"/>
    <a:srgbClr val="2787A0"/>
    <a:srgbClr val="2723A0"/>
    <a:srgbClr val="D16309"/>
    <a:srgbClr val="CFDFAF"/>
    <a:srgbClr val="FABE00"/>
    <a:srgbClr val="FFC000"/>
    <a:srgbClr val="E3ECD0"/>
    <a:srgbClr val="D362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15" autoAdjust="0"/>
  </p:normalViewPr>
  <p:slideViewPr>
    <p:cSldViewPr snapToGrid="0">
      <p:cViewPr varScale="1">
        <p:scale>
          <a:sx n="68" d="100"/>
          <a:sy n="68" d="100"/>
        </p:scale>
        <p:origin x="894" y="66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C6DA-3567-42DD-B174-F530C09EAEFA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335A9-573E-4AED-B72D-54670C461A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436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93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465" algn="l" defTabSz="104293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31" algn="l" defTabSz="104293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396" algn="l" defTabSz="104293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862" algn="l" defTabSz="104293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328" algn="l" defTabSz="104293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793" algn="l" defTabSz="104293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258" algn="l" defTabSz="104293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1724" algn="l" defTabSz="104293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04888" y="685800"/>
            <a:ext cx="48482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335A9-573E-4AED-B72D-54670C461AD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771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7159-26C2-4DE9-8418-BD95B96037DA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4A87-940D-40AE-8E74-C604BA759E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24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2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465" indent="0">
              <a:buNone/>
              <a:defRPr sz="1400"/>
            </a:lvl2pPr>
            <a:lvl3pPr marL="1042931" indent="0">
              <a:buNone/>
              <a:defRPr sz="1100"/>
            </a:lvl3pPr>
            <a:lvl4pPr marL="1564396" indent="0">
              <a:buNone/>
              <a:defRPr sz="1000"/>
            </a:lvl4pPr>
            <a:lvl5pPr marL="2085862" indent="0">
              <a:buNone/>
              <a:defRPr sz="1000"/>
            </a:lvl5pPr>
            <a:lvl6pPr marL="2607328" indent="0">
              <a:buNone/>
              <a:defRPr sz="1000"/>
            </a:lvl6pPr>
            <a:lvl7pPr marL="3128793" indent="0">
              <a:buNone/>
              <a:defRPr sz="1000"/>
            </a:lvl7pPr>
            <a:lvl8pPr marL="3650258" indent="0">
              <a:buNone/>
              <a:defRPr sz="1000"/>
            </a:lvl8pPr>
            <a:lvl9pPr marL="41717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7159-26C2-4DE9-8418-BD95B96037DA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4A87-940D-40AE-8E74-C604BA759E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008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465" indent="0">
              <a:buNone/>
              <a:defRPr sz="3200"/>
            </a:lvl2pPr>
            <a:lvl3pPr marL="1042931" indent="0">
              <a:buNone/>
              <a:defRPr sz="2700"/>
            </a:lvl3pPr>
            <a:lvl4pPr marL="1564396" indent="0">
              <a:buNone/>
              <a:defRPr sz="2300"/>
            </a:lvl4pPr>
            <a:lvl5pPr marL="2085862" indent="0">
              <a:buNone/>
              <a:defRPr sz="2300"/>
            </a:lvl5pPr>
            <a:lvl6pPr marL="2607328" indent="0">
              <a:buNone/>
              <a:defRPr sz="2300"/>
            </a:lvl6pPr>
            <a:lvl7pPr marL="3128793" indent="0">
              <a:buNone/>
              <a:defRPr sz="2300"/>
            </a:lvl7pPr>
            <a:lvl8pPr marL="3650258" indent="0">
              <a:buNone/>
              <a:defRPr sz="2300"/>
            </a:lvl8pPr>
            <a:lvl9pPr marL="41717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465" indent="0">
              <a:buNone/>
              <a:defRPr sz="1400"/>
            </a:lvl2pPr>
            <a:lvl3pPr marL="1042931" indent="0">
              <a:buNone/>
              <a:defRPr sz="1100"/>
            </a:lvl3pPr>
            <a:lvl4pPr marL="1564396" indent="0">
              <a:buNone/>
              <a:defRPr sz="1000"/>
            </a:lvl4pPr>
            <a:lvl5pPr marL="2085862" indent="0">
              <a:buNone/>
              <a:defRPr sz="1000"/>
            </a:lvl5pPr>
            <a:lvl6pPr marL="2607328" indent="0">
              <a:buNone/>
              <a:defRPr sz="1000"/>
            </a:lvl6pPr>
            <a:lvl7pPr marL="3128793" indent="0">
              <a:buNone/>
              <a:defRPr sz="1000"/>
            </a:lvl7pPr>
            <a:lvl8pPr marL="3650258" indent="0">
              <a:buNone/>
              <a:defRPr sz="1000"/>
            </a:lvl8pPr>
            <a:lvl9pPr marL="41717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7159-26C2-4DE9-8418-BD95B96037DA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4A87-940D-40AE-8E74-C604BA759E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127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7159-26C2-4DE9-8418-BD95B96037DA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4A87-940D-40AE-8E74-C604BA759E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664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3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3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7159-26C2-4DE9-8418-BD95B96037DA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4A87-940D-40AE-8E74-C604BA759E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923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7159-26C2-4DE9-8418-BD95B96037DA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4A87-940D-40AE-8E74-C604BA759E14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33" y="6984714"/>
            <a:ext cx="534580" cy="381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1154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7159-26C2-4DE9-8418-BD95B96037DA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4A87-940D-40AE-8E74-C604BA759E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80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7159-26C2-4DE9-8418-BD95B96037DA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4A87-940D-40AE-8E74-C604BA759E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06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7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6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9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8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3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7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2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7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7159-26C2-4DE9-8418-BD95B96037DA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4A87-940D-40AE-8E74-C604BA759E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924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7159-26C2-4DE9-8418-BD95B96037DA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4A87-940D-40AE-8E74-C604BA759E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496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65" indent="0">
              <a:buNone/>
              <a:defRPr sz="2300" b="1"/>
            </a:lvl2pPr>
            <a:lvl3pPr marL="1042931" indent="0">
              <a:buNone/>
              <a:defRPr sz="2100" b="1"/>
            </a:lvl3pPr>
            <a:lvl4pPr marL="1564396" indent="0">
              <a:buNone/>
              <a:defRPr sz="1800" b="1"/>
            </a:lvl4pPr>
            <a:lvl5pPr marL="2085862" indent="0">
              <a:buNone/>
              <a:defRPr sz="1800" b="1"/>
            </a:lvl5pPr>
            <a:lvl6pPr marL="2607328" indent="0">
              <a:buNone/>
              <a:defRPr sz="1800" b="1"/>
            </a:lvl6pPr>
            <a:lvl7pPr marL="3128793" indent="0">
              <a:buNone/>
              <a:defRPr sz="1800" b="1"/>
            </a:lvl7pPr>
            <a:lvl8pPr marL="3650258" indent="0">
              <a:buNone/>
              <a:defRPr sz="1800" b="1"/>
            </a:lvl8pPr>
            <a:lvl9pPr marL="41717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1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65" indent="0">
              <a:buNone/>
              <a:defRPr sz="2300" b="1"/>
            </a:lvl2pPr>
            <a:lvl3pPr marL="1042931" indent="0">
              <a:buNone/>
              <a:defRPr sz="2100" b="1"/>
            </a:lvl3pPr>
            <a:lvl4pPr marL="1564396" indent="0">
              <a:buNone/>
              <a:defRPr sz="1800" b="1"/>
            </a:lvl4pPr>
            <a:lvl5pPr marL="2085862" indent="0">
              <a:buNone/>
              <a:defRPr sz="1800" b="1"/>
            </a:lvl5pPr>
            <a:lvl6pPr marL="2607328" indent="0">
              <a:buNone/>
              <a:defRPr sz="1800" b="1"/>
            </a:lvl6pPr>
            <a:lvl7pPr marL="3128793" indent="0">
              <a:buNone/>
              <a:defRPr sz="1800" b="1"/>
            </a:lvl7pPr>
            <a:lvl8pPr marL="3650258" indent="0">
              <a:buNone/>
              <a:defRPr sz="1800" b="1"/>
            </a:lvl8pPr>
            <a:lvl9pPr marL="41717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1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7159-26C2-4DE9-8418-BD95B96037DA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4A87-940D-40AE-8E74-C604BA759E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279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7159-26C2-4DE9-8418-BD95B96037DA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4A87-940D-40AE-8E74-C604BA759E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711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7159-26C2-4DE9-8418-BD95B96037DA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4A87-940D-40AE-8E74-C604BA759E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40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293" tIns="52147" rIns="104293" bIns="5214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104293" tIns="52147" rIns="104293" bIns="5214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 vert="horz" lIns="104293" tIns="52147" rIns="104293" bIns="52147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B7159-26C2-4DE9-8418-BD95B96037DA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 vert="horz" lIns="104293" tIns="52147" rIns="104293" bIns="52147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2"/>
            <a:ext cx="2495127" cy="402567"/>
          </a:xfrm>
          <a:prstGeom prst="rect">
            <a:avLst/>
          </a:prstGeom>
        </p:spPr>
        <p:txBody>
          <a:bodyPr vert="horz" lIns="104293" tIns="52147" rIns="104293" bIns="52147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14A87-940D-40AE-8E74-C604BA759E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13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1042931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99" indent="-391099" algn="l" defTabSz="1042931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82" indent="-325916" algn="l" defTabSz="1042931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664" indent="-260733" algn="l" defTabSz="1042931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129" indent="-260733" algn="l" defTabSz="1042931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594" indent="-260733" algn="l" defTabSz="1042931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060" indent="-260733" algn="l" defTabSz="1042931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525" indent="-260733" algn="l" defTabSz="1042931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991" indent="-260733" algn="l" defTabSz="1042931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457" indent="-260733" algn="l" defTabSz="1042931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9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65" algn="l" defTabSz="10429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31" algn="l" defTabSz="10429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96" algn="l" defTabSz="10429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862" algn="l" defTabSz="10429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328" algn="l" defTabSz="10429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793" algn="l" defTabSz="10429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258" algn="l" defTabSz="10429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724" algn="l" defTabSz="10429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GAU1111@YANDEX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9450" y="842296"/>
            <a:ext cx="88513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«Автоматизированные информационные системы органов государственной власти, как зеркало отношений органов государственной власти и местного самоуправления»</a:t>
            </a:r>
          </a:p>
          <a:p>
            <a:pPr algn="ctr"/>
            <a:endParaRPr lang="ru-RU" sz="720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2532184" y="4812614"/>
            <a:ext cx="7922065" cy="193659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r"/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Председатель Совета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директоров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/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«Фонда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развития информационных технологий муниципалитетов» </a:t>
            </a:r>
          </a:p>
          <a:p>
            <a:pPr algn="r"/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Конгресса муниципальных образований Российской Федерации,</a:t>
            </a:r>
          </a:p>
          <a:p>
            <a:pPr algn="r"/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Почетный член Правления секции АСДГ</a:t>
            </a:r>
          </a:p>
          <a:p>
            <a:pPr algn="r"/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«Информатизация органов местного самоуправления»</a:t>
            </a:r>
          </a:p>
          <a:p>
            <a:pPr algn="r"/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А.Ю. Губов</a:t>
            </a:r>
          </a:p>
          <a:p>
            <a:pPr algn="r"/>
            <a:endParaRPr lang="ru-RU" sz="110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96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839316" y="640871"/>
            <a:ext cx="92400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algn="ctr">
              <a:defRPr sz="2400" spc="-10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z="3200" dirty="0" smtClean="0"/>
              <a:t>Основания для информационного взаимодействия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между </a:t>
            </a:r>
            <a:r>
              <a:rPr lang="ru-RU" sz="3200" dirty="0" smtClean="0"/>
              <a:t>организациями: </a:t>
            </a:r>
            <a:endParaRPr lang="ru-RU" sz="3200" dirty="0"/>
          </a:p>
        </p:txBody>
      </p:sp>
      <p:sp>
        <p:nvSpPr>
          <p:cNvPr id="22" name="TextBox 18"/>
          <p:cNvSpPr txBox="1">
            <a:spLocks noChangeArrowheads="1"/>
          </p:cNvSpPr>
          <p:nvPr/>
        </p:nvSpPr>
        <p:spPr bwMode="auto">
          <a:xfrm>
            <a:off x="759373" y="2243339"/>
            <a:ext cx="9295924" cy="387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8967" tIns="59484" rIns="118967" bIns="59484">
            <a:spAutoFit/>
          </a:bodyPr>
          <a:lstStyle>
            <a:defPPr>
              <a:defRPr lang="ru-RU"/>
            </a:defPPr>
            <a:lvl1pPr marL="195573" indent="-195573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40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ru-RU" sz="2800" dirty="0" smtClean="0"/>
              <a:t>Федеральный </a:t>
            </a:r>
            <a:r>
              <a:rPr lang="ru-RU" sz="2800" dirty="0"/>
              <a:t>законом №149 «Об информации, информационных технологиях и о защите информации» </a:t>
            </a:r>
            <a:endParaRPr lang="ru-RU" sz="2800" dirty="0" smtClean="0"/>
          </a:p>
          <a:p>
            <a:r>
              <a:rPr lang="ru-RU" sz="2800" dirty="0" smtClean="0"/>
              <a:t>Отдельные </a:t>
            </a:r>
            <a:r>
              <a:rPr lang="ru-RU" sz="2800" dirty="0"/>
              <a:t>законодательными </a:t>
            </a:r>
            <a:r>
              <a:rPr lang="ru-RU" sz="2800" dirty="0" smtClean="0"/>
              <a:t>и ведомственные подзаконные акты, ограничивающие </a:t>
            </a:r>
            <a:r>
              <a:rPr lang="ru-RU" sz="2800" dirty="0"/>
              <a:t>состав и объем информации, предоставляемой в электронном виде сторонним </a:t>
            </a:r>
            <a:r>
              <a:rPr lang="ru-RU" sz="2800" dirty="0" smtClean="0"/>
              <a:t>пользователям</a:t>
            </a:r>
          </a:p>
          <a:p>
            <a:r>
              <a:rPr lang="ru-RU" sz="2800" dirty="0" smtClean="0"/>
              <a:t>Соглашения </a:t>
            </a:r>
            <a:r>
              <a:rPr lang="ru-RU" sz="2800" dirty="0"/>
              <a:t>об информационном </a:t>
            </a:r>
            <a:r>
              <a:rPr lang="ru-RU" sz="2800" dirty="0" smtClean="0"/>
              <a:t>взаимодействии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26805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18"/>
          <p:cNvSpPr txBox="1">
            <a:spLocks noChangeArrowheads="1"/>
          </p:cNvSpPr>
          <p:nvPr/>
        </p:nvSpPr>
        <p:spPr bwMode="auto">
          <a:xfrm>
            <a:off x="1247231" y="1439490"/>
            <a:ext cx="8450840" cy="612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8967" tIns="59484" rIns="118967" bIns="59484">
            <a:spAutoFit/>
          </a:bodyPr>
          <a:lstStyle/>
          <a:p>
            <a:pPr marL="195573" indent="-195573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Большинство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муниципалитетов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России в соответствии с ФЗ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№131 «О местном самоуправлении» являются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дотационными и вынуждены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работать в сфере информатизации по остаточному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принципу.</a:t>
            </a:r>
          </a:p>
          <a:p>
            <a:pPr marL="195573" indent="-195573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Недостаточное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развитие каналов широкополосной связи,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во  многих сельских поселениях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особенно в районах Севера, Сибири и Дальнего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Востока.</a:t>
            </a:r>
            <a:endParaRPr lang="ru-RU" sz="2000" dirty="0">
              <a:solidFill>
                <a:srgbClr val="40404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195573" indent="-195573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Для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значительной части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муниципалитетов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на уровне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поселений и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районов проведение работ по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информатизации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проблематично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из-за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отсутствия в указанных населенных пунктах специалистов, обладающих необходимым опытом и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квалификацией.</a:t>
            </a:r>
            <a:endParaRPr lang="ru-RU" sz="2000" dirty="0">
              <a:solidFill>
                <a:srgbClr val="40404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195573" indent="-195573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Практически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полное отсутствие методических и типовых проектных решений для информатизации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ОМСУ.</a:t>
            </a:r>
          </a:p>
          <a:p>
            <a:pPr marL="195573" indent="-195573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Межбюджетными отношениями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между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ОГВ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и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ОМСУ в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сфере информатизации не сформированы механизмы и не отработана практика финансирования мероприятий в интересах муниципалитетов из государственного или региональных бюджетов, в том числе и при условии долевого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участия.</a:t>
            </a:r>
            <a:endParaRPr lang="ru-RU" sz="2000" dirty="0">
              <a:solidFill>
                <a:srgbClr val="40404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6832" y="296654"/>
            <a:ext cx="90316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algn="ctr">
              <a:defRPr sz="2400" spc="-10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z="3200" dirty="0" smtClean="0"/>
              <a:t>Факторы, влияющие на </a:t>
            </a:r>
            <a:r>
              <a:rPr lang="ru-RU" sz="3200" dirty="0"/>
              <a:t>неравенство </a:t>
            </a:r>
            <a:r>
              <a:rPr lang="ru-RU" sz="3200" dirty="0" smtClean="0"/>
              <a:t>ОГВ и ОМСУ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в сфере </a:t>
            </a:r>
            <a:r>
              <a:rPr lang="ru-RU" sz="3200" dirty="0" smtClean="0"/>
              <a:t>информатизации: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44413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18"/>
          <p:cNvSpPr txBox="1">
            <a:spLocks noChangeArrowheads="1"/>
          </p:cNvSpPr>
          <p:nvPr/>
        </p:nvSpPr>
        <p:spPr bwMode="auto">
          <a:xfrm>
            <a:off x="1247231" y="1439490"/>
            <a:ext cx="8450840" cy="5737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8967" tIns="59484" rIns="118967" bIns="59484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1)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Муниципалитеты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 АИС ОГВ рассматриваются как поставщики предусмотренной законодательством информации органам власти различных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уровней.</a:t>
            </a:r>
          </a:p>
          <a:p>
            <a:pPr algn="just">
              <a:spcBef>
                <a:spcPts val="600"/>
              </a:spcBef>
            </a:pP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2) Предоставление необходимой для исполнения полномочий ОМСУ информации в полном и актуальном формате не предусматривается, исключения составляют разве, что типовые запросы.</a:t>
            </a:r>
          </a:p>
          <a:p>
            <a:pPr indent="-457200" algn="just">
              <a:spcBef>
                <a:spcPts val="600"/>
              </a:spcBef>
              <a:buAutoNum type="arabicParenR" startAt="3"/>
            </a:pP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Порядок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и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интерфейсы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формирования,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периодичность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и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состав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предоставляемых в рамках АИС данных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определяется принятыми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ОГВ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нормативно-организационными решениями, подлежащими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обязательному исполнению со стороны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ОМСУ.</a:t>
            </a:r>
          </a:p>
          <a:p>
            <a:pPr>
              <a:spcBef>
                <a:spcPts val="600"/>
              </a:spcBef>
            </a:pP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4) Внедрение и организация эксплуатации АИС ОГВ осуществляется без учета финансовых, технических, кадровых и организационных возможностей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ОМСУ.</a:t>
            </a:r>
          </a:p>
          <a:p>
            <a:pPr algn="just">
              <a:spcBef>
                <a:spcPts val="600"/>
              </a:spcBef>
            </a:pP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5) Применение систем электронного межведомственного взаимодействия в процессе функционирования АИС ОГВ накладывает на ОМСУ дополнительные технические и регламентные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требования.</a:t>
            </a:r>
            <a:endParaRPr lang="ru-RU" sz="2000" dirty="0">
              <a:solidFill>
                <a:srgbClr val="40404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9405" y="296654"/>
            <a:ext cx="79864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algn="ctr">
              <a:defRPr sz="2400" spc="-10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z="3200" dirty="0" smtClean="0"/>
              <a:t>Основные </a:t>
            </a:r>
            <a:r>
              <a:rPr lang="ru-RU" sz="3200" dirty="0"/>
              <a:t>общие черты</a:t>
            </a:r>
            <a:r>
              <a:rPr lang="ru-RU" sz="3200" dirty="0" smtClean="0"/>
              <a:t>,  характеризующие</a:t>
            </a:r>
          </a:p>
          <a:p>
            <a:r>
              <a:rPr lang="ru-RU" sz="3200" dirty="0" smtClean="0"/>
              <a:t> АИС </a:t>
            </a:r>
            <a:r>
              <a:rPr lang="ru-RU" sz="3200" dirty="0"/>
              <a:t>ОГВ</a:t>
            </a:r>
            <a:r>
              <a:rPr lang="ru-RU" sz="3200" dirty="0" smtClean="0"/>
              <a:t> </a:t>
            </a:r>
            <a:r>
              <a:rPr lang="ru-RU" sz="3200" dirty="0"/>
              <a:t>их в отношении к ОМСУ: </a:t>
            </a:r>
          </a:p>
        </p:txBody>
      </p:sp>
    </p:spTree>
    <p:extLst>
      <p:ext uri="{BB962C8B-B14F-4D97-AF65-F5344CB8AC3E}">
        <p14:creationId xmlns:p14="http://schemas.microsoft.com/office/powerpoint/2010/main" val="3653861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18"/>
          <p:cNvSpPr txBox="1">
            <a:spLocks noChangeArrowheads="1"/>
          </p:cNvSpPr>
          <p:nvPr/>
        </p:nvSpPr>
        <p:spPr bwMode="auto">
          <a:xfrm>
            <a:off x="1247231" y="1439490"/>
            <a:ext cx="8450840" cy="566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8967" tIns="59484" rIns="118967" bIns="59484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6) Эксплуатация АИС ОГВ предусматривает применение ведомственных ключей электронной цифровой подписи (ЭЦП), что означает для ОМСУ необходимость использование нескольких комплектов различных ключей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ЭЦП.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7) Дублирование информации, предоставляемой ОМСУ различным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ОГВ в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рамках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АИС.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8) Низкая степень корреляции между АИС различных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ОГВ, применение </a:t>
            </a: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 АИС ОГВ ведомственных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НСИ.</a:t>
            </a:r>
            <a:endParaRPr lang="ru-RU" sz="2000" dirty="0">
              <a:solidFill>
                <a:srgbClr val="40404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9) Сотрудники ОМСУ вынуждены в большинстве случаев вводить данные для передачи в АИС ОГВ вручную, поскольку автоматический перенос информации из муниципальных АИС практически 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невозможен.</a:t>
            </a:r>
            <a:endParaRPr lang="ru-RU" sz="2000" dirty="0">
              <a:solidFill>
                <a:srgbClr val="40404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10) Подавляющее большинство АИС ОГВ, разработаны и ориентированы на применение с использованием иностранного программного обеспечения, а это существенно сдерживает полномасштабную работу ОМСУ по импортозамещению</a:t>
            </a:r>
            <a:r>
              <a:rPr lang="ru-RU" sz="20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9405" y="296654"/>
            <a:ext cx="79864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algn="ctr">
              <a:defRPr sz="2400" spc="-10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z="3200" dirty="0" smtClean="0"/>
              <a:t>Основные </a:t>
            </a:r>
            <a:r>
              <a:rPr lang="ru-RU" sz="3200" dirty="0"/>
              <a:t>общие черты</a:t>
            </a:r>
            <a:r>
              <a:rPr lang="ru-RU" sz="3200" dirty="0" smtClean="0"/>
              <a:t>,  характеризующие</a:t>
            </a:r>
          </a:p>
          <a:p>
            <a:r>
              <a:rPr lang="ru-RU" sz="3200" dirty="0" smtClean="0"/>
              <a:t> АИС </a:t>
            </a:r>
            <a:r>
              <a:rPr lang="ru-RU" sz="3200" dirty="0"/>
              <a:t>ОГВ</a:t>
            </a:r>
            <a:r>
              <a:rPr lang="ru-RU" sz="3200" dirty="0" smtClean="0"/>
              <a:t> </a:t>
            </a:r>
            <a:r>
              <a:rPr lang="ru-RU" sz="3200" dirty="0"/>
              <a:t>их в отношении к ОМСУ: </a:t>
            </a:r>
          </a:p>
        </p:txBody>
      </p:sp>
    </p:spTree>
    <p:extLst>
      <p:ext uri="{BB962C8B-B14F-4D97-AF65-F5344CB8AC3E}">
        <p14:creationId xmlns:p14="http://schemas.microsoft.com/office/powerpoint/2010/main" val="2118319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18"/>
          <p:cNvSpPr txBox="1">
            <a:spLocks noChangeArrowheads="1"/>
          </p:cNvSpPr>
          <p:nvPr/>
        </p:nvSpPr>
        <p:spPr bwMode="auto">
          <a:xfrm>
            <a:off x="1247231" y="1439490"/>
            <a:ext cx="8450840" cy="596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8967" tIns="59484" rIns="118967" bIns="59484">
            <a:spAutoFit/>
          </a:bodyPr>
          <a:lstStyle/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Привлечение </a:t>
            </a:r>
            <a:r>
              <a:rPr lang="ru-RU" sz="24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ОМСУ к работе АИС ОГВ фактически является перекладыванием на них части функций государственной власти не </a:t>
            </a:r>
            <a:r>
              <a:rPr lang="ru-RU" sz="24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подкрепленным </a:t>
            </a:r>
            <a:r>
              <a:rPr lang="ru-RU" sz="24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необходимым </a:t>
            </a:r>
            <a:r>
              <a:rPr lang="ru-RU" sz="24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финансированием.</a:t>
            </a:r>
            <a:endParaRPr lang="ru-RU" sz="2400" dirty="0">
              <a:solidFill>
                <a:srgbClr val="40404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Не смотря на то, что ОМСУ не входят в состав ОГВ очевидно, что работа по муниципальной информатизации не может и не должна проводится в отрыве от развития информационных технологий Российского государства. Действиям муниципалитетов и их ассоциаций в дальнейшем развитии информатизации необходим постоянный тесный контакт с федеральными и региональными органами государственной </a:t>
            </a:r>
            <a:r>
              <a:rPr lang="ru-RU" sz="24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власти. </a:t>
            </a:r>
          </a:p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Хочется </a:t>
            </a:r>
            <a:r>
              <a:rPr lang="ru-RU" sz="2400" dirty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надеяться, что, наконец, удастся выработать механизмы такого взаимодействия на официально регламентированной постоянной основе</a:t>
            </a:r>
            <a:r>
              <a:rPr lang="ru-RU" sz="2400" dirty="0" smtClean="0">
                <a:solidFill>
                  <a:srgbClr val="4040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1067" y="296654"/>
            <a:ext cx="19431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algn="ctr">
              <a:defRPr sz="2400" spc="-10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z="3200" dirty="0" smtClean="0"/>
              <a:t>ВЫВОДЫ: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58806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1471249" y="2691398"/>
            <a:ext cx="804098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280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pPr algn="ctr"/>
            <a:r>
              <a:rPr lang="ru-RU" sz="6000" dirty="0" smtClean="0"/>
              <a:t>Спасибо за внимание!</a:t>
            </a:r>
            <a:endParaRPr lang="ru-RU" sz="6000" dirty="0"/>
          </a:p>
          <a:p>
            <a:pPr algn="ctr"/>
            <a:endParaRPr lang="ru-RU" dirty="0"/>
          </a:p>
        </p:txBody>
      </p:sp>
      <p:sp>
        <p:nvSpPr>
          <p:cNvPr id="44" name="TextBox 18"/>
          <p:cNvSpPr txBox="1">
            <a:spLocks noChangeArrowheads="1"/>
          </p:cNvSpPr>
          <p:nvPr/>
        </p:nvSpPr>
        <p:spPr bwMode="auto">
          <a:xfrm>
            <a:off x="843779" y="5616284"/>
            <a:ext cx="9295924" cy="612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8967" tIns="59484" rIns="118967" bIns="59484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E-mail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GAU1111@YANDEX.RU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075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D5296DEA09E843A8EC604E05260756" ma:contentTypeVersion="0" ma:contentTypeDescription="Create a new document." ma:contentTypeScope="" ma:versionID="12d81bb9721782df95b50f1bf6563eb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8115F1-8AB5-421C-8000-A934F83AE0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F3D720-A32C-429E-8CEE-F2319E70D7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E8EDE27-4054-4114-A3AA-DF30361AF6E4}">
  <ds:schemaRefs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12208</TotalTime>
  <Words>583</Words>
  <Application>Microsoft Office PowerPoint</Application>
  <PresentationFormat>Произвольный</PresentationFormat>
  <Paragraphs>40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Герасимов</dc:creator>
  <cp:lastModifiedBy>user</cp:lastModifiedBy>
  <cp:revision>269</cp:revision>
  <cp:lastPrinted>2012-01-18T13:47:58Z</cp:lastPrinted>
  <dcterms:created xsi:type="dcterms:W3CDTF">2011-11-14T13:43:26Z</dcterms:created>
  <dcterms:modified xsi:type="dcterms:W3CDTF">2018-03-13T04:58:44Z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0x0101000ED5296DEA09E843A8EC604E05260756</vt:lpwstr>
  </property>
</Properties>
</file>