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4" r:id="rId3"/>
    <p:sldId id="305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80" y="7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>
        <p14:vortex dir="r"/>
      </p:transition>
    </mc:Choice>
    <mc:Fallback xmlns="">
      <p:transition spd="slow" advClick="0" advTm="8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>
        <p14:vortex dir="r"/>
      </p:transition>
    </mc:Choice>
    <mc:Fallback xmlns="">
      <p:transition spd="slow" advClick="0" advTm="8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>
        <p14:vortex dir="r"/>
      </p:transition>
    </mc:Choice>
    <mc:Fallback xmlns="">
      <p:transition spd="slow" advClick="0" advTm="8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>
        <p14:vortex dir="r"/>
      </p:transition>
    </mc:Choice>
    <mc:Fallback xmlns="">
      <p:transition spd="slow" advClick="0" advTm="8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>
        <p14:vortex dir="r"/>
      </p:transition>
    </mc:Choice>
    <mc:Fallback xmlns="">
      <p:transition spd="slow" advClick="0" advTm="8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>
        <p14:vortex dir="r"/>
      </p:transition>
    </mc:Choice>
    <mc:Fallback xmlns="">
      <p:transition spd="slow" advClick="0" advTm="8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>
        <p14:vortex dir="r"/>
      </p:transition>
    </mc:Choice>
    <mc:Fallback xmlns="">
      <p:transition spd="slow" advClick="0" advTm="8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>
        <p14:vortex dir="r"/>
      </p:transition>
    </mc:Choice>
    <mc:Fallback xmlns="">
      <p:transition spd="slow" advClick="0" advTm="8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>
        <p14:vortex dir="r"/>
      </p:transition>
    </mc:Choice>
    <mc:Fallback xmlns="">
      <p:transition spd="slow" advClick="0" advTm="8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6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6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6" y="1435104"/>
            <a:ext cx="3008313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>
        <p14:vortex dir="r"/>
      </p:transition>
    </mc:Choice>
    <mc:Fallback xmlns="">
      <p:transition spd="slow" advClick="0" advTm="8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>
        <p14:vortex dir="r"/>
      </p:transition>
    </mc:Choice>
    <mc:Fallback xmlns="">
      <p:transition spd="slow" advClick="0" advTm="8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4000" advClick="0" advTm="8000">
        <p14:vortex dir="r"/>
      </p:transition>
    </mc:Choice>
    <mc:Fallback xmlns="">
      <p:transition spd="slow" advClick="0" advTm="8000">
        <p:fade/>
      </p:transition>
    </mc:Fallback>
  </mc:AlternateContent>
  <p:txStyles>
    <p:titleStyle>
      <a:lvl1pPr algn="ctr" defTabSz="9143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3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1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jp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Догово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7" y="6547681"/>
            <a:ext cx="2571769" cy="238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274640"/>
            <a:ext cx="5915001" cy="114300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3200" spc="331" dirty="0">
                <a:solidFill>
                  <a:srgbClr val="FF0000"/>
                </a:solidFill>
                <a:latin typeface="PF DinDisplay Pro" panose="02000506030000020004" pitchFamily="2" charset="0"/>
                <a:ea typeface="+mn-ea"/>
                <a:cs typeface="+mn-cs"/>
              </a:rPr>
              <a:t>СИСТЕМНАЯ </a:t>
            </a:r>
            <a:r>
              <a:rPr lang="ru-RU" sz="3200" spc="331" dirty="0">
                <a:solidFill>
                  <a:srgbClr val="FF0000"/>
                </a:solidFill>
                <a:latin typeface="PF DinDisplay Pro" panose="02000506030000020004" pitchFamily="2" charset="0"/>
                <a:ea typeface="+mn-ea"/>
                <a:cs typeface="+mn-cs"/>
              </a:rPr>
              <a:t>ИНТЕГРАЦИЯ</a:t>
            </a:r>
            <a:r>
              <a:rPr lang="en-US" sz="3200" spc="331" dirty="0">
                <a:solidFill>
                  <a:srgbClr val="FF0000"/>
                </a:solidFill>
                <a:latin typeface="PF DinDisplay Pro" panose="02000506030000020004" pitchFamily="2" charset="0"/>
                <a:ea typeface="+mn-ea"/>
                <a:cs typeface="+mn-cs"/>
              </a:rPr>
              <a:t/>
            </a:r>
            <a:br>
              <a:rPr lang="en-US" sz="3200" spc="331" dirty="0">
                <a:solidFill>
                  <a:srgbClr val="FF0000"/>
                </a:solidFill>
                <a:latin typeface="PF DinDisplay Pro" panose="02000506030000020004" pitchFamily="2" charset="0"/>
                <a:ea typeface="+mn-ea"/>
                <a:cs typeface="+mn-cs"/>
              </a:rPr>
            </a:br>
            <a:r>
              <a:rPr lang="ru-RU" sz="3200" dirty="0">
                <a:solidFill>
                  <a:srgbClr val="0070C0"/>
                </a:solidFill>
                <a:latin typeface="PF DinDisplay Pro" panose="02000506030000020004" pitchFamily="2" charset="0"/>
                <a:ea typeface="+mn-ea"/>
                <a:cs typeface="+mn-cs"/>
              </a:rPr>
              <a:t>СПЕЦИАЛЬНОГО НАЗНАЧЕНИЯ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411760" y="4437116"/>
            <a:ext cx="34483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PF DinDisplay Pro" panose="02000506030000020004" pitchFamily="2" charset="0"/>
              </a:rPr>
              <a:t>Гвоздюк Дмитрий</a:t>
            </a:r>
          </a:p>
          <a:p>
            <a:r>
              <a:rPr lang="ru-RU" sz="2000" dirty="0">
                <a:solidFill>
                  <a:srgbClr val="0070C0"/>
                </a:solidFill>
                <a:latin typeface="PF DinDisplay Pro" panose="02000506030000020004" pitchFamily="2" charset="0"/>
              </a:rPr>
              <a:t>Владимирович</a:t>
            </a:r>
          </a:p>
          <a:p>
            <a:r>
              <a:rPr lang="ru-RU" sz="2000" dirty="0">
                <a:solidFill>
                  <a:srgbClr val="0070C0"/>
                </a:solidFill>
                <a:latin typeface="PF DinDisplay Pro" panose="02000506030000020004" pitchFamily="2" charset="0"/>
              </a:rPr>
              <a:t>Президент группы компаний</a:t>
            </a:r>
          </a:p>
          <a:p>
            <a:r>
              <a:rPr lang="ru-RU" sz="2000" dirty="0">
                <a:solidFill>
                  <a:srgbClr val="0070C0"/>
                </a:solidFill>
                <a:latin typeface="PF DinDisplay Pro" panose="02000506030000020004" pitchFamily="2" charset="0"/>
              </a:rPr>
              <a:t>«РосИнтеграция»</a:t>
            </a:r>
            <a:endParaRPr lang="ru-RU" sz="2000" dirty="0">
              <a:solidFill>
                <a:srgbClr val="0070C0"/>
              </a:solidFill>
              <a:latin typeface="PF DinDisplay Pro" panose="02000506030000020004" pitchFamily="2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6" y="129798"/>
            <a:ext cx="1298561" cy="143268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90952" y="2070230"/>
            <a:ext cx="836209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PF DinDisplay Pro" panose="02000506030000020004" pitchFamily="2" charset="0"/>
              </a:rPr>
              <a:t>Миграция информационных систем органов власти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PF DinDisplay Pro" panose="02000506030000020004" pitchFamily="2" charset="0"/>
              </a:rPr>
              <a:t>под отечественные программно-технические 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PF DinDisplay Pro" panose="02000506030000020004" pitchFamily="2" charset="0"/>
              </a:rPr>
              <a:t>платформы. Этапы и инфраструктурные решения.</a:t>
            </a:r>
            <a:endParaRPr lang="ru-RU" sz="2800" b="1" dirty="0">
              <a:solidFill>
                <a:srgbClr val="C00000"/>
              </a:solidFill>
              <a:latin typeface="PF DinDisplay Pro" panose="02000506030000020004" pitchFamily="2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774711"/>
            <a:ext cx="1520171" cy="19858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>
        <p14:vortex dir="r"/>
      </p:transition>
    </mc:Choice>
    <mc:Fallback xmlns="">
      <p:transition spd="slow" advClick="0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31" y="260649"/>
            <a:ext cx="717935" cy="79208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995304" y="395083"/>
            <a:ext cx="1153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PF DinDisplay Pro" panose="02000506030000020004" pitchFamily="2" charset="0"/>
              </a:rPr>
              <a:t>Этапы</a:t>
            </a:r>
            <a:endParaRPr lang="ru-RU" sz="2800" b="1" dirty="0">
              <a:solidFill>
                <a:srgbClr val="C00000"/>
              </a:solidFill>
              <a:latin typeface="PF DinDisplay Pro" panose="02000506030000020004" pitchFamily="2" charset="0"/>
            </a:endParaRPr>
          </a:p>
        </p:txBody>
      </p:sp>
      <p:grpSp>
        <p:nvGrpSpPr>
          <p:cNvPr id="97" name="Группа 96"/>
          <p:cNvGrpSpPr/>
          <p:nvPr/>
        </p:nvGrpSpPr>
        <p:grpSpPr>
          <a:xfrm>
            <a:off x="1394563" y="1200838"/>
            <a:ext cx="6354875" cy="5311050"/>
            <a:chOff x="191015" y="1200838"/>
            <a:chExt cx="6354875" cy="5311050"/>
          </a:xfrm>
        </p:grpSpPr>
        <p:sp>
          <p:nvSpPr>
            <p:cNvPr id="10" name="Блок-схема: процесс 9"/>
            <p:cNvSpPr/>
            <p:nvPr/>
          </p:nvSpPr>
          <p:spPr>
            <a:xfrm>
              <a:off x="194013" y="1200838"/>
              <a:ext cx="1728192" cy="792088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Переход на отечественное программное обеспечение</a:t>
              </a:r>
            </a:p>
          </p:txBody>
        </p:sp>
        <p:sp>
          <p:nvSpPr>
            <p:cNvPr id="11" name="Блок-схема: ручное управление 10"/>
            <p:cNvSpPr/>
            <p:nvPr/>
          </p:nvSpPr>
          <p:spPr>
            <a:xfrm>
              <a:off x="191015" y="2277632"/>
              <a:ext cx="1731190" cy="863336"/>
            </a:xfrm>
            <a:prstGeom prst="flowChartManualOpera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/>
                <a:t>Обследование и описание инфраструктуры </a:t>
              </a:r>
              <a:r>
                <a:rPr lang="en-US" sz="900" dirty="0"/>
                <a:t>AS IS</a:t>
              </a:r>
              <a:endParaRPr lang="ru-RU" sz="900" dirty="0"/>
            </a:p>
          </p:txBody>
        </p:sp>
        <p:sp>
          <p:nvSpPr>
            <p:cNvPr id="13" name="Блок-схема: ручное управление 12"/>
            <p:cNvSpPr/>
            <p:nvPr/>
          </p:nvSpPr>
          <p:spPr>
            <a:xfrm>
              <a:off x="191015" y="3419421"/>
              <a:ext cx="1731190" cy="854516"/>
            </a:xfrm>
            <a:prstGeom prst="flowChartManualOpera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50" dirty="0"/>
                <a:t>Определение требований</a:t>
              </a:r>
            </a:p>
          </p:txBody>
        </p:sp>
        <p:sp>
          <p:nvSpPr>
            <p:cNvPr id="12" name="Блок-схема: решение 11"/>
            <p:cNvSpPr/>
            <p:nvPr/>
          </p:nvSpPr>
          <p:spPr>
            <a:xfrm>
              <a:off x="2576833" y="3522643"/>
              <a:ext cx="1584176" cy="792088"/>
            </a:xfrm>
            <a:prstGeom prst="flowChartDecis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/>
                <a:t>Готовность ИС к миграции</a:t>
              </a:r>
            </a:p>
          </p:txBody>
        </p:sp>
        <p:sp>
          <p:nvSpPr>
            <p:cNvPr id="14" name="Ромб 13"/>
            <p:cNvSpPr/>
            <p:nvPr/>
          </p:nvSpPr>
          <p:spPr>
            <a:xfrm>
              <a:off x="3013633" y="1272846"/>
              <a:ext cx="720080" cy="648072"/>
            </a:xfrm>
            <a:prstGeom prst="diamon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>
                  <a:solidFill>
                    <a:schemeClr val="tx1"/>
                  </a:solidFill>
                </a:rPr>
                <a:t>ДА</a:t>
              </a:r>
            </a:p>
          </p:txBody>
        </p:sp>
        <p:sp>
          <p:nvSpPr>
            <p:cNvPr id="16" name="Ромб 15"/>
            <p:cNvSpPr/>
            <p:nvPr/>
          </p:nvSpPr>
          <p:spPr>
            <a:xfrm>
              <a:off x="2999692" y="4652254"/>
              <a:ext cx="734021" cy="648072"/>
            </a:xfrm>
            <a:prstGeom prst="diamond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b="1" dirty="0" smtClean="0"/>
                <a:t>Нет</a:t>
              </a:r>
              <a:endParaRPr lang="ru-RU" sz="900" b="1" dirty="0"/>
            </a:p>
          </p:txBody>
        </p:sp>
        <p:cxnSp>
          <p:nvCxnSpPr>
            <p:cNvPr id="17" name="Прямая со стрелкой 16"/>
            <p:cNvCxnSpPr>
              <a:stCxn id="10" idx="3"/>
              <a:endCxn id="10" idx="3"/>
            </p:cNvCxnSpPr>
            <p:nvPr/>
          </p:nvCxnSpPr>
          <p:spPr>
            <a:xfrm>
              <a:off x="1922205" y="1596882"/>
              <a:ext cx="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Стрелка вправо 19"/>
            <p:cNvSpPr/>
            <p:nvPr/>
          </p:nvSpPr>
          <p:spPr>
            <a:xfrm rot="5400000">
              <a:off x="914257" y="2040061"/>
              <a:ext cx="284705" cy="19452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6" name="Прямая соединительная линия 25"/>
            <p:cNvCxnSpPr>
              <a:stCxn id="12" idx="0"/>
              <a:endCxn id="14" idx="2"/>
            </p:cNvCxnSpPr>
            <p:nvPr/>
          </p:nvCxnSpPr>
          <p:spPr>
            <a:xfrm flipV="1">
              <a:off x="3368921" y="1920918"/>
              <a:ext cx="4752" cy="16017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>
              <a:stCxn id="12" idx="2"/>
              <a:endCxn id="16" idx="0"/>
            </p:cNvCxnSpPr>
            <p:nvPr/>
          </p:nvCxnSpPr>
          <p:spPr>
            <a:xfrm flipH="1">
              <a:off x="3366703" y="4314731"/>
              <a:ext cx="2218" cy="3375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Блок-схема: знак завершения 28"/>
            <p:cNvSpPr/>
            <p:nvPr/>
          </p:nvSpPr>
          <p:spPr>
            <a:xfrm>
              <a:off x="4817698" y="5791808"/>
              <a:ext cx="1728192" cy="720080"/>
            </a:xfrm>
            <a:prstGeom prst="flowChartTermina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/>
                <a:t>Миграция ИС</a:t>
              </a:r>
            </a:p>
          </p:txBody>
        </p:sp>
        <p:sp>
          <p:nvSpPr>
            <p:cNvPr id="30" name="Блок-схема: ручное управление 29"/>
            <p:cNvSpPr/>
            <p:nvPr/>
          </p:nvSpPr>
          <p:spPr>
            <a:xfrm>
              <a:off x="4853702" y="1200838"/>
              <a:ext cx="1656184" cy="792088"/>
            </a:xfrm>
            <a:prstGeom prst="flowChartManualOpera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/>
                <a:t>Подготовка и согласование проекта миграции ИС</a:t>
              </a:r>
            </a:p>
          </p:txBody>
        </p:sp>
        <p:sp>
          <p:nvSpPr>
            <p:cNvPr id="32" name="Блок-схема: ручное управление 31"/>
            <p:cNvSpPr/>
            <p:nvPr/>
          </p:nvSpPr>
          <p:spPr>
            <a:xfrm>
              <a:off x="4853702" y="2342626"/>
              <a:ext cx="1656184" cy="792088"/>
            </a:xfrm>
            <a:prstGeom prst="flowChartManualOpera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/>
                <a:t>Подготовка инженерной инфраструктуры</a:t>
              </a:r>
            </a:p>
          </p:txBody>
        </p:sp>
        <p:sp>
          <p:nvSpPr>
            <p:cNvPr id="33" name="Блок-схема: ручное управление 32"/>
            <p:cNvSpPr/>
            <p:nvPr/>
          </p:nvSpPr>
          <p:spPr>
            <a:xfrm>
              <a:off x="4853702" y="3484414"/>
              <a:ext cx="1656184" cy="792088"/>
            </a:xfrm>
            <a:prstGeom prst="flowChartManualOpera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/>
                <a:t>Подготовка системной инфраструктуры</a:t>
              </a:r>
            </a:p>
          </p:txBody>
        </p:sp>
        <p:sp>
          <p:nvSpPr>
            <p:cNvPr id="34" name="Блок-схема: ручное управление 33"/>
            <p:cNvSpPr/>
            <p:nvPr/>
          </p:nvSpPr>
          <p:spPr>
            <a:xfrm>
              <a:off x="4853702" y="4652254"/>
              <a:ext cx="1656184" cy="792088"/>
            </a:xfrm>
            <a:prstGeom prst="flowChartManualOpera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/>
                <a:t>Опытная эксплуатация</a:t>
              </a:r>
            </a:p>
          </p:txBody>
        </p:sp>
        <p:cxnSp>
          <p:nvCxnSpPr>
            <p:cNvPr id="36" name="Прямая со стрелкой 35"/>
            <p:cNvCxnSpPr>
              <a:stCxn id="16" idx="1"/>
              <a:endCxn id="37" idx="5"/>
            </p:cNvCxnSpPr>
            <p:nvPr/>
          </p:nvCxnSpPr>
          <p:spPr>
            <a:xfrm flipH="1" flipV="1">
              <a:off x="1749086" y="4957910"/>
              <a:ext cx="1250606" cy="183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Блок-схема: данные 36"/>
            <p:cNvSpPr/>
            <p:nvPr/>
          </p:nvSpPr>
          <p:spPr>
            <a:xfrm>
              <a:off x="191015" y="4561866"/>
              <a:ext cx="1731190" cy="792088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/>
                <a:t>ПО на доработку</a:t>
              </a:r>
              <a:endParaRPr lang="ru-RU" sz="1400" dirty="0"/>
            </a:p>
          </p:txBody>
        </p:sp>
        <p:cxnSp>
          <p:nvCxnSpPr>
            <p:cNvPr id="57" name="Прямая со стрелкой 56"/>
            <p:cNvCxnSpPr>
              <a:stCxn id="14" idx="3"/>
              <a:endCxn id="30" idx="1"/>
            </p:cNvCxnSpPr>
            <p:nvPr/>
          </p:nvCxnSpPr>
          <p:spPr>
            <a:xfrm>
              <a:off x="3733713" y="1596882"/>
              <a:ext cx="128560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Стрелка вправо 57"/>
            <p:cNvSpPr/>
            <p:nvPr/>
          </p:nvSpPr>
          <p:spPr>
            <a:xfrm rot="5400000">
              <a:off x="5503436" y="2067364"/>
              <a:ext cx="356716" cy="20784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Стрелка вправо 58"/>
            <p:cNvSpPr/>
            <p:nvPr/>
          </p:nvSpPr>
          <p:spPr>
            <a:xfrm rot="5400000">
              <a:off x="5503436" y="3209152"/>
              <a:ext cx="356716" cy="20784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Стрелка вправо 59"/>
            <p:cNvSpPr/>
            <p:nvPr/>
          </p:nvSpPr>
          <p:spPr>
            <a:xfrm rot="5400000">
              <a:off x="5503436" y="4351710"/>
              <a:ext cx="356716" cy="20784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Стрелка вправо 63"/>
            <p:cNvSpPr/>
            <p:nvPr/>
          </p:nvSpPr>
          <p:spPr>
            <a:xfrm rot="5400000">
              <a:off x="914257" y="3186825"/>
              <a:ext cx="284705" cy="19452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Стрелка вправо 86"/>
            <p:cNvSpPr/>
            <p:nvPr/>
          </p:nvSpPr>
          <p:spPr>
            <a:xfrm rot="5400000">
              <a:off x="5503436" y="5523734"/>
              <a:ext cx="356716" cy="20784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Стрелка вправо 95"/>
            <p:cNvSpPr/>
            <p:nvPr/>
          </p:nvSpPr>
          <p:spPr>
            <a:xfrm>
              <a:off x="1749086" y="3814767"/>
              <a:ext cx="803661" cy="19029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81033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>
        <p14:vortex dir="r"/>
      </p:transition>
    </mc:Choice>
    <mc:Fallback xmlns="">
      <p:transition spd="slow" advClick="0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31" y="260649"/>
            <a:ext cx="717935" cy="79208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99497" y="395083"/>
            <a:ext cx="63450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PF DinDisplay Pro" panose="02000506030000020004" pitchFamily="2" charset="0"/>
              </a:rPr>
              <a:t>Готовые инфраструктурные решения</a:t>
            </a:r>
            <a:endParaRPr lang="ru-RU" sz="2800" b="1" dirty="0">
              <a:solidFill>
                <a:srgbClr val="C00000"/>
              </a:solidFill>
              <a:latin typeface="PF DinDisplay Pro" panose="02000506030000020004" pitchFamily="2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14" y="1665962"/>
            <a:ext cx="3755090" cy="79607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904" y="1549651"/>
            <a:ext cx="4457700" cy="10287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9196" y="2694151"/>
            <a:ext cx="1763688" cy="5139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707" y="2693513"/>
            <a:ext cx="1153494" cy="51522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27" y="2381908"/>
            <a:ext cx="3035829" cy="1138436"/>
          </a:xfrm>
          <a:prstGeom prst="rect">
            <a:avLst/>
          </a:prstGeom>
        </p:spPr>
      </p:pic>
      <p:grpSp>
        <p:nvGrpSpPr>
          <p:cNvPr id="25" name="Группа 24"/>
          <p:cNvGrpSpPr/>
          <p:nvPr/>
        </p:nvGrpSpPr>
        <p:grpSpPr>
          <a:xfrm>
            <a:off x="708477" y="5039035"/>
            <a:ext cx="7727046" cy="897769"/>
            <a:chOff x="893732" y="5039035"/>
            <a:chExt cx="7727046" cy="897769"/>
          </a:xfrm>
        </p:grpSpPr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9912" y="5072992"/>
              <a:ext cx="2699792" cy="829854"/>
            </a:xfrm>
            <a:prstGeom prst="rect">
              <a:avLst/>
            </a:prstGeom>
          </p:spPr>
        </p:pic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79912" y="5039035"/>
              <a:ext cx="1940866" cy="897769"/>
            </a:xfrm>
            <a:prstGeom prst="rect">
              <a:avLst/>
            </a:prstGeom>
          </p:spPr>
        </p:pic>
        <p:pic>
          <p:nvPicPr>
            <p:cNvPr id="23" name="Рисунок 22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3732" y="5123609"/>
              <a:ext cx="2966524" cy="728620"/>
            </a:xfrm>
            <a:prstGeom prst="rect">
              <a:avLst/>
            </a:prstGeom>
          </p:spPr>
        </p:pic>
      </p:grpSp>
      <p:grpSp>
        <p:nvGrpSpPr>
          <p:cNvPr id="27" name="Группа 26"/>
          <p:cNvGrpSpPr/>
          <p:nvPr/>
        </p:nvGrpSpPr>
        <p:grpSpPr>
          <a:xfrm>
            <a:off x="1672340" y="3469853"/>
            <a:ext cx="5799321" cy="1543323"/>
            <a:chOff x="1475656" y="3309899"/>
            <a:chExt cx="5799321" cy="1543323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30961" y="3309899"/>
              <a:ext cx="2444016" cy="1543323"/>
            </a:xfrm>
            <a:prstGeom prst="rect">
              <a:avLst/>
            </a:prstGeom>
          </p:spPr>
        </p:pic>
        <p:pic>
          <p:nvPicPr>
            <p:cNvPr id="24" name="Рисунок 23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5656" y="3456848"/>
              <a:ext cx="2221200" cy="12494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5314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>
        <p14:vortex dir="r"/>
      </p:transition>
    </mc:Choice>
    <mc:Fallback xmlns="">
      <p:transition spd="slow" advClick="0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Догово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2" y="129459"/>
            <a:ext cx="5143536" cy="442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Догово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7" y="6547681"/>
            <a:ext cx="2571769" cy="238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C:\Documents and Settings\Admin\Рабочий стол\СДЕЛАЛ\Contac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7" y="3071811"/>
            <a:ext cx="3810000" cy="2857500"/>
          </a:xfrm>
          <a:prstGeom prst="rect">
            <a:avLst/>
          </a:prstGeom>
          <a:noFill/>
        </p:spPr>
      </p:pic>
      <p:sp>
        <p:nvSpPr>
          <p:cNvPr id="8" name="Подзаголовок 2"/>
          <p:cNvSpPr txBox="1">
            <a:spLocks/>
          </p:cNvSpPr>
          <p:nvPr/>
        </p:nvSpPr>
        <p:spPr>
          <a:xfrm>
            <a:off x="1500169" y="2643185"/>
            <a:ext cx="7500991" cy="3571900"/>
          </a:xfrm>
          <a:prstGeom prst="rect">
            <a:avLst/>
          </a:prstGeom>
        </p:spPr>
        <p:txBody>
          <a:bodyPr vert="horz" lIns="91440" tIns="45721" rIns="91440" bIns="45721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sz="2500" b="1" i="1" dirty="0">
                <a:solidFill>
                  <a:srgbClr val="C00000"/>
                </a:solidFill>
                <a:latin typeface="PF DinDisplay Pro" panose="02000506030000020004" pitchFamily="2" charset="0"/>
              </a:rPr>
              <a:t>Звоните нам </a:t>
            </a:r>
            <a:r>
              <a:rPr lang="ru-RU" sz="2500" i="1" dirty="0">
                <a:latin typeface="PF DinDisplay Pro" panose="02000506030000020004" pitchFamily="2" charset="0"/>
              </a:rPr>
              <a:t>– </a:t>
            </a:r>
            <a:r>
              <a:rPr lang="ru-RU" sz="2500" i="1" dirty="0">
                <a:solidFill>
                  <a:srgbClr val="0070C0"/>
                </a:solidFill>
                <a:latin typeface="PF DinDisplay Pro" panose="02000506030000020004" pitchFamily="2" charset="0"/>
              </a:rPr>
              <a:t>8 800 333 91 99 </a:t>
            </a:r>
            <a:r>
              <a:rPr lang="ru-RU" sz="2500" i="1" dirty="0">
                <a:latin typeface="PF DinDisplay Pro" panose="02000506030000020004" pitchFamily="2" charset="0"/>
              </a:rPr>
              <a:t>- и мы расскажем, как эффективно провести </a:t>
            </a:r>
            <a:r>
              <a:rPr lang="ru-RU" sz="2500" i="1" dirty="0" err="1">
                <a:latin typeface="PF DinDisplay Pro" panose="02000506030000020004" pitchFamily="2" charset="0"/>
              </a:rPr>
              <a:t>импортозамещение</a:t>
            </a:r>
            <a:r>
              <a:rPr lang="ru-RU" sz="2500" i="1" dirty="0">
                <a:latin typeface="PF DinDisplay Pro" panose="02000506030000020004" pitchFamily="2" charset="0"/>
              </a:rPr>
              <a:t> Вашей </a:t>
            </a:r>
          </a:p>
          <a:p>
            <a:pPr algn="ctr">
              <a:spcBef>
                <a:spcPct val="20000"/>
              </a:spcBef>
              <a:defRPr/>
            </a:pPr>
            <a:r>
              <a:rPr lang="ru-RU" sz="2500" i="1" dirty="0">
                <a:latin typeface="PF DinDisplay Pro" panose="02000506030000020004" pitchFamily="2" charset="0"/>
              </a:rPr>
              <a:t>ИТ-инфраструктуры.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2500" b="1" i="1" dirty="0">
                <a:solidFill>
                  <a:srgbClr val="C00000"/>
                </a:solidFill>
                <a:latin typeface="PF DinDisplay Pro" panose="02000506030000020004" pitchFamily="2" charset="0"/>
              </a:rPr>
              <a:t>         </a:t>
            </a:r>
            <a:r>
              <a:rPr lang="ru-RU" sz="2500" b="1" i="1" dirty="0">
                <a:solidFill>
                  <a:srgbClr val="C00000"/>
                </a:solidFill>
                <a:latin typeface="PF DinDisplay Pro" panose="02000506030000020004" pitchFamily="2" charset="0"/>
              </a:rPr>
              <a:t>Пишите нам </a:t>
            </a:r>
            <a:r>
              <a:rPr lang="ru-RU" sz="2500" i="1" dirty="0">
                <a:latin typeface="PF DinDisplay Pro" panose="02000506030000020004" pitchFamily="2" charset="0"/>
              </a:rPr>
              <a:t>– </a:t>
            </a:r>
            <a:r>
              <a:rPr lang="en-US" sz="2500" i="1" dirty="0">
                <a:solidFill>
                  <a:srgbClr val="0070C0"/>
                </a:solidFill>
                <a:latin typeface="PF DinDisplay Pro" panose="02000506030000020004" pitchFamily="2" charset="0"/>
              </a:rPr>
              <a:t>welcome@rosint.it</a:t>
            </a:r>
            <a:endParaRPr lang="ru-RU" sz="2500" dirty="0">
              <a:solidFill>
                <a:srgbClr val="0070C0"/>
              </a:solidFill>
            </a:endParaRPr>
          </a:p>
          <a:p>
            <a:pPr algn="r"/>
            <a:endParaRPr lang="ru-RU" sz="1500" b="1" dirty="0"/>
          </a:p>
          <a:p>
            <a:pPr algn="r"/>
            <a:endParaRPr lang="ru-RU" sz="1500" b="1" dirty="0"/>
          </a:p>
          <a:p>
            <a:pPr algn="r"/>
            <a:endParaRPr lang="ru-RU" sz="1500" b="1" dirty="0"/>
          </a:p>
        </p:txBody>
      </p:sp>
      <p:pic>
        <p:nvPicPr>
          <p:cNvPr id="9" name="Picture 2" descr="C:\Documents and Settings\Admin\Рабочий стол\Brandbook\pic-shapk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8665" y="714357"/>
            <a:ext cx="7334268" cy="157686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>
        <p14:vortex dir="r"/>
      </p:transition>
    </mc:Choice>
    <mc:Fallback xmlns="">
      <p:transition spd="slow" advClick="0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1784</TotalTime>
  <Words>93</Words>
  <Application>Microsoft Office PowerPoint</Application>
  <PresentationFormat>Экран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PF DinDisplay Pro</vt:lpstr>
      <vt:lpstr>Тема Office</vt:lpstr>
      <vt:lpstr>СИСТЕМНАЯ ИНТЕГРАЦИЯ СПЕЦИАЛЬНОГО НАЗНАЧЕНИЯ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Дмитрий В. Гвоздюк</dc:creator>
  <cp:lastModifiedBy>Дмитрий В. Гвоздюк</cp:lastModifiedBy>
  <cp:revision>92</cp:revision>
  <dcterms:modified xsi:type="dcterms:W3CDTF">2018-04-05T18:47:14Z</dcterms:modified>
</cp:coreProperties>
</file>