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12"/>
  </p:notesMasterIdLst>
  <p:sldIdLst>
    <p:sldId id="258" r:id="rId2"/>
    <p:sldId id="301" r:id="rId3"/>
    <p:sldId id="292" r:id="rId4"/>
    <p:sldId id="303" r:id="rId5"/>
    <p:sldId id="302" r:id="rId6"/>
    <p:sldId id="304" r:id="rId7"/>
    <p:sldId id="305" r:id="rId8"/>
    <p:sldId id="308" r:id="rId9"/>
    <p:sldId id="306" r:id="rId10"/>
    <p:sldId id="282" r:id="rId11"/>
  </p:sldIdLst>
  <p:sldSz cx="9144000" cy="6858000" type="screen4x3"/>
  <p:notesSz cx="7102475" cy="10234613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ойко Наталья Владимировна" initials="БНВ" lastIdx="3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30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 snapToGrid="0" snapToObjects="1" showGuides="1">
      <p:cViewPr>
        <p:scale>
          <a:sx n="125" d="100"/>
          <a:sy n="125" d="100"/>
        </p:scale>
        <p:origin x="29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B5E9D-4100-423A-A5E1-0DE7D22D1114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C8742-091D-4CCF-BB15-728707037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8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8742-091D-4CCF-BB15-728707037D1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9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8" descr="Back_RED_BI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851"/>
            <a:ext cx="9144000" cy="273631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20688" y="2055217"/>
            <a:ext cx="7772400" cy="1470025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Arial 32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74401" y="5884333"/>
            <a:ext cx="6400800" cy="69697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ФИО </a:t>
            </a:r>
            <a:r>
              <a:rPr lang="en-US" dirty="0" smtClean="0"/>
              <a:t>Arial 18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en-US" dirty="0" smtClean="0"/>
          </a:p>
          <a:p>
            <a:r>
              <a:rPr lang="ru-RU" dirty="0" smtClean="0"/>
              <a:t>Должность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93689" y="296542"/>
            <a:ext cx="1101449" cy="365125"/>
          </a:xfrm>
        </p:spPr>
        <p:txBody>
          <a:bodyPr/>
          <a:lstStyle>
            <a:lvl1pPr algn="l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10" name="Picture 39" descr="Logo_RGB_P_19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22" y="5716045"/>
            <a:ext cx="1651857" cy="7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4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нутрен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Снимок экрана 2015-02-11 в 11.00.5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3344"/>
          </a:xfrm>
          <a:prstGeom prst="rect">
            <a:avLst/>
          </a:prstGeom>
        </p:spPr>
      </p:pic>
      <p:pic>
        <p:nvPicPr>
          <p:cNvPr id="10" name="Picture 20" descr="Logo_RGB_P_19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167" y="5977733"/>
            <a:ext cx="1348999" cy="62388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328863" y="1122948"/>
            <a:ext cx="8483971" cy="4953588"/>
          </a:xfrm>
        </p:spPr>
        <p:txBody>
          <a:bodyPr>
            <a:normAutofit/>
          </a:bodyPr>
          <a:lstStyle>
            <a:lvl1pPr marL="0" indent="0">
              <a:buClr>
                <a:srgbClr val="800000"/>
              </a:buClr>
              <a:buSzPct val="120000"/>
              <a:buFont typeface="Arial" pitchFamily="34" charset="0"/>
              <a:buNone/>
              <a:defRPr sz="19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Образец простого текста. </a:t>
            </a:r>
            <a:r>
              <a:rPr lang="en-US" dirty="0" smtClean="0"/>
              <a:t>Arial 19 </a:t>
            </a:r>
            <a:r>
              <a:rPr lang="ru-RU" dirty="0" err="1" smtClean="0"/>
              <a:t>пт</a:t>
            </a:r>
            <a:endParaRPr lang="en-US" dirty="0" smtClean="0"/>
          </a:p>
        </p:txBody>
      </p:sp>
      <p:sp>
        <p:nvSpPr>
          <p:cNvPr id="1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24772" y="229920"/>
            <a:ext cx="7200957" cy="525539"/>
          </a:xfrm>
        </p:spPr>
        <p:txBody>
          <a:bodyPr>
            <a:normAutofit/>
          </a:bodyPr>
          <a:lstStyle>
            <a:lvl1pPr algn="l">
              <a:defRPr sz="23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r>
              <a:rPr lang="ru-RU" dirty="0" smtClean="0"/>
              <a:t> слайда.</a:t>
            </a:r>
            <a:r>
              <a:rPr lang="en-US" dirty="0" smtClean="0"/>
              <a:t> Arial 2</a:t>
            </a:r>
            <a:r>
              <a:rPr lang="ru-RU" dirty="0" smtClean="0"/>
              <a:t>3</a:t>
            </a:r>
            <a:r>
              <a:rPr lang="en-US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84537" y="6346120"/>
            <a:ext cx="7455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36654DC3-442E-3A4B-BDB5-90C6476B7DD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999" y="6342239"/>
            <a:ext cx="4989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4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8" descr="Back_RED_BI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851"/>
            <a:ext cx="9144000" cy="2736310"/>
          </a:xfrm>
          <a:prstGeom prst="rect">
            <a:avLst/>
          </a:prstGeom>
        </p:spPr>
      </p:pic>
      <p:pic>
        <p:nvPicPr>
          <p:cNvPr id="14" name="Picture 39" descr="Logo_RGB_P_19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22" y="5716045"/>
            <a:ext cx="1651857" cy="76395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24772" y="1984041"/>
            <a:ext cx="8229600" cy="457941"/>
          </a:xfrm>
        </p:spPr>
        <p:txBody>
          <a:bodyPr anchor="t">
            <a:normAutofit/>
          </a:bodyPr>
          <a:lstStyle>
            <a:lvl1pPr algn="l">
              <a:defRPr sz="23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3" hasCustomPrompt="1"/>
          </p:nvPr>
        </p:nvSpPr>
        <p:spPr>
          <a:xfrm>
            <a:off x="328613" y="2441982"/>
            <a:ext cx="8229600" cy="1874180"/>
          </a:xfrm>
        </p:spPr>
        <p:txBody>
          <a:bodyPr anchor="ctr">
            <a:normAutofit/>
          </a:bodyPr>
          <a:lstStyle>
            <a:lvl1pPr marL="0" indent="0" eaLnBrk="1" hangingPunct="1">
              <a:spcBef>
                <a:spcPts val="0"/>
              </a:spcBef>
              <a:spcAft>
                <a:spcPts val="200"/>
              </a:spcAft>
              <a:buNone/>
              <a:defRPr sz="2000" baseline="0">
                <a:latin typeface="Arial"/>
                <a:cs typeface="Arial"/>
              </a:defRPr>
            </a:lvl1pPr>
          </a:lstStyle>
          <a:p>
            <a:pPr>
              <a:spcAft>
                <a:spcPts val="200"/>
              </a:spcAft>
            </a:pPr>
            <a:r>
              <a:rPr lang="ru-RU" sz="1800" dirty="0" smtClean="0">
                <a:solidFill>
                  <a:srgbClr val="FFFFFF"/>
                </a:solidFill>
              </a:rPr>
              <a:t>195112, г. Санкт-Петербург, </a:t>
            </a:r>
            <a:br>
              <a:rPr lang="ru-RU" sz="1800" dirty="0" smtClean="0">
                <a:solidFill>
                  <a:srgbClr val="FFFFFF"/>
                </a:solidFill>
              </a:rPr>
            </a:br>
            <a:r>
              <a:rPr lang="ru-RU" sz="1800" dirty="0" err="1" smtClean="0">
                <a:solidFill>
                  <a:srgbClr val="FFFFFF"/>
                </a:solidFill>
              </a:rPr>
              <a:t>Малоохтинский</a:t>
            </a:r>
            <a:r>
              <a:rPr lang="ru-RU" sz="1800" dirty="0" smtClean="0">
                <a:solidFill>
                  <a:srgbClr val="FFFFFF"/>
                </a:solidFill>
              </a:rPr>
              <a:t> проспект, д. 64, литер А</a:t>
            </a:r>
          </a:p>
          <a:p>
            <a:pPr>
              <a:spcAft>
                <a:spcPts val="200"/>
              </a:spcAft>
            </a:pPr>
            <a:r>
              <a:rPr lang="uk-UA" sz="1800" dirty="0" smtClean="0">
                <a:solidFill>
                  <a:srgbClr val="FFFFFF"/>
                </a:solidFill>
              </a:rPr>
              <a:t>Тел. в Санкт-Петербурге: +7 (812) 602-0811</a:t>
            </a:r>
          </a:p>
          <a:p>
            <a:r>
              <a:rPr lang="uk-UA" sz="1800" dirty="0" smtClean="0">
                <a:solidFill>
                  <a:srgbClr val="FFFFFF"/>
                </a:solidFill>
              </a:rPr>
              <a:t>Тел. в Москве: +7 (495) 620-0801</a:t>
            </a:r>
          </a:p>
          <a:p>
            <a:r>
              <a:rPr lang="en-US" sz="1800" dirty="0" err="1" smtClean="0">
                <a:solidFill>
                  <a:srgbClr val="FFFFFF"/>
                </a:solidFill>
              </a:rPr>
              <a:t>www.redsys.ru</a:t>
            </a:r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4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7946F-A867-D643-B2AB-B751B27FB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8" r:id="rId2"/>
    <p:sldLayoutId id="2147483666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200"/>
        </a:spcAft>
        <a:buClr>
          <a:srgbClr val="C30A34"/>
        </a:buClr>
        <a:buFont typeface="Arial"/>
        <a:buChar char="•"/>
        <a:defRPr sz="1900" kern="1200">
          <a:solidFill>
            <a:schemeClr val="tx1"/>
          </a:solidFill>
          <a:latin typeface="Arial"/>
          <a:ea typeface="+mn-ea"/>
          <a:cs typeface="Arial"/>
        </a:defRPr>
      </a:lvl1pPr>
      <a:lvl2pPr marL="702000" indent="-342000" algn="l" defTabSz="457200" rtl="0" eaLnBrk="1" latinLnBrk="0" hangingPunct="1">
        <a:spcBef>
          <a:spcPts val="0"/>
        </a:spcBef>
        <a:spcAft>
          <a:spcPts val="200"/>
        </a:spcAft>
        <a:buClr>
          <a:srgbClr val="C30A34"/>
        </a:buClr>
        <a:buSzPct val="80000"/>
        <a:buFont typeface="Arial"/>
        <a:buChar char="•"/>
        <a:defRPr sz="1900" kern="1200">
          <a:solidFill>
            <a:schemeClr val="tx1"/>
          </a:solidFill>
          <a:latin typeface="Arial"/>
          <a:ea typeface="+mn-ea"/>
          <a:cs typeface="Arial"/>
        </a:defRPr>
      </a:lvl2pPr>
      <a:lvl3pPr marL="1062000" indent="-342000" algn="l" defTabSz="457200" rtl="0" eaLnBrk="1" latinLnBrk="0" hangingPunct="1">
        <a:spcBef>
          <a:spcPts val="0"/>
        </a:spcBef>
        <a:spcAft>
          <a:spcPts val="200"/>
        </a:spcAft>
        <a:buClr>
          <a:srgbClr val="C30A34"/>
        </a:buClr>
        <a:buSzPct val="60000"/>
        <a:buFont typeface="Arial"/>
        <a:buChar char="•"/>
        <a:defRPr sz="1900" kern="1200">
          <a:solidFill>
            <a:schemeClr val="tx1"/>
          </a:solidFill>
          <a:latin typeface="Arial"/>
          <a:ea typeface="+mn-ea"/>
          <a:cs typeface="Arial"/>
        </a:defRPr>
      </a:lvl3pPr>
      <a:lvl4pPr marL="1422000" indent="-342000" algn="l" defTabSz="457200" rtl="0" eaLnBrk="1" latinLnBrk="0" hangingPunct="1">
        <a:spcBef>
          <a:spcPts val="0"/>
        </a:spcBef>
        <a:spcAft>
          <a:spcPts val="200"/>
        </a:spcAft>
        <a:buClr>
          <a:srgbClr val="C30A34"/>
        </a:buClr>
        <a:buSzPct val="40000"/>
        <a:buFont typeface="Arial"/>
        <a:buChar char="•"/>
        <a:defRPr sz="19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7.jp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9.png"/><Relationship Id="rId18" Type="http://schemas.openxmlformats.org/officeDocument/2006/relationships/image" Target="../media/image13.jp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12" Type="http://schemas.openxmlformats.org/officeDocument/2006/relationships/image" Target="../media/image38.jpg"/><Relationship Id="rId17" Type="http://schemas.openxmlformats.org/officeDocument/2006/relationships/image" Target="../media/image43.png"/><Relationship Id="rId2" Type="http://schemas.openxmlformats.org/officeDocument/2006/relationships/image" Target="../media/image28.jpg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jpg"/><Relationship Id="rId10" Type="http://schemas.openxmlformats.org/officeDocument/2006/relationships/image" Target="../media/image36.jpg"/><Relationship Id="rId19" Type="http://schemas.openxmlformats.org/officeDocument/2006/relationships/image" Target="../media/image7.jp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hyperlink" Target="https://www.spice-space.org/downloa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54.jpg"/><Relationship Id="rId5" Type="http://schemas.openxmlformats.org/officeDocument/2006/relationships/image" Target="../media/image50.jpg"/><Relationship Id="rId10" Type="http://schemas.openxmlformats.org/officeDocument/2006/relationships/image" Target="../media/image7.jp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581" y="2335436"/>
            <a:ext cx="8061595" cy="1966823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9000"/>
              </a:spcAft>
            </a:pPr>
            <a:r>
              <a:rPr lang="ru-RU" sz="2400" dirty="0" smtClean="0">
                <a:latin typeface="+mj-lt"/>
              </a:rPr>
              <a:t>Обеспечение </a:t>
            </a:r>
            <a:r>
              <a:rPr lang="ru-RU" sz="2400" dirty="0">
                <a:latin typeface="+mj-lt"/>
              </a:rPr>
              <a:t>работы информационных </a:t>
            </a:r>
            <a:r>
              <a:rPr lang="ru-RU" sz="2400" dirty="0" smtClean="0">
                <a:latin typeface="+mj-lt"/>
              </a:rPr>
              <a:t>систем</a:t>
            </a: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органов </a:t>
            </a:r>
            <a:r>
              <a:rPr lang="ru-RU" sz="2400" dirty="0">
                <a:latin typeface="+mj-lt"/>
              </a:rPr>
              <a:t>власти в отечественной операционной </a:t>
            </a:r>
            <a:r>
              <a:rPr lang="ru-RU" sz="2400" dirty="0" smtClean="0">
                <a:latin typeface="+mj-lt"/>
              </a:rPr>
              <a:t>среде.</a:t>
            </a:r>
            <a:endParaRPr lang="ru-RU" sz="2400" dirty="0"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276" y="5991523"/>
            <a:ext cx="6400800" cy="56150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Семенихин Александр</a:t>
            </a:r>
          </a:p>
          <a:p>
            <a:r>
              <a:rPr lang="ru-RU" sz="1100" dirty="0" smtClean="0">
                <a:solidFill>
                  <a:srgbClr val="FF0000"/>
                </a:solidFill>
                <a:latin typeface="+mn-lt"/>
              </a:rPr>
              <a:t>Директор по корпоративным продажам </a:t>
            </a:r>
            <a:r>
              <a:rPr lang="ru-RU" sz="1100" dirty="0" err="1" smtClean="0">
                <a:solidFill>
                  <a:srgbClr val="FF0000"/>
                </a:solidFill>
                <a:latin typeface="+mn-lt"/>
              </a:rPr>
              <a:t>РедСис</a:t>
            </a:r>
            <a:r>
              <a:rPr lang="ru-RU" sz="1100" dirty="0" smtClean="0">
                <a:solidFill>
                  <a:srgbClr val="FF0000"/>
                </a:solidFill>
                <a:latin typeface="+mn-lt"/>
              </a:rPr>
              <a:t> Сибирь</a:t>
            </a:r>
          </a:p>
        </p:txBody>
      </p:sp>
    </p:spTree>
    <p:extLst>
      <p:ext uri="{BB962C8B-B14F-4D97-AF65-F5344CB8AC3E}">
        <p14:creationId xmlns:p14="http://schemas.microsoft.com/office/powerpoint/2010/main" val="31629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8863" y="1122948"/>
            <a:ext cx="8483971" cy="4328946"/>
          </a:xfrm>
        </p:spPr>
        <p:txBody>
          <a:bodyPr/>
          <a:lstStyle/>
          <a:p>
            <a:pPr algn="ctr"/>
            <a:endParaRPr lang="ru-RU" dirty="0" smtClean="0">
              <a:solidFill>
                <a:srgbClr val="C30A34"/>
              </a:solidFill>
            </a:endParaRPr>
          </a:p>
          <a:p>
            <a:pPr algn="ctr"/>
            <a:endParaRPr lang="ru-RU" dirty="0" smtClean="0">
              <a:solidFill>
                <a:srgbClr val="C30A34"/>
              </a:solidFill>
            </a:endParaRPr>
          </a:p>
          <a:p>
            <a:pPr algn="ctr"/>
            <a:endParaRPr lang="ru-RU" dirty="0" smtClean="0">
              <a:solidFill>
                <a:srgbClr val="C30A34"/>
              </a:solidFill>
            </a:endParaRPr>
          </a:p>
          <a:p>
            <a:pPr algn="ctr"/>
            <a:endParaRPr lang="ru-RU" dirty="0" smtClean="0">
              <a:solidFill>
                <a:srgbClr val="C30A34"/>
              </a:solidFill>
            </a:endParaRPr>
          </a:p>
          <a:p>
            <a:pPr algn="ctr"/>
            <a:endParaRPr lang="ru-RU" sz="4000" b="1" dirty="0" smtClean="0">
              <a:solidFill>
                <a:srgbClr val="C30A34"/>
              </a:solidFill>
            </a:endParaRPr>
          </a:p>
          <a:p>
            <a:pPr algn="ctr"/>
            <a:r>
              <a:rPr lang="ru-RU" sz="4800" dirty="0" smtClean="0">
                <a:solidFill>
                  <a:srgbClr val="C30A34"/>
                </a:solidFill>
                <a:latin typeface="+mj-lt"/>
              </a:rPr>
              <a:t>Спасибо за внимание!</a:t>
            </a:r>
            <a:endParaRPr lang="ru-RU" sz="4800" dirty="0">
              <a:solidFill>
                <a:srgbClr val="C30A34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06" y="5633049"/>
            <a:ext cx="2754868" cy="66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24772" y="172358"/>
            <a:ext cx="8077356" cy="52553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j-lt"/>
              </a:rPr>
              <a:t>Цикл</a:t>
            </a:r>
            <a:endParaRPr lang="ru-RU" sz="20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9" y="1525892"/>
            <a:ext cx="5015695" cy="3002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 r="26149"/>
          <a:stretch/>
        </p:blipFill>
        <p:spPr>
          <a:xfrm>
            <a:off x="5731710" y="1787160"/>
            <a:ext cx="2961368" cy="4060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170" y="998966"/>
            <a:ext cx="435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Цикл </a:t>
            </a:r>
            <a:r>
              <a:rPr lang="ru-RU" sz="1200" b="1" dirty="0" err="1" smtClean="0">
                <a:solidFill>
                  <a:srgbClr val="FF0000"/>
                </a:solidFill>
              </a:rPr>
              <a:t>Шухарта-Деминга</a:t>
            </a:r>
            <a:r>
              <a:rPr lang="ru-RU" sz="1200" b="1" dirty="0" smtClean="0">
                <a:solidFill>
                  <a:srgbClr val="FF0000"/>
                </a:solidFill>
              </a:rPr>
              <a:t> определяет наше поведение в проектно-управляемом мире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7633" y="998966"/>
            <a:ext cx="3177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Возможности свободного распространения информации приводят к лавинам данных, как следствие любого действия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170" y="5299689"/>
            <a:ext cx="2459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Если неправильно собрать и проанализировать данные, то результат будет некачественным или плачевным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88" y="5127951"/>
            <a:ext cx="1374149" cy="13498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84997">
            <a:off x="4528468" y="1929248"/>
            <a:ext cx="1186281" cy="9081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241">
            <a:off x="2927916" y="4160071"/>
            <a:ext cx="2897617" cy="8897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7793" flipV="1">
            <a:off x="1957756" y="4986935"/>
            <a:ext cx="1946084" cy="9259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71" y="3517535"/>
            <a:ext cx="1293467" cy="111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6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24772" y="169535"/>
            <a:ext cx="7200957" cy="52553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j-lt"/>
              </a:rPr>
              <a:t>Аналитика</a:t>
            </a:r>
            <a:endParaRPr lang="ru-RU" sz="2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699" y="917468"/>
            <a:ext cx="779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Мы не можем создавать системы (проекты), сложность </a:t>
            </a:r>
            <a:r>
              <a:rPr lang="ru-RU" sz="1200" b="1" dirty="0" smtClean="0">
                <a:solidFill>
                  <a:srgbClr val="FF0000"/>
                </a:solidFill>
              </a:rPr>
              <a:t>анализа данных </a:t>
            </a:r>
            <a:r>
              <a:rPr lang="ru-RU" sz="1200" b="1" dirty="0" smtClean="0">
                <a:solidFill>
                  <a:srgbClr val="FF0000"/>
                </a:solidFill>
              </a:rPr>
              <a:t>в которых превышает наши </a:t>
            </a:r>
            <a:r>
              <a:rPr lang="ru-RU" sz="1200" b="1" dirty="0" smtClean="0">
                <a:solidFill>
                  <a:srgbClr val="FF0000"/>
                </a:solidFill>
              </a:rPr>
              <a:t>способности. Нам </a:t>
            </a:r>
            <a:r>
              <a:rPr lang="ru-RU" sz="1200" b="1" dirty="0">
                <a:solidFill>
                  <a:srgbClr val="FF0000"/>
                </a:solidFill>
              </a:rPr>
              <a:t>необходимы </a:t>
            </a:r>
            <a:r>
              <a:rPr lang="ru-RU" sz="1200" b="1" dirty="0" smtClean="0">
                <a:solidFill>
                  <a:srgbClr val="FF0000"/>
                </a:solidFill>
              </a:rPr>
              <a:t>доступные системы </a:t>
            </a:r>
            <a:r>
              <a:rPr lang="ru-RU" sz="1200" b="1" dirty="0">
                <a:solidFill>
                  <a:srgbClr val="FF0000"/>
                </a:solidFill>
              </a:rPr>
              <a:t>анализа данных и мы знаем как они </a:t>
            </a:r>
            <a:r>
              <a:rPr lang="ru-RU" sz="1200" b="1" dirty="0" smtClean="0">
                <a:solidFill>
                  <a:srgbClr val="FF0000"/>
                </a:solidFill>
              </a:rPr>
              <a:t>устроены.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064" y="1301428"/>
            <a:ext cx="2294151" cy="15832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9" y="1371625"/>
            <a:ext cx="4458835" cy="32311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39" y="3013284"/>
            <a:ext cx="3704676" cy="2303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0868" y="5316745"/>
            <a:ext cx="5296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 smtClean="0"/>
              <a:t>Достигнуто массовое понимание общей схемы и функционала систем  анализа данных.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Терминология получила широкое распространение: </a:t>
            </a:r>
            <a:r>
              <a:rPr lang="en-US" sz="1200" dirty="0" smtClean="0"/>
              <a:t>ETL, Data Warehouse, </a:t>
            </a:r>
            <a:r>
              <a:rPr lang="en-US" sz="1200" dirty="0" err="1"/>
              <a:t>BigData</a:t>
            </a:r>
            <a:r>
              <a:rPr lang="en-US" sz="1200" dirty="0"/>
              <a:t>, </a:t>
            </a:r>
            <a:r>
              <a:rPr lang="en-US" sz="1200" dirty="0" smtClean="0"/>
              <a:t>Business</a:t>
            </a:r>
            <a:r>
              <a:rPr lang="ru-RU" sz="1200" dirty="0" smtClean="0"/>
              <a:t> </a:t>
            </a:r>
            <a:r>
              <a:rPr lang="en-US" sz="1200" dirty="0" smtClean="0"/>
              <a:t>Intelligent </a:t>
            </a:r>
            <a:r>
              <a:rPr lang="ru-RU" sz="1200" dirty="0" smtClean="0"/>
              <a:t>или просто </a:t>
            </a:r>
            <a:r>
              <a:rPr lang="ru-RU" sz="1200" dirty="0" err="1" smtClean="0"/>
              <a:t>БиАй</a:t>
            </a:r>
            <a:r>
              <a:rPr lang="ru-RU" sz="1200" dirty="0" smtClean="0"/>
              <a:t> и т. д.</a:t>
            </a:r>
            <a:endParaRPr lang="en-US" sz="1200" dirty="0" smtClean="0"/>
          </a:p>
          <a:p>
            <a:pPr marL="285750" indent="-285750">
              <a:buFontTx/>
              <a:buChar char="-"/>
            </a:pPr>
            <a:r>
              <a:rPr lang="ru-RU" sz="1200" dirty="0" smtClean="0"/>
              <a:t>Аналитика становится массовым, обыденным процессом, не дорогим инструментом.</a:t>
            </a: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09260"/>
            <a:ext cx="2447948" cy="1341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6416" y="4574756"/>
            <a:ext cx="4520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 smtClean="0"/>
              <a:t>Это первые три спонтанно выбранные схемы из </a:t>
            </a:r>
            <a:r>
              <a:rPr lang="ru-RU" sz="1200" dirty="0" err="1" smtClean="0"/>
              <a:t>из</a:t>
            </a:r>
            <a:r>
              <a:rPr lang="ru-RU" sz="1200" dirty="0" smtClean="0"/>
              <a:t> картинок в поисковой системе по запросу </a:t>
            </a:r>
            <a:r>
              <a:rPr lang="en-US" sz="1200" dirty="0"/>
              <a:t>Business</a:t>
            </a:r>
            <a:r>
              <a:rPr lang="ru-RU" sz="1200" dirty="0"/>
              <a:t> </a:t>
            </a:r>
            <a:r>
              <a:rPr lang="en-US" sz="1200" dirty="0" smtClean="0"/>
              <a:t>Intelligent</a:t>
            </a:r>
            <a:r>
              <a:rPr lang="ru-RU" sz="12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Они относятся к разным отраслям и продуктам, но демонстрируют одно и то же.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50055">
            <a:off x="5467983" y="1198015"/>
            <a:ext cx="296088" cy="1879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2456">
            <a:off x="4687426" y="2021069"/>
            <a:ext cx="296088" cy="13222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7559" y="6439028"/>
            <a:ext cx="1221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Это привело к…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24772" y="169535"/>
            <a:ext cx="7200957" cy="52553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j-lt"/>
              </a:rPr>
              <a:t>Туман</a:t>
            </a:r>
            <a:endParaRPr lang="ru-RU" sz="2000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" y="1004674"/>
            <a:ext cx="5953109" cy="3462823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236598"/>
              </p:ext>
            </p:extLst>
          </p:nvPr>
        </p:nvGraphicFramePr>
        <p:xfrm>
          <a:off x="6173862" y="1004674"/>
          <a:ext cx="2872814" cy="3271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407"/>
                <a:gridCol w="1436407"/>
              </a:tblGrid>
              <a:tr h="60641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Терминология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IoT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Терминология </a:t>
                      </a:r>
                      <a:r>
                        <a:rPr lang="en-US" sz="1400" b="0" dirty="0" smtClean="0"/>
                        <a:t>BI</a:t>
                      </a:r>
                      <a:endParaRPr lang="ru-RU" sz="1400" b="0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SaaS,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DaaS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: сервисы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Аналитика</a:t>
                      </a:r>
                    </a:p>
                  </a:txBody>
                  <a:tcPr anchor="ctr"/>
                </a:tc>
              </a:tr>
              <a:tr h="67926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Cloud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: облако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Хранение,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«озеро данных»</a:t>
                      </a:r>
                    </a:p>
                  </a:txBody>
                  <a:tcPr anchor="ctr"/>
                </a:tc>
              </a:tr>
              <a:tr h="68797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Fog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: туман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Очистка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</a:rPr>
                        <a:t> и унификация данных</a:t>
                      </a:r>
                      <a:endParaRPr lang="ru-RU" sz="140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58347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Internet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of Things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Источники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1865" y="737108"/>
            <a:ext cx="296088" cy="240982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925249" y="2560320"/>
            <a:ext cx="2048831" cy="799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1865" y="1395393"/>
            <a:ext cx="296088" cy="24098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1865" y="2071103"/>
            <a:ext cx="296088" cy="24098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1865" y="2740866"/>
            <a:ext cx="296088" cy="24098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" y="4714058"/>
            <a:ext cx="2457450" cy="18573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537" y="4690357"/>
            <a:ext cx="2556148" cy="7367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25068">
            <a:off x="2609014" y="3364622"/>
            <a:ext cx="296088" cy="24098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579832" y="4666494"/>
            <a:ext cx="3599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 smtClean="0"/>
              <a:t>Универсальная модель, единое уравнение.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Вызывает доверие из-за авторитетности источника.</a:t>
            </a:r>
            <a:endParaRPr lang="en-US" sz="1200" dirty="0" smtClean="0"/>
          </a:p>
          <a:p>
            <a:pPr marL="285750" indent="-285750">
              <a:buFontTx/>
              <a:buChar char="-"/>
            </a:pPr>
            <a:r>
              <a:rPr lang="ru-RU" sz="1200" dirty="0"/>
              <a:t>Утверждает первичность программного </a:t>
            </a:r>
            <a:r>
              <a:rPr lang="ru-RU" sz="1200" dirty="0" smtClean="0"/>
              <a:t>обеспечения.</a:t>
            </a:r>
            <a:endParaRPr lang="ru-RU" sz="1200" dirty="0"/>
          </a:p>
          <a:p>
            <a:pPr marL="285750" indent="-285750">
              <a:buFontTx/>
              <a:buChar char="-"/>
            </a:pP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865244" y="5590180"/>
            <a:ext cx="4611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 smtClean="0"/>
              <a:t>Бесконечно горизонтально расширяемая среда.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Требование к аппаратной среде сводится к трём параметрам: хранить, считать, передавать.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Требование к программному обеспечению: переносимость, </a:t>
            </a:r>
            <a:r>
              <a:rPr lang="ru-RU" sz="1200" dirty="0" err="1" smtClean="0"/>
              <a:t>дробимость</a:t>
            </a:r>
            <a:r>
              <a:rPr lang="ru-RU" sz="1200" dirty="0" smtClean="0"/>
              <a:t>, однородность.</a:t>
            </a:r>
          </a:p>
        </p:txBody>
      </p:sp>
    </p:spTree>
    <p:extLst>
      <p:ext uri="{BB962C8B-B14F-4D97-AF65-F5344CB8AC3E}">
        <p14:creationId xmlns:p14="http://schemas.microsoft.com/office/powerpoint/2010/main" val="16093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24772" y="169535"/>
            <a:ext cx="7200957" cy="525539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+mj-lt"/>
              </a:rPr>
              <a:t>Гиперконвергентность</a:t>
            </a:r>
            <a:endParaRPr lang="ru-RU" sz="20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3" y="2738857"/>
            <a:ext cx="3505200" cy="822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3" y="2068297"/>
            <a:ext cx="3505200" cy="8229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3" y="3794771"/>
            <a:ext cx="3505200" cy="822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9301" y="344285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56" y="2099320"/>
            <a:ext cx="4049486" cy="24803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690" y="957406"/>
            <a:ext cx="7618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Если рассматривать руководителя ИТ подразделения как функционального заказчика, то </a:t>
            </a:r>
            <a:r>
              <a:rPr lang="ru-RU" sz="1200" dirty="0" smtClean="0"/>
              <a:t>для него </a:t>
            </a:r>
            <a:r>
              <a:rPr lang="ru-RU" sz="1200" dirty="0" smtClean="0"/>
              <a:t>аппаратная часть должна исполнять с определённым уровнем надёжности 3 действия:</a:t>
            </a:r>
            <a:endParaRPr lang="ru-RU" sz="1200" dirty="0" smtClean="0"/>
          </a:p>
          <a:p>
            <a:pPr marL="285750" indent="-285750">
              <a:buFontTx/>
              <a:buChar char="-"/>
            </a:pPr>
            <a:r>
              <a:rPr lang="ru-RU" sz="1200" dirty="0" smtClean="0"/>
              <a:t>создавать информацию;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получать и </a:t>
            </a:r>
            <a:r>
              <a:rPr lang="ru-RU" sz="1200" dirty="0" smtClean="0"/>
              <a:t>перед</a:t>
            </a:r>
            <a:r>
              <a:rPr lang="ru-RU" sz="1200" dirty="0"/>
              <a:t>а</a:t>
            </a:r>
            <a:r>
              <a:rPr lang="ru-RU" sz="1200" dirty="0" smtClean="0"/>
              <a:t>вать </a:t>
            </a:r>
            <a:r>
              <a:rPr lang="ru-RU" sz="1200" dirty="0" smtClean="0"/>
              <a:t>информацию;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хранить информацию</a:t>
            </a:r>
            <a:r>
              <a:rPr lang="ru-RU" sz="12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383" y="4685371"/>
            <a:ext cx="7805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 smtClean="0"/>
              <a:t>Единица оборудования важна настолько, насколько требуемых ресурсов она вносит в общее дело</a:t>
            </a:r>
            <a:r>
              <a:rPr lang="en-US" sz="1200" dirty="0" smtClean="0"/>
              <a:t>.</a:t>
            </a:r>
            <a:endParaRPr lang="ru-RU" sz="1200" dirty="0" smtClean="0"/>
          </a:p>
          <a:p>
            <a:pPr marL="285750" indent="-285750">
              <a:buFontTx/>
              <a:buChar char="-"/>
            </a:pPr>
            <a:r>
              <a:rPr lang="ru-RU" sz="1200" dirty="0" smtClean="0"/>
              <a:t>Мы </a:t>
            </a:r>
            <a:r>
              <a:rPr lang="ru-RU" sz="1200" dirty="0" smtClean="0"/>
              <a:t>не можем выделить отдельную роль единице оборудования и даже группе</a:t>
            </a:r>
            <a:r>
              <a:rPr lang="ru-RU" sz="1200" dirty="0" smtClean="0"/>
              <a:t>.</a:t>
            </a:r>
            <a:r>
              <a:rPr lang="en-US" sz="1200" dirty="0" smtClean="0"/>
              <a:t> </a:t>
            </a:r>
            <a:r>
              <a:rPr lang="ru-RU" sz="1200" dirty="0" smtClean="0"/>
              <a:t>Можно только попросить необходимое количество ресурсов с определёнными характеристиками.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Не </a:t>
            </a:r>
            <a:r>
              <a:rPr lang="ru-RU" sz="1200" dirty="0" smtClean="0"/>
              <a:t>можем </a:t>
            </a:r>
            <a:r>
              <a:rPr lang="ru-RU" sz="1200" dirty="0" smtClean="0"/>
              <a:t>позволить какой-то </a:t>
            </a:r>
            <a:r>
              <a:rPr lang="ru-RU" sz="1200" dirty="0" smtClean="0"/>
              <a:t>задаче оперировать единицей оборудования и , тем более, её физическими характеристиками</a:t>
            </a:r>
            <a:r>
              <a:rPr lang="ru-RU" sz="1200" dirty="0" smtClean="0"/>
              <a:t>. Пусть просто расскажет какие ресурсы ей необходимы для функционирования.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Ничего </a:t>
            </a:r>
            <a:r>
              <a:rPr lang="ru-RU" sz="1200" dirty="0" smtClean="0"/>
              <a:t>нового: принципы построения хорошо известны из опыта создания СХД. Кода-то </a:t>
            </a:r>
            <a:r>
              <a:rPr lang="en-US" sz="1200" dirty="0" smtClean="0"/>
              <a:t>RAID-5 </a:t>
            </a:r>
            <a:r>
              <a:rPr lang="ru-RU" sz="1200" dirty="0" smtClean="0"/>
              <a:t>казался вершиной мысли, виртуальные массивы </a:t>
            </a:r>
            <a:r>
              <a:rPr lang="ru-RU" sz="1200" dirty="0" smtClean="0"/>
              <a:t>– сложной и неоправданно дорогой структурой.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Ничего нового </a:t>
            </a:r>
            <a:r>
              <a:rPr lang="ru-RU" sz="1200" dirty="0" smtClean="0"/>
              <a:t>и в разделение ресурсов: с </a:t>
            </a:r>
            <a:r>
              <a:rPr lang="en-US" sz="1200" dirty="0" err="1" smtClean="0"/>
              <a:t>QoS</a:t>
            </a:r>
            <a:r>
              <a:rPr lang="ru-RU" sz="1200" dirty="0" smtClean="0"/>
              <a:t> сетевые администраторы хорошо знакомы.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352095" y="1386019"/>
            <a:ext cx="4121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Разнообразие </a:t>
            </a:r>
            <a:r>
              <a:rPr lang="ru-RU" b="1" dirty="0" smtClean="0">
                <a:solidFill>
                  <a:srgbClr val="FF0000"/>
                </a:solidFill>
              </a:rPr>
              <a:t>форм,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единство </a:t>
            </a:r>
            <a:r>
              <a:rPr lang="ru-RU" b="1" dirty="0">
                <a:solidFill>
                  <a:srgbClr val="FF0000"/>
                </a:solidFill>
              </a:rPr>
              <a:t>характеристик и </a:t>
            </a:r>
            <a:r>
              <a:rPr lang="ru-RU" b="1" dirty="0" smtClean="0">
                <a:solidFill>
                  <a:srgbClr val="FF0000"/>
                </a:solidFill>
              </a:rPr>
              <a:t>единая цель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25068">
            <a:off x="4479473" y="1456249"/>
            <a:ext cx="296088" cy="24098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2918">
            <a:off x="5729875" y="746210"/>
            <a:ext cx="296088" cy="44679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50055">
            <a:off x="5321814" y="2123076"/>
            <a:ext cx="296088" cy="3592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4690" y="6262651"/>
            <a:ext cx="564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Такое </a:t>
            </a:r>
            <a:r>
              <a:rPr lang="ru-RU" sz="1200" dirty="0" err="1" smtClean="0"/>
              <a:t>своийство</a:t>
            </a:r>
            <a:r>
              <a:rPr lang="ru-RU" sz="1200" dirty="0" smtClean="0"/>
              <a:t> систем называется </a:t>
            </a:r>
            <a:r>
              <a:rPr lang="ru-RU" b="1" dirty="0" err="1" smtClean="0">
                <a:solidFill>
                  <a:srgbClr val="FF0000"/>
                </a:solidFill>
              </a:rPr>
              <a:t>Гиперконвергентность</a:t>
            </a:r>
            <a:r>
              <a:rPr lang="ru-RU" sz="1200" dirty="0" smtClean="0"/>
              <a:t>.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24772" y="169535"/>
            <a:ext cx="7200957" cy="525539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+mj-lt"/>
              </a:rPr>
              <a:t>Микросервисы</a:t>
            </a:r>
            <a:endParaRPr lang="ru-RU" sz="20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180" y="3884160"/>
            <a:ext cx="83468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Какое ПО?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ПО работает не только инклюзивно относительно </a:t>
            </a:r>
            <a:r>
              <a:rPr lang="en-US" sz="1100" dirty="0" smtClean="0"/>
              <a:t>HW, </a:t>
            </a:r>
            <a:r>
              <a:rPr lang="ru-RU" sz="1100" dirty="0" smtClean="0"/>
              <a:t>но и эксклюзивно.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Масштабирование любым путём не позволяет рассматривать «что там внутри» «железа».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Отдельные части, «подпрограммы», могут работать на разных и сильно удалённых агрегациях оборудования</a:t>
            </a:r>
            <a:r>
              <a:rPr lang="en-US" sz="1100" dirty="0" smtClean="0"/>
              <a:t>.</a:t>
            </a:r>
            <a:r>
              <a:rPr lang="ru-RU" sz="1100" dirty="0" smtClean="0"/>
              <a:t> Это «</a:t>
            </a:r>
            <a:r>
              <a:rPr lang="ru-RU" sz="1100" dirty="0" err="1"/>
              <a:t>м</a:t>
            </a:r>
            <a:r>
              <a:rPr lang="ru-RU" sz="1100" dirty="0" err="1" smtClean="0"/>
              <a:t>икросервисы</a:t>
            </a:r>
            <a:r>
              <a:rPr lang="ru-RU" sz="1100" dirty="0" smtClean="0"/>
              <a:t>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180" y="4668990"/>
            <a:ext cx="759928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Как обеспечить соответствие таким требования?</a:t>
            </a:r>
          </a:p>
          <a:p>
            <a:pPr marL="285750" indent="-285750">
              <a:buFontTx/>
              <a:buChar char="-"/>
            </a:pPr>
            <a:r>
              <a:rPr lang="ru-RU" sz="1100" dirty="0" smtClean="0"/>
              <a:t>Переносимый транслируемый код. </a:t>
            </a:r>
            <a:r>
              <a:rPr lang="en-US" sz="1100" dirty="0" smtClean="0"/>
              <a:t>Java </a:t>
            </a:r>
            <a:r>
              <a:rPr lang="ru-RU" sz="1100" dirty="0" smtClean="0"/>
              <a:t>уже устарела. Ждём новостей.</a:t>
            </a:r>
          </a:p>
          <a:p>
            <a:pPr marL="285750" indent="-285750">
              <a:buFontTx/>
              <a:buChar char="-"/>
            </a:pPr>
            <a:r>
              <a:rPr lang="ru-RU" sz="1100" dirty="0" smtClean="0"/>
              <a:t>Переносимый компилируемый (открытый) код. Предпочтительнее с точки зрения контроля качества и безопасности.</a:t>
            </a:r>
          </a:p>
          <a:p>
            <a:pPr marL="285750" indent="-285750">
              <a:buFontTx/>
              <a:buChar char="-"/>
            </a:pPr>
            <a:r>
              <a:rPr lang="ru-RU" sz="1100" dirty="0" smtClean="0"/>
              <a:t>Разработка сообществом не объединённым в некоторую административную группу.</a:t>
            </a:r>
          </a:p>
          <a:p>
            <a:pPr marL="285750" indent="-285750">
              <a:buFontTx/>
              <a:buChar char="-"/>
            </a:pPr>
            <a:r>
              <a:rPr lang="ru-RU" sz="1100" dirty="0" smtClean="0"/>
              <a:t>Дробление кода на отдельные </a:t>
            </a:r>
            <a:r>
              <a:rPr lang="ru-RU" sz="1100" dirty="0" err="1" smtClean="0"/>
              <a:t>микросервисы</a:t>
            </a:r>
            <a:r>
              <a:rPr lang="ru-RU" sz="1100" dirty="0" smtClean="0"/>
              <a:t>, способные работать где угодно.</a:t>
            </a:r>
          </a:p>
          <a:p>
            <a:pPr marL="285750" indent="-285750">
              <a:buFontTx/>
              <a:buChar char="-"/>
            </a:pPr>
            <a:r>
              <a:rPr lang="ru-RU" sz="1100" dirty="0" smtClean="0"/>
              <a:t>Открытые стандарты во всём. От технологий организации труда до технологий производства ПО.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431401" y="6348900"/>
            <a:ext cx="3909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LOOK (</a:t>
            </a:r>
            <a:r>
              <a:rPr lang="ru-RU" sz="1200" b="1" dirty="0" smtClean="0"/>
              <a:t>СМОТРИТЕ</a:t>
            </a:r>
            <a:r>
              <a:rPr lang="en-US" sz="1200" b="1" dirty="0" smtClean="0"/>
              <a:t>) </a:t>
            </a:r>
            <a:r>
              <a:rPr lang="ru-RU" sz="1200" b="1" dirty="0" smtClean="0"/>
              <a:t>- ЭТО И ЕСТЬ ИМПОРТОЗАМЕЩЕНИЕ!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9298" y="5792374"/>
            <a:ext cx="4149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Так работать должна позволять </a:t>
            </a:r>
            <a:r>
              <a:rPr lang="ru-RU" sz="1200" b="1" dirty="0" smtClean="0">
                <a:solidFill>
                  <a:srgbClr val="0070C0"/>
                </a:solidFill>
              </a:rPr>
              <a:t>ОС (операционная система).</a:t>
            </a:r>
          </a:p>
          <a:p>
            <a:r>
              <a:rPr lang="ru-RU" sz="1200" dirty="0" smtClean="0"/>
              <a:t>Похоже ли это на </a:t>
            </a:r>
            <a:r>
              <a:rPr lang="en-US" sz="1200" dirty="0" smtClean="0"/>
              <a:t>Windows? </a:t>
            </a:r>
            <a:r>
              <a:rPr lang="ru-RU" sz="1200" b="1" dirty="0" smtClean="0">
                <a:solidFill>
                  <a:srgbClr val="FF0000"/>
                </a:solidFill>
              </a:rPr>
              <a:t>Нет!</a:t>
            </a:r>
            <a:r>
              <a:rPr lang="ru-RU" sz="1200" dirty="0" smtClean="0"/>
              <a:t> …На </a:t>
            </a:r>
            <a:r>
              <a:rPr lang="en-US" sz="1200" dirty="0" smtClean="0"/>
              <a:t>Linux? </a:t>
            </a:r>
            <a:r>
              <a:rPr lang="ru-RU" sz="1200" dirty="0" smtClean="0"/>
              <a:t>Скорее </a:t>
            </a:r>
            <a:r>
              <a:rPr lang="ru-RU" sz="1200" b="1" dirty="0" smtClean="0">
                <a:solidFill>
                  <a:srgbClr val="00B050"/>
                </a:solidFill>
              </a:rPr>
              <a:t>ДА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2" y="808286"/>
            <a:ext cx="2457110" cy="3276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7799" y="1545665"/>
            <a:ext cx="1867820" cy="2524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86" y="939814"/>
            <a:ext cx="1690313" cy="16903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2" y="2113541"/>
            <a:ext cx="2667000" cy="1714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0" r="24729"/>
          <a:stretch/>
        </p:blipFill>
        <p:spPr>
          <a:xfrm>
            <a:off x="8119763" y="939814"/>
            <a:ext cx="900000" cy="1809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69" y="2481942"/>
            <a:ext cx="1327194" cy="14899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1" y="1053484"/>
            <a:ext cx="1619979" cy="984362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3125554" y="3347272"/>
            <a:ext cx="4807955" cy="477353"/>
          </a:xfrm>
          <a:prstGeom prst="roundRect">
            <a:avLst/>
          </a:prstGeom>
          <a:gradFill>
            <a:gsLst>
              <a:gs pos="0">
                <a:srgbClr val="FFFF00">
                  <a:alpha val="0"/>
                </a:srgbClr>
              </a:gs>
              <a:gs pos="100000">
                <a:schemeClr val="bg1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Base (</a:t>
            </a:r>
            <a:r>
              <a:rPr lang="ru-RU" dirty="0" smtClean="0">
                <a:solidFill>
                  <a:schemeClr val="tx1"/>
                </a:solidFill>
              </a:rPr>
              <a:t>база данных)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47317" y="1166519"/>
            <a:ext cx="2381094" cy="631478"/>
          </a:xfrm>
          <a:prstGeom prst="roundRect">
            <a:avLst/>
          </a:prstGeom>
          <a:gradFill>
            <a:gsLst>
              <a:gs pos="0">
                <a:schemeClr val="accent4">
                  <a:lumMod val="50000"/>
                  <a:alpha val="51000"/>
                </a:schemeClr>
              </a:gs>
              <a:gs pos="100000">
                <a:schemeClr val="accent4">
                  <a:lumMod val="20000"/>
                  <a:lumOff val="80000"/>
                  <a:alpha val="10000"/>
                </a:schemeClr>
              </a:gs>
            </a:gsLst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Tetris (</a:t>
            </a:r>
            <a:r>
              <a:rPr lang="ru-RU" dirty="0" smtClean="0"/>
              <a:t>Тетрис</a:t>
            </a:r>
            <a:r>
              <a:rPr lang="en-US" dirty="0" smtClean="0"/>
              <a:t>)</a:t>
            </a:r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973628" y="2593522"/>
            <a:ext cx="4743986" cy="366160"/>
            <a:chOff x="955671" y="2455799"/>
            <a:chExt cx="4743986" cy="36616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955671" y="2455799"/>
              <a:ext cx="4743986" cy="366160"/>
            </a:xfrm>
            <a:prstGeom prst="round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                    (</a:t>
              </a:r>
              <a:r>
                <a:rPr lang="en-US" dirty="0" smtClean="0"/>
                <a:t>His</a:t>
              </a:r>
              <a:r>
                <a:rPr lang="ru-RU" dirty="0" smtClean="0"/>
                <a:t> </a:t>
              </a:r>
              <a:r>
                <a:rPr lang="en-US" dirty="0" smtClean="0"/>
                <a:t>Office</a:t>
              </a:r>
              <a:r>
                <a:rPr lang="ru-RU" dirty="0" smtClean="0"/>
                <a:t>)</a:t>
              </a:r>
              <a:endParaRPr lang="ru-RU" dirty="0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1" t="24131" r="4113" b="31172"/>
            <a:stretch/>
          </p:blipFill>
          <p:spPr>
            <a:xfrm>
              <a:off x="1985977" y="2461959"/>
              <a:ext cx="1332000" cy="360000"/>
            </a:xfrm>
            <a:prstGeom prst="rect">
              <a:avLst/>
            </a:prstGeom>
          </p:spPr>
        </p:pic>
      </p:grpSp>
      <p:sp>
        <p:nvSpPr>
          <p:cNvPr id="24" name="Скругленный прямоугольник 23"/>
          <p:cNvSpPr/>
          <p:nvPr/>
        </p:nvSpPr>
        <p:spPr>
          <a:xfrm>
            <a:off x="1156193" y="1323314"/>
            <a:ext cx="2760617" cy="872064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  <a:alpha val="56000"/>
                </a:schemeClr>
              </a:gs>
              <a:gs pos="100000">
                <a:schemeClr val="accent6">
                  <a:lumMod val="20000"/>
                  <a:lumOff val="80000"/>
                  <a:alpha val="4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</a:t>
            </a:r>
            <a:r>
              <a:rPr lang="en-US" dirty="0" smtClean="0"/>
              <a:t>(</a:t>
            </a:r>
            <a:r>
              <a:rPr lang="ru-RU" dirty="0" smtClean="0"/>
              <a:t>Один Эс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47" y="1353150"/>
            <a:ext cx="1056225" cy="799057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6664035" y="2087410"/>
            <a:ext cx="928778" cy="1051946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chemeClr val="accent3">
                  <a:lumMod val="20000"/>
                  <a:lumOff val="80000"/>
                  <a:alpha val="6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 (</a:t>
            </a:r>
            <a:r>
              <a:rPr lang="ru-RU" dirty="0" err="1" smtClean="0"/>
              <a:t>БиАй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215989" y="2179075"/>
            <a:ext cx="707548" cy="434308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20000"/>
                  <a:lumOff val="80000"/>
                  <a:alpha val="3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BI (</a:t>
            </a:r>
            <a:r>
              <a:rPr lang="ru-RU" sz="1100" dirty="0" err="1" smtClean="0"/>
              <a:t>БиАй</a:t>
            </a:r>
            <a:r>
              <a:rPr lang="ru-RU" sz="1100" dirty="0" smtClean="0"/>
              <a:t>)</a:t>
            </a:r>
            <a:endParaRPr lang="ru-RU" sz="11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9110" y="3161229"/>
            <a:ext cx="1444151" cy="302459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20000"/>
                  <a:lumOff val="80000"/>
                  <a:alpha val="3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BI (</a:t>
            </a:r>
            <a:r>
              <a:rPr lang="ru-RU" sz="1100" dirty="0" err="1" smtClean="0"/>
              <a:t>БиАй</a:t>
            </a:r>
            <a:r>
              <a:rPr lang="ru-RU" sz="1100" dirty="0" smtClean="0"/>
              <a:t>)</a:t>
            </a:r>
            <a:endParaRPr lang="ru-RU" sz="11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79557" flipH="1">
            <a:off x="6007228" y="5461652"/>
            <a:ext cx="1671922" cy="94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24772" y="169535"/>
            <a:ext cx="7200957" cy="5255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ОС</a:t>
            </a:r>
            <a:endParaRPr lang="ru-RU" sz="2000" dirty="0">
              <a:latin typeface="+mj-lt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562413" y="864420"/>
            <a:ext cx="1967687" cy="1512706"/>
            <a:chOff x="6562413" y="864420"/>
            <a:chExt cx="1967687" cy="151270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662" y="864420"/>
              <a:ext cx="660187" cy="65395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077" y="1003757"/>
              <a:ext cx="1307023" cy="1185182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413" y="1526271"/>
              <a:ext cx="660664" cy="850855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0299" y="978675"/>
            <a:ext cx="4009644" cy="1197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4480" y="2342290"/>
            <a:ext cx="3995928" cy="1275588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65838" y="2272382"/>
            <a:ext cx="2287129" cy="2122734"/>
            <a:chOff x="205179" y="2272382"/>
            <a:chExt cx="2287129" cy="2122734"/>
          </a:xfrm>
        </p:grpSpPr>
        <p:pic>
          <p:nvPicPr>
            <p:cNvPr id="8" name="Рисунок 7"/>
            <p:cNvPicPr/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925" y="2272382"/>
              <a:ext cx="1811383" cy="16875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9" y="3192026"/>
              <a:ext cx="1198839" cy="1203090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0192" y="3790444"/>
            <a:ext cx="4009644" cy="11932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95" y="3012779"/>
            <a:ext cx="1731613" cy="21154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0192" y="5161746"/>
            <a:ext cx="4005072" cy="120243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42046" y="4858809"/>
            <a:ext cx="2019812" cy="1410610"/>
            <a:chOff x="542179" y="4823272"/>
            <a:chExt cx="2019812" cy="141061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79" y="4858809"/>
              <a:ext cx="1044437" cy="71950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2163" y="4823272"/>
              <a:ext cx="947193" cy="625588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896" y="5388596"/>
              <a:ext cx="1093095" cy="81982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49" y="5448860"/>
              <a:ext cx="785022" cy="785022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1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046" y="6536748"/>
            <a:ext cx="6428571" cy="228571"/>
          </a:xfrm>
          <a:prstGeom prst="rect">
            <a:avLst/>
          </a:prstGeom>
        </p:spPr>
      </p:pic>
      <p:pic>
        <p:nvPicPr>
          <p:cNvPr id="18" name="Picture 2" descr="Картинки по запросу эльбрус 8с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5786">
            <a:off x="6898734" y="5959297"/>
            <a:ext cx="495479" cy="6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066" y="2105189"/>
            <a:ext cx="296088" cy="19280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2718" y="726934"/>
            <a:ext cx="296088" cy="19280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0082" y="3928305"/>
            <a:ext cx="296088" cy="19280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3195" y="5090670"/>
            <a:ext cx="296088" cy="192802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40155">
            <a:off x="5742326" y="5813170"/>
            <a:ext cx="1332588" cy="70204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" y="1157531"/>
            <a:ext cx="767749" cy="53932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914549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См. также: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94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24772" y="170410"/>
            <a:ext cx="8077356" cy="52553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j-lt"/>
              </a:rPr>
              <a:t>Напоминание</a:t>
            </a:r>
            <a:endParaRPr lang="ru-RU" sz="20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949"/>
            <a:ext cx="5393460" cy="4050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038" y="1723368"/>
            <a:ext cx="5410962" cy="40633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36216" y="1164429"/>
            <a:ext cx="2778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Проект реализован в 2017 году.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19893" y="5087927"/>
            <a:ext cx="115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С НОВЫМ, 2018, ГОДОМ!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2" y="4641669"/>
            <a:ext cx="1896176" cy="19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24772" y="169535"/>
            <a:ext cx="7200957" cy="5255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Клиенты</a:t>
            </a:r>
            <a:endParaRPr lang="ru-RU" sz="20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486" y="4044059"/>
            <a:ext cx="3045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Использовать клиента </a:t>
            </a:r>
            <a:r>
              <a:rPr lang="en-US" sz="1200" b="1" dirty="0" smtClean="0">
                <a:solidFill>
                  <a:srgbClr val="FF0000"/>
                </a:solidFill>
              </a:rPr>
              <a:t>spice</a:t>
            </a:r>
            <a:r>
              <a:rPr lang="en-US" sz="1200" dirty="0" smtClean="0"/>
              <a:t> (VDI </a:t>
            </a:r>
            <a:r>
              <a:rPr lang="ru-RU" sz="1200" dirty="0" smtClean="0"/>
              <a:t>для </a:t>
            </a:r>
            <a:r>
              <a:rPr lang="en-US" sz="1200" dirty="0" smtClean="0"/>
              <a:t>Linux) </a:t>
            </a:r>
            <a:r>
              <a:rPr lang="ru-RU" sz="1200" dirty="0" smtClean="0"/>
              <a:t>на </a:t>
            </a:r>
            <a:r>
              <a:rPr lang="ru-RU" sz="1200" b="1" dirty="0" smtClean="0"/>
              <a:t>толстом</a:t>
            </a:r>
            <a:r>
              <a:rPr lang="ru-RU" sz="1200" dirty="0" smtClean="0"/>
              <a:t> клиенте </a:t>
            </a:r>
            <a:r>
              <a:rPr lang="en-US" sz="1200" dirty="0" smtClean="0"/>
              <a:t>Windows</a:t>
            </a:r>
            <a:r>
              <a:rPr lang="ru-RU" sz="1200" dirty="0" smtClean="0"/>
              <a:t>:</a:t>
            </a:r>
            <a:r>
              <a:rPr lang="en-US" sz="1200" dirty="0" smtClean="0"/>
              <a:t> </a:t>
            </a:r>
            <a:r>
              <a:rPr lang="en-US" sz="1200" u="sng" dirty="0">
                <a:hlinkClick r:id="rId2"/>
              </a:rPr>
              <a:t>https://</a:t>
            </a:r>
            <a:r>
              <a:rPr lang="en-US" sz="1200" u="sng" dirty="0" smtClean="0">
                <a:hlinkClick r:id="rId2"/>
              </a:rPr>
              <a:t>www.spice-space.org/download.html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630658" y="5019299"/>
            <a:ext cx="2682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Использование</a:t>
            </a:r>
            <a:r>
              <a:rPr lang="en-US" sz="1200" dirty="0" smtClean="0"/>
              <a:t> x86</a:t>
            </a:r>
            <a:r>
              <a:rPr lang="ru-RU" sz="1200" dirty="0" smtClean="0"/>
              <a:t>-платформ, на которые можно установить </a:t>
            </a:r>
            <a:r>
              <a:rPr lang="en-US" sz="1200" dirty="0" smtClean="0"/>
              <a:t>Linux, </a:t>
            </a:r>
            <a:r>
              <a:rPr lang="ru-RU" sz="1200" dirty="0" smtClean="0"/>
              <a:t>как </a:t>
            </a:r>
            <a:r>
              <a:rPr lang="ru-RU" sz="1200" b="1" dirty="0" smtClean="0"/>
              <a:t>толстых</a:t>
            </a:r>
            <a:r>
              <a:rPr lang="ru-RU" sz="1200" dirty="0" smtClean="0"/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spice</a:t>
            </a:r>
            <a:r>
              <a:rPr lang="en-US" sz="1200" dirty="0" smtClean="0"/>
              <a:t>-</a:t>
            </a:r>
            <a:r>
              <a:rPr lang="ru-RU" sz="1200" dirty="0" smtClean="0"/>
              <a:t>клиентов и как </a:t>
            </a:r>
            <a:r>
              <a:rPr lang="ru-RU" sz="1200" b="1" dirty="0" smtClean="0"/>
              <a:t>тонких</a:t>
            </a:r>
            <a:r>
              <a:rPr lang="ru-RU" sz="1200" dirty="0" smtClean="0"/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spice</a:t>
            </a:r>
            <a:r>
              <a:rPr lang="en-US" sz="1200" dirty="0" smtClean="0"/>
              <a:t>-</a:t>
            </a:r>
            <a:r>
              <a:rPr lang="ru-RU" sz="1200" dirty="0" smtClean="0"/>
              <a:t>клиентов в зависимости от производительности.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022298" y="4045018"/>
            <a:ext cx="359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Использование </a:t>
            </a:r>
            <a:r>
              <a:rPr lang="ru-RU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ультра</a:t>
            </a:r>
            <a:r>
              <a:rPr lang="ru-RU" sz="1200" dirty="0" err="1" smtClean="0"/>
              <a:t>дешёвых</a:t>
            </a:r>
            <a:r>
              <a:rPr lang="ru-RU" sz="1200" dirty="0" smtClean="0"/>
              <a:t> «альтернативных» вычислительных платформ в качестве </a:t>
            </a:r>
            <a:r>
              <a:rPr lang="ru-RU" sz="1200" b="1" dirty="0" smtClean="0"/>
              <a:t>тонких</a:t>
            </a:r>
            <a:r>
              <a:rPr lang="ru-RU" sz="1200" dirty="0" smtClean="0"/>
              <a:t> и/или </a:t>
            </a:r>
            <a:r>
              <a:rPr lang="ru-RU" sz="1200" b="1" dirty="0" smtClean="0"/>
              <a:t>0(Ноль)</a:t>
            </a:r>
            <a:r>
              <a:rPr lang="ru-RU" sz="1200" dirty="0" smtClean="0"/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spice</a:t>
            </a:r>
            <a:r>
              <a:rPr lang="ru-RU" sz="1200" dirty="0" smtClean="0"/>
              <a:t>-клиентов.</a:t>
            </a:r>
            <a:endParaRPr lang="ru-RU" sz="1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72" y="1094115"/>
            <a:ext cx="1965582" cy="1411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9904" y="1036782"/>
            <a:ext cx="6348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Как быть с пользователями?! Столько проблем: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Для нашего железа необходимо 6-7-8-9-10 различных сборок </a:t>
            </a:r>
            <a:r>
              <a:rPr lang="en-US" sz="1200" dirty="0" smtClean="0"/>
              <a:t>Linux!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Даже если мы установим все эти сборки, то где найти администраторов для поддержки?!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Пользователи привыкли к интерфейсам и функционалу одной-двух версий </a:t>
            </a:r>
            <a:r>
              <a:rPr lang="en-US" sz="1200" dirty="0" smtClean="0"/>
              <a:t>Windows, </a:t>
            </a:r>
            <a:r>
              <a:rPr lang="ru-RU" sz="1200" dirty="0" smtClean="0"/>
              <a:t>а тут такой зоопарк!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Ограниченные бюджеты, которые можно потратить на перенос и модификацию ГИС мы потратим на замену железа для пользователей и они из-под </a:t>
            </a:r>
            <a:r>
              <a:rPr lang="en-US" sz="1200" dirty="0" smtClean="0"/>
              <a:t>Linux</a:t>
            </a:r>
            <a:r>
              <a:rPr lang="ru-RU" sz="1200" dirty="0" smtClean="0"/>
              <a:t> будут работать с системами под </a:t>
            </a:r>
            <a:r>
              <a:rPr lang="en-US" sz="1200" dirty="0" smtClean="0"/>
              <a:t>Windows </a:t>
            </a:r>
            <a:r>
              <a:rPr lang="ru-RU" sz="1200" dirty="0" smtClean="0"/>
              <a:t>и совсем запутаются!</a:t>
            </a: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48914" y="2778266"/>
            <a:ext cx="3476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Всё зло – от </a:t>
            </a:r>
            <a:r>
              <a:rPr lang="ru-RU" strike="sngStrike" dirty="0" smtClean="0">
                <a:solidFill>
                  <a:srgbClr val="FF99FF"/>
                </a:solidFill>
              </a:rPr>
              <a:t>женщин</a:t>
            </a:r>
            <a:r>
              <a:rPr lang="ru-RU" dirty="0" smtClean="0">
                <a:solidFill>
                  <a:srgbClr val="FF99FF"/>
                </a:solidFill>
              </a:rPr>
              <a:t> </a:t>
            </a:r>
            <a:r>
              <a:rPr lang="ru-RU" dirty="0" smtClean="0"/>
              <a:t>железа!</a:t>
            </a:r>
          </a:p>
          <a:p>
            <a:r>
              <a:rPr lang="ru-RU" dirty="0" smtClean="0"/>
              <a:t>Нет железа – нет проблем!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Товарищи, каждому по Клиенту!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26" y="2720371"/>
            <a:ext cx="2097405" cy="10710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00" y="2676965"/>
            <a:ext cx="1456919" cy="12748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3019" y="2899817"/>
            <a:ext cx="1253673" cy="101057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6545140" y="3656763"/>
            <a:ext cx="549080" cy="134623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246620" y="3656763"/>
            <a:ext cx="549080" cy="134623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948100" y="3656763"/>
            <a:ext cx="549080" cy="134623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rot="20224977">
            <a:off x="4973932" y="2804971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НО КАК???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46" y="4101151"/>
            <a:ext cx="1105853" cy="55467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39" y="4763275"/>
            <a:ext cx="1892528" cy="181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09" y="4766590"/>
            <a:ext cx="2133675" cy="1045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8069" flipH="1">
            <a:off x="6400120" y="5902446"/>
            <a:ext cx="1050028" cy="593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302">
            <a:off x="6657" y="4847164"/>
            <a:ext cx="2353796" cy="1614031"/>
          </a:xfrm>
          <a:prstGeom prst="rect">
            <a:avLst/>
          </a:prstGeom>
        </p:spPr>
      </p:pic>
      <p:grpSp>
        <p:nvGrpSpPr>
          <p:cNvPr id="27" name="Группа 26"/>
          <p:cNvGrpSpPr>
            <a:grpSpLocks noChangeAspect="1"/>
          </p:cNvGrpSpPr>
          <p:nvPr/>
        </p:nvGrpSpPr>
        <p:grpSpPr>
          <a:xfrm>
            <a:off x="3054818" y="6459970"/>
            <a:ext cx="1183377" cy="306590"/>
            <a:chOff x="2566724" y="6227409"/>
            <a:chExt cx="1609643" cy="41702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566724" y="6227409"/>
              <a:ext cx="1609643" cy="4170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724" y="6233923"/>
              <a:ext cx="1609643" cy="410513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3516323" y="6226158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См. также: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905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Sys_shab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RedSys_shablon.thmx</Template>
  <TotalTime>12278</TotalTime>
  <Words>761</Words>
  <Application>Microsoft Office PowerPoint</Application>
  <PresentationFormat>Экран (4:3)</PresentationFormat>
  <Paragraphs>94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RedSys_shablon</vt:lpstr>
      <vt:lpstr>Обеспечение работы информационных систем органов власти в отечественной операционной среде.</vt:lpstr>
      <vt:lpstr>Цикл</vt:lpstr>
      <vt:lpstr>Аналитика</vt:lpstr>
      <vt:lpstr>Туман</vt:lpstr>
      <vt:lpstr>Гиперконвергентность</vt:lpstr>
      <vt:lpstr>Микросервисы</vt:lpstr>
      <vt:lpstr>ОС</vt:lpstr>
      <vt:lpstr>Напоминание</vt:lpstr>
      <vt:lpstr>Клиенты</vt:lpstr>
      <vt:lpstr>Презентация PowerPoint</vt:lpstr>
    </vt:vector>
  </TitlesOfParts>
  <Company>R-Style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Коровина Юлия</dc:creator>
  <cp:lastModifiedBy>Семенихин Александр Павлович</cp:lastModifiedBy>
  <cp:revision>527</cp:revision>
  <cp:lastPrinted>2017-10-11T04:28:03Z</cp:lastPrinted>
  <dcterms:created xsi:type="dcterms:W3CDTF">2015-07-02T14:12:55Z</dcterms:created>
  <dcterms:modified xsi:type="dcterms:W3CDTF">2018-03-30T08:25:54Z</dcterms:modified>
</cp:coreProperties>
</file>