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7" r:id="rId2"/>
    <p:sldId id="293" r:id="rId3"/>
    <p:sldId id="279" r:id="rId4"/>
    <p:sldId id="281" r:id="rId5"/>
    <p:sldId id="289" r:id="rId6"/>
    <p:sldId id="290" r:id="rId7"/>
    <p:sldId id="291" r:id="rId8"/>
    <p:sldId id="271" r:id="rId9"/>
    <p:sldId id="292" r:id="rId10"/>
    <p:sldId id="276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FCCC"/>
    <a:srgbClr val="72A642"/>
    <a:srgbClr val="F47822"/>
    <a:srgbClr val="985878"/>
    <a:srgbClr val="FDB74A"/>
    <a:srgbClr val="27B352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1074" y="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B48C1-5D14-7544-8490-89371C088622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AB40A-5FA0-A142-9442-E2C260BC2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7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2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3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56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Пользовательский макет">
    <p:bg>
      <p:bgPr>
        <a:solidFill>
          <a:srgbClr val="C4C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8" y="85105"/>
            <a:ext cx="4011283" cy="69969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64" y="84018"/>
            <a:ext cx="2232248" cy="673086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2" hasCustomPrompt="1"/>
          </p:nvPr>
        </p:nvSpPr>
        <p:spPr>
          <a:xfrm>
            <a:off x="127222" y="1152086"/>
            <a:ext cx="8881606" cy="384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367287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8" y="85105"/>
            <a:ext cx="4011283" cy="69969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Text Placeholder 2"/>
          <p:cNvSpPr>
            <a:spLocks noGrp="1"/>
          </p:cNvSpPr>
          <p:nvPr>
            <p:ph idx="14" hasCustomPrompt="1"/>
          </p:nvPr>
        </p:nvSpPr>
        <p:spPr>
          <a:xfrm>
            <a:off x="227746" y="1054165"/>
            <a:ext cx="3135657" cy="3734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5" hasCustomPrompt="1"/>
          </p:nvPr>
        </p:nvSpPr>
        <p:spPr>
          <a:xfrm>
            <a:off x="3695840" y="1073306"/>
            <a:ext cx="3135657" cy="3734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200" b="0">
                <a:solidFill>
                  <a:srgbClr val="336600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64" y="84018"/>
            <a:ext cx="2232248" cy="6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822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 (с графикой)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11094" y="2412191"/>
            <a:ext cx="3790950" cy="1850761"/>
          </a:xfrm>
          <a:prstGeom prst="rect">
            <a:avLst/>
          </a:prstGeom>
        </p:spPr>
        <p:txBody>
          <a:bodyPr/>
          <a:lstStyle>
            <a:lvl1pPr>
              <a:defRPr kumimoji="0" lang="ru-RU" sz="3000" b="1" i="0" u="none" strike="noStrike" kern="120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1pPr>
            <a:lvl2pPr>
              <a:defRPr kumimoji="0" lang="ru-RU" sz="3000" b="1" i="0" u="none" strike="noStrike" kern="1200" cap="none" spc="0" normalizeH="0" baseline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defRPr>
            </a:lvl2pPr>
          </a:lstStyle>
          <a:p>
            <a:pPr marL="0" marR="0" lvl="0" indent="0" algn="ctr" defTabSz="514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73" y="0"/>
            <a:ext cx="3675827" cy="6042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124" y="4507817"/>
            <a:ext cx="2221817" cy="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985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95" y="4399723"/>
            <a:ext cx="4472898" cy="868859"/>
          </a:xfrm>
        </p:spPr>
        <p:txBody>
          <a:bodyPr anchor="b">
            <a:normAutofit/>
          </a:bodyPr>
          <a:lstStyle>
            <a:lvl1pPr>
              <a:defRPr sz="33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96" y="297216"/>
            <a:ext cx="2221817" cy="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633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"/>
            <a:ext cx="9144000" cy="5715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07718" y="85105"/>
            <a:ext cx="4011283" cy="699698"/>
          </a:xfrm>
        </p:spPr>
        <p:txBody>
          <a:bodyPr>
            <a:normAutofit/>
          </a:bodyPr>
          <a:lstStyle>
            <a:lvl1pPr algn="r">
              <a:defRPr sz="2250" b="1" baseline="0">
                <a:solidFill>
                  <a:srgbClr val="336600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Text Placeholder 2"/>
          <p:cNvSpPr>
            <a:spLocks noGrp="1"/>
          </p:cNvSpPr>
          <p:nvPr>
            <p:ph idx="12" hasCustomPrompt="1"/>
          </p:nvPr>
        </p:nvSpPr>
        <p:spPr>
          <a:xfrm>
            <a:off x="127222" y="1152086"/>
            <a:ext cx="8881606" cy="3848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8964" y="84018"/>
            <a:ext cx="2232248" cy="6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126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0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4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5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7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8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DF549-1678-6344-A830-66F84E7861DC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FCB8B-93A9-7841-8B3D-081536C00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4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  <p:sldLayoutId id="2147483667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code.ru/" TargetMode="External"/><Relationship Id="rId2" Type="http://schemas.openxmlformats.org/officeDocument/2006/relationships/hyperlink" Target="mailto:info@securitycode.r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183153" y="3913225"/>
            <a:ext cx="3558268" cy="1620592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ru-RU"/>
            </a:defPPr>
            <a:lvl1pPr marL="0" algn="l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073444"/>
            <a:ext cx="9144000" cy="641555"/>
          </a:xfrm>
          <a:solidFill>
            <a:srgbClr val="336600"/>
          </a:solidFill>
        </p:spPr>
        <p:txBody>
          <a:bodyPr anchor="ctr">
            <a:noAutofit/>
          </a:bodyPr>
          <a:lstStyle/>
          <a:p>
            <a:r>
              <a:rPr lang="ru-RU" sz="3600" dirty="0" smtClean="0"/>
              <a:t>Технология </a:t>
            </a:r>
            <a:r>
              <a:rPr lang="en-US" sz="3600" dirty="0"/>
              <a:t>Intel VT </a:t>
            </a:r>
            <a:r>
              <a:rPr lang="ru-RU" sz="3600" dirty="0"/>
              <a:t>и </a:t>
            </a:r>
            <a:r>
              <a:rPr lang="en-US" sz="3600" dirty="0"/>
              <a:t>AMD-V</a:t>
            </a:r>
            <a:r>
              <a:rPr lang="ru-RU" sz="3600" dirty="0" smtClean="0"/>
              <a:t> для </a:t>
            </a:r>
            <a:r>
              <a:rPr lang="ru-RU" sz="3600" dirty="0"/>
              <a:t>защиты </a:t>
            </a:r>
            <a:r>
              <a:rPr lang="ru-RU" sz="3600" dirty="0" smtClean="0"/>
              <a:t>ПК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124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 txBox="1">
            <a:spLocks/>
          </p:cNvSpPr>
          <p:nvPr/>
        </p:nvSpPr>
        <p:spPr>
          <a:xfrm>
            <a:off x="332805" y="2834202"/>
            <a:ext cx="3774852" cy="133959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/>
              <a:t>Федор Дбар</a:t>
            </a:r>
            <a:endParaRPr lang="ru-RU" sz="14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cs typeface="Arial" panose="020B0604020202020204" pitchFamily="34" charset="0"/>
              </a:rPr>
              <a:t>ООО «Код Безопасности»</a:t>
            </a:r>
          </a:p>
          <a:p>
            <a:pPr marL="0" indent="0">
              <a:buNone/>
            </a:pPr>
            <a:r>
              <a:rPr lang="en-US" sz="1400" b="1" dirty="0" smtClean="0">
                <a:cs typeface="Arial" panose="020B0604020202020204" pitchFamily="34" charset="0"/>
                <a:hlinkClick r:id="rId2"/>
              </a:rPr>
              <a:t>f.dbar@securitycode.ru</a:t>
            </a:r>
            <a:r>
              <a:rPr lang="en-US" sz="1400" b="1" dirty="0" smtClean="0">
                <a:cs typeface="Arial" panose="020B0604020202020204" pitchFamily="34" charset="0"/>
              </a:rPr>
              <a:t> </a:t>
            </a:r>
            <a:endParaRPr lang="ru-RU" sz="1400" b="1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b="1" dirty="0" smtClean="0">
                <a:cs typeface="Arial" panose="020B0604020202020204" pitchFamily="34" charset="0"/>
                <a:hlinkClick r:id="rId3"/>
              </a:rPr>
              <a:t>www.securitycode.ru</a:t>
            </a:r>
            <a:endParaRPr lang="ru-RU" sz="1400" b="1" dirty="0" smtClean="0">
              <a:cs typeface="Arial" panose="020B0604020202020204" pitchFamily="34" charset="0"/>
            </a:endParaRPr>
          </a:p>
          <a:p>
            <a:endParaRPr lang="ru-RU" sz="1400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23529" y="2217429"/>
            <a:ext cx="3640113" cy="55984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9" y="85105"/>
            <a:ext cx="5195072" cy="6996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Вступление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5"/>
          </p:nvPr>
        </p:nvSpPr>
        <p:spPr>
          <a:xfrm>
            <a:off x="3803343" y="2263877"/>
            <a:ext cx="5340657" cy="7964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85723"/>
                </a:solidFill>
              </a:rPr>
              <a:t>Докладчик: </a:t>
            </a:r>
            <a:r>
              <a:rPr lang="ru-RU" sz="2400" b="1" dirty="0" smtClean="0">
                <a:solidFill>
                  <a:srgbClr val="C00000"/>
                </a:solidFill>
              </a:rPr>
              <a:t>Федор </a:t>
            </a:r>
            <a:r>
              <a:rPr lang="ru-RU" sz="2400" b="1" dirty="0" smtClean="0">
                <a:solidFill>
                  <a:srgbClr val="C00000"/>
                </a:solidFill>
              </a:rPr>
              <a:t>Дбар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385723"/>
                </a:solidFill>
              </a:rPr>
              <a:t>Время доклада – </a:t>
            </a:r>
            <a:r>
              <a:rPr lang="ru-RU" sz="2400" b="1" dirty="0" smtClean="0">
                <a:solidFill>
                  <a:srgbClr val="C00000"/>
                </a:solidFill>
              </a:rPr>
              <a:t>15 минут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Объект 3"/>
          <p:cNvSpPr>
            <a:spLocks noGrp="1"/>
          </p:cNvSpPr>
          <p:nvPr>
            <p:ph idx="15"/>
          </p:nvPr>
        </p:nvSpPr>
        <p:spPr>
          <a:xfrm>
            <a:off x="220137" y="1679623"/>
            <a:ext cx="3142495" cy="477771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План презентации: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В чем угроза?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Как защищают сейчас?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</a:rPr>
              <a:t>Как защититься в будущем?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1" y="85105"/>
            <a:ext cx="5987160" cy="6996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Защититься трудно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127222" y="1152086"/>
            <a:ext cx="4732810" cy="3848401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Даже после выхода обновлений для базового ПО проблема остается.</a:t>
            </a:r>
          </a:p>
          <a:p>
            <a:endParaRPr lang="ru-RU" sz="2400" dirty="0" smtClean="0"/>
          </a:p>
          <a:p>
            <a:r>
              <a:rPr lang="ru-RU" sz="2000" dirty="0" smtClean="0"/>
              <a:t>Корпоративные пользователи не могут оперативно обновить базовое ПО на своих компьютерах и серверах</a:t>
            </a:r>
          </a:p>
          <a:p>
            <a:pPr marL="800100" lvl="1" indent="-285750"/>
            <a:r>
              <a:rPr lang="ru-RU" sz="1600" dirty="0"/>
              <a:t>За </a:t>
            </a:r>
            <a:r>
              <a:rPr lang="ru-RU" sz="1600" b="1" dirty="0"/>
              <a:t>три</a:t>
            </a:r>
            <a:r>
              <a:rPr lang="ru-RU" sz="1600" dirty="0"/>
              <a:t> </a:t>
            </a:r>
            <a:r>
              <a:rPr lang="ru-RU" sz="1600" b="1" dirty="0"/>
              <a:t>месяца</a:t>
            </a:r>
            <a:r>
              <a:rPr lang="ru-RU" sz="1600" dirty="0"/>
              <a:t> до эпидемии</a:t>
            </a:r>
            <a:r>
              <a:rPr lang="en-US" sz="1600" dirty="0"/>
              <a:t> </a:t>
            </a:r>
            <a:r>
              <a:rPr lang="en-US" sz="1600" dirty="0" err="1"/>
              <a:t>WannaCry</a:t>
            </a:r>
            <a:r>
              <a:rPr lang="ru-RU" sz="1600" dirty="0"/>
              <a:t> </a:t>
            </a:r>
            <a:r>
              <a:rPr lang="en-US" sz="1600" dirty="0"/>
              <a:t>Microsoft </a:t>
            </a:r>
            <a:r>
              <a:rPr lang="ru-RU" sz="1600" dirty="0"/>
              <a:t>выпустил </a:t>
            </a:r>
            <a:r>
              <a:rPr lang="ru-RU" sz="1600" dirty="0" err="1"/>
              <a:t>патч</a:t>
            </a:r>
            <a:r>
              <a:rPr lang="ru-RU" sz="1600" dirty="0"/>
              <a:t>, предотвращающий заражение</a:t>
            </a:r>
            <a:endParaRPr lang="en-US" sz="1600" dirty="0"/>
          </a:p>
          <a:p>
            <a:pPr marL="800100" lvl="1" indent="-285750"/>
            <a:r>
              <a:rPr lang="ru-RU" sz="1600" dirty="0" smtClean="0"/>
              <a:t>Несмотря на это, </a:t>
            </a:r>
            <a:r>
              <a:rPr lang="en-US" sz="1600" dirty="0" err="1" smtClean="0"/>
              <a:t>WannaCry</a:t>
            </a:r>
            <a:r>
              <a:rPr lang="en-US" sz="1600" dirty="0" smtClean="0"/>
              <a:t> </a:t>
            </a:r>
            <a:r>
              <a:rPr lang="ru-RU" sz="1600" dirty="0"/>
              <a:t>заразил более </a:t>
            </a:r>
            <a:r>
              <a:rPr lang="ru-RU" sz="1600" b="1" dirty="0"/>
              <a:t>500 тыс. компьютеров </a:t>
            </a:r>
            <a:r>
              <a:rPr lang="ru-RU" sz="1600" dirty="0"/>
              <a:t>по всему миру*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5341334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+mn-lt"/>
              </a:rPr>
              <a:t>* - По информации с сайта </a:t>
            </a:r>
            <a:r>
              <a:rPr lang="en-US" sz="1000" dirty="0" smtClean="0">
                <a:latin typeface="+mn-lt"/>
              </a:rPr>
              <a:t>Malwaretech.com</a:t>
            </a:r>
            <a:endParaRPr lang="ru-RU" sz="1000" dirty="0">
              <a:latin typeface="+mn-lt"/>
            </a:endParaRP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ecy;&amp;pcy;&amp;icy;&amp;dcy;&amp;iecy;&amp;mcy;&amp;icy;&amp;yacy; wannac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17385"/>
            <a:ext cx="4091360" cy="200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825" y="85105"/>
            <a:ext cx="6038177" cy="6996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 обновляются элементы ИТ-инфраструктуры?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453390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n-lt"/>
              </a:rPr>
              <a:t>*Verizon Data Breach Investigation Report ‘17</a:t>
            </a:r>
            <a:endParaRPr lang="en-US" sz="1100" dirty="0">
              <a:latin typeface="+mn-lt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27222" y="1174947"/>
            <a:ext cx="4154492" cy="3941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АРМ и другие пользовательские устройства обновляются сразу после обнаружения уязвимостей</a:t>
            </a:r>
          </a:p>
          <a:p>
            <a:pPr lvl="1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!</a:t>
            </a:r>
            <a:r>
              <a:rPr lang="ru-RU" sz="1800" dirty="0" smtClean="0"/>
              <a:t> И </a:t>
            </a:r>
            <a:r>
              <a:rPr lang="ru-RU" sz="1800" dirty="0" smtClean="0"/>
              <a:t>второй раз через месяц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Серверы – </a:t>
            </a:r>
            <a:r>
              <a:rPr lang="ru-RU" sz="2000" b="1" dirty="0" smtClean="0"/>
              <a:t>ближе к концу первого месяца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Сетевое оборудование – </a:t>
            </a:r>
            <a:r>
              <a:rPr lang="ru-RU" sz="2000" b="1" dirty="0" smtClean="0"/>
              <a:t>ближе к концу первого квартала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Встроенные устройства обновляются редко и не до конца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/>
          </a:p>
          <a:p>
            <a:pPr lvl="1" indent="0">
              <a:buNone/>
            </a:pPr>
            <a:endParaRPr lang="ru-RU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endParaRPr lang="en-US" sz="2000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57" y="877969"/>
            <a:ext cx="3238500" cy="450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38116" y="1322625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7B352"/>
                </a:solidFill>
              </a:rPr>
              <a:t>АРМ</a:t>
            </a:r>
            <a:endParaRPr lang="ru-RU" sz="2400" b="1" dirty="0">
              <a:solidFill>
                <a:srgbClr val="27B35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5100" y="1860329"/>
            <a:ext cx="152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47822"/>
                </a:solidFill>
              </a:rPr>
              <a:t>Серверы</a:t>
            </a:r>
            <a:endParaRPr lang="ru-RU" sz="2400" b="1" dirty="0">
              <a:solidFill>
                <a:srgbClr val="F4782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8116" y="2310283"/>
            <a:ext cx="11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85878"/>
                </a:solidFill>
              </a:rPr>
              <a:t>Сеть</a:t>
            </a:r>
            <a:endParaRPr lang="ru-RU" sz="2400" b="1" dirty="0">
              <a:solidFill>
                <a:srgbClr val="985878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7313" y="3697029"/>
            <a:ext cx="212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47822"/>
                </a:solidFill>
              </a:rPr>
              <a:t>Встроенные устройства</a:t>
            </a:r>
            <a:endParaRPr lang="ru-RU" sz="2400" b="1" dirty="0">
              <a:solidFill>
                <a:srgbClr val="F4782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906549" y="2925084"/>
            <a:ext cx="150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Уязвимости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98184" y="5356860"/>
            <a:ext cx="3966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Время до ликвидации уязвимости, дней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90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825" y="85105"/>
            <a:ext cx="6038177" cy="699698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Что делает злоумышленник</a:t>
            </a:r>
            <a:endParaRPr lang="en-US" sz="2800" dirty="0"/>
          </a:p>
        </p:txBody>
      </p:sp>
      <p:sp>
        <p:nvSpPr>
          <p:cNvPr id="12" name="Объект 2"/>
          <p:cNvSpPr>
            <a:spLocks noGrp="1"/>
          </p:cNvSpPr>
          <p:nvPr>
            <p:ph idx="12"/>
          </p:nvPr>
        </p:nvSpPr>
        <p:spPr>
          <a:xfrm>
            <a:off x="23127" y="929151"/>
            <a:ext cx="4554044" cy="1091381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800" dirty="0" smtClean="0"/>
              <a:t>Запуск от имени пользователя/администратора</a:t>
            </a:r>
          </a:p>
          <a:p>
            <a:endParaRPr lang="ru-RU" sz="2200" dirty="0" smtClean="0"/>
          </a:p>
          <a:p>
            <a:pPr marL="171450" indent="-3429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171450" indent="-342900">
              <a:buFont typeface="Arial" panose="020B0604020202020204" pitchFamily="34" charset="0"/>
              <a:buChar char="•"/>
            </a:pPr>
            <a:endParaRPr lang="ru-RU" sz="2200" dirty="0" smtClean="0"/>
          </a:p>
        </p:txBody>
      </p:sp>
      <p:sp>
        <p:nvSpPr>
          <p:cNvPr id="15" name="Rounded Rectangle 5"/>
          <p:cNvSpPr/>
          <p:nvPr/>
        </p:nvSpPr>
        <p:spPr>
          <a:xfrm>
            <a:off x="5296143" y="4415365"/>
            <a:ext cx="3492896" cy="4800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ЖЕЛЕЗО</a:t>
            </a:r>
            <a:endParaRPr lang="en-US" sz="1400" dirty="0"/>
          </a:p>
        </p:txBody>
      </p:sp>
      <p:sp>
        <p:nvSpPr>
          <p:cNvPr id="16" name="Rounded Rectangle 7"/>
          <p:cNvSpPr/>
          <p:nvPr/>
        </p:nvSpPr>
        <p:spPr>
          <a:xfrm>
            <a:off x="5296143" y="3517385"/>
            <a:ext cx="3492896" cy="480053"/>
          </a:xfrm>
          <a:prstGeom prst="roundRect">
            <a:avLst/>
          </a:prstGeom>
          <a:solidFill>
            <a:srgbClr val="FFFC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rgbClr val="385723"/>
                </a:solidFill>
              </a:rPr>
              <a:t>ОПЕРАЦИОННАЯ СИСТЕМА</a:t>
            </a:r>
            <a:endParaRPr lang="en-US" sz="1400" b="1" dirty="0">
              <a:solidFill>
                <a:srgbClr val="385723"/>
              </a:solidFill>
            </a:endParaRPr>
          </a:p>
        </p:txBody>
      </p:sp>
      <p:sp>
        <p:nvSpPr>
          <p:cNvPr id="17" name="Rounded Rectangle 20"/>
          <p:cNvSpPr/>
          <p:nvPr/>
        </p:nvSpPr>
        <p:spPr>
          <a:xfrm>
            <a:off x="5833280" y="2625213"/>
            <a:ext cx="2418621" cy="480053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КОНФИДЕНЦИАЛЬНЫЕ ДАННЫЕ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http://answit.com/wp-content/uploads/2015/08/uac-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0" y="2199625"/>
            <a:ext cx="4552028" cy="27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4689988" y="929148"/>
            <a:ext cx="4274574" cy="1703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 smtClean="0"/>
              <a:t>Подмена системных/важных файлов</a:t>
            </a:r>
          </a:p>
          <a:p>
            <a:endParaRPr lang="ru-RU" sz="2200" dirty="0" smtClean="0"/>
          </a:p>
          <a:p>
            <a:pPr marL="171450" indent="-3429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endParaRPr lang="ru-RU" sz="2200" dirty="0" smtClean="0"/>
          </a:p>
        </p:txBody>
      </p:sp>
      <p:sp>
        <p:nvSpPr>
          <p:cNvPr id="24" name="Rounded Rectangle 6"/>
          <p:cNvSpPr/>
          <p:nvPr/>
        </p:nvSpPr>
        <p:spPr>
          <a:xfrm>
            <a:off x="5387227" y="3572870"/>
            <a:ext cx="862028" cy="36908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Зловред</a:t>
            </a:r>
            <a:endParaRPr lang="en-US" sz="1400" dirty="0"/>
          </a:p>
        </p:txBody>
      </p:sp>
      <p:cxnSp>
        <p:nvCxnSpPr>
          <p:cNvPr id="25" name="Curved Connector 22"/>
          <p:cNvCxnSpPr/>
          <p:nvPr/>
        </p:nvCxnSpPr>
        <p:spPr>
          <a:xfrm rot="5400000">
            <a:off x="4796969" y="2333884"/>
            <a:ext cx="2042544" cy="324461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385723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4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825" y="85105"/>
            <a:ext cx="6038177" cy="69969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 борются сейчас</a:t>
            </a:r>
            <a:endParaRPr lang="en-US" sz="2800" dirty="0"/>
          </a:p>
        </p:txBody>
      </p:sp>
      <p:sp>
        <p:nvSpPr>
          <p:cNvPr id="12" name="Объект 2"/>
          <p:cNvSpPr>
            <a:spLocks noGrp="1"/>
          </p:cNvSpPr>
          <p:nvPr>
            <p:ph idx="12"/>
          </p:nvPr>
        </p:nvSpPr>
        <p:spPr>
          <a:xfrm>
            <a:off x="135944" y="1291406"/>
            <a:ext cx="4410101" cy="38484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smtClean="0"/>
              <a:t>Сравнение эталонных контрольных сумм с фактическими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Высокий риск компрометации </a:t>
            </a:r>
            <a:endParaRPr lang="ru-RU" sz="2400" dirty="0"/>
          </a:p>
          <a:p>
            <a:r>
              <a:rPr lang="ru-RU" sz="2800" dirty="0" smtClean="0"/>
              <a:t>			</a:t>
            </a:r>
            <a:r>
              <a:rPr lang="ru-RU" sz="2800" dirty="0" smtClean="0">
                <a:solidFill>
                  <a:srgbClr val="C00000"/>
                </a:solidFill>
              </a:rPr>
              <a:t>или</a:t>
            </a:r>
            <a:r>
              <a:rPr lang="ru-RU" sz="28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/>
              <a:t>Возможно только при перезагрузке ПК</a:t>
            </a:r>
            <a:r>
              <a:rPr lang="en-US" sz="2800" dirty="0"/>
              <a:t> </a:t>
            </a:r>
            <a:endParaRPr lang="ru-RU" sz="2800" dirty="0"/>
          </a:p>
          <a:p>
            <a:endParaRPr lang="ru-RU" sz="2200" dirty="0" smtClean="0"/>
          </a:p>
          <a:p>
            <a:pPr marL="171450" indent="-342900">
              <a:buFont typeface="Arial" panose="020B0604020202020204" pitchFamily="34" charset="0"/>
              <a:buChar char="•"/>
            </a:pPr>
            <a:endParaRPr lang="ru-RU" sz="2200" dirty="0" smtClean="0"/>
          </a:p>
          <a:p>
            <a:pPr marL="171450" indent="-342900">
              <a:buFont typeface="Arial" panose="020B0604020202020204" pitchFamily="34" charset="0"/>
              <a:buChar char="•"/>
            </a:pPr>
            <a:endParaRPr lang="ru-RU" sz="2200" dirty="0" smtClean="0"/>
          </a:p>
        </p:txBody>
      </p:sp>
      <p:sp>
        <p:nvSpPr>
          <p:cNvPr id="15" name="Rounded Rectangle 5"/>
          <p:cNvSpPr/>
          <p:nvPr/>
        </p:nvSpPr>
        <p:spPr>
          <a:xfrm>
            <a:off x="4942181" y="4189558"/>
            <a:ext cx="3492896" cy="4800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ЖЕЛЕЗО</a:t>
            </a:r>
            <a:endParaRPr lang="en-US" sz="1400" dirty="0"/>
          </a:p>
        </p:txBody>
      </p:sp>
      <p:sp>
        <p:nvSpPr>
          <p:cNvPr id="16" name="Rounded Rectangle 7"/>
          <p:cNvSpPr/>
          <p:nvPr/>
        </p:nvSpPr>
        <p:spPr>
          <a:xfrm>
            <a:off x="5082291" y="2816259"/>
            <a:ext cx="3492896" cy="480053"/>
          </a:xfrm>
          <a:prstGeom prst="roundRect">
            <a:avLst/>
          </a:prstGeom>
          <a:solidFill>
            <a:srgbClr val="FFFC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85723"/>
                </a:solidFill>
              </a:rPr>
              <a:t>ОПЕРАЦИОННАЯ СИСТЕМА</a:t>
            </a:r>
            <a:endParaRPr lang="en-US" sz="1400" b="1" dirty="0">
              <a:solidFill>
                <a:srgbClr val="385723"/>
              </a:solidFill>
            </a:endParaRPr>
          </a:p>
        </p:txBody>
      </p:sp>
      <p:sp>
        <p:nvSpPr>
          <p:cNvPr id="17" name="Rounded Rectangle 20"/>
          <p:cNvSpPr/>
          <p:nvPr/>
        </p:nvSpPr>
        <p:spPr>
          <a:xfrm>
            <a:off x="5479318" y="1682986"/>
            <a:ext cx="2418621" cy="480053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КОНФИДЕНЦИАЛЬНЫЕ ДАННЫЕ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6"/>
          <p:cNvSpPr/>
          <p:nvPr/>
        </p:nvSpPr>
        <p:spPr>
          <a:xfrm>
            <a:off x="4942181" y="3820477"/>
            <a:ext cx="788284" cy="36908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Эталон</a:t>
            </a:r>
            <a:endParaRPr lang="en-US" sz="1400" dirty="0"/>
          </a:p>
        </p:txBody>
      </p:sp>
      <p:sp>
        <p:nvSpPr>
          <p:cNvPr id="23" name="Rounded Rectangle 6"/>
          <p:cNvSpPr/>
          <p:nvPr/>
        </p:nvSpPr>
        <p:spPr>
          <a:xfrm>
            <a:off x="5496097" y="1313528"/>
            <a:ext cx="788284" cy="36908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Эталон</a:t>
            </a:r>
            <a:endParaRPr lang="en-US" sz="1400" dirty="0"/>
          </a:p>
        </p:txBody>
      </p:sp>
      <p:cxnSp>
        <p:nvCxnSpPr>
          <p:cNvPr id="24" name="Curved Connector 22"/>
          <p:cNvCxnSpPr>
            <a:endCxn id="23" idx="1"/>
          </p:cNvCxnSpPr>
          <p:nvPr/>
        </p:nvCxnSpPr>
        <p:spPr>
          <a:xfrm flipV="1">
            <a:off x="3030793" y="1498069"/>
            <a:ext cx="2465304" cy="1569598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385723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2"/>
          <p:cNvCxnSpPr>
            <a:endCxn id="19" idx="1"/>
          </p:cNvCxnSpPr>
          <p:nvPr/>
        </p:nvCxnSpPr>
        <p:spPr>
          <a:xfrm flipV="1">
            <a:off x="3296265" y="4005018"/>
            <a:ext cx="1645916" cy="596483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385723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Общая картина</a:t>
            </a:r>
            <a:endParaRPr lang="ru-RU" sz="2800" dirty="0"/>
          </a:p>
        </p:txBody>
      </p:sp>
      <p:sp>
        <p:nvSpPr>
          <p:cNvPr id="25" name="Rounded Rectangle 5"/>
          <p:cNvSpPr/>
          <p:nvPr/>
        </p:nvSpPr>
        <p:spPr>
          <a:xfrm>
            <a:off x="1986727" y="4509735"/>
            <a:ext cx="7005226" cy="4800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ЖЕЛЕЗО</a:t>
            </a:r>
            <a:r>
              <a:rPr lang="en-US" sz="1400" dirty="0" smtClean="0"/>
              <a:t>*</a:t>
            </a:r>
            <a:endParaRPr lang="en-US" sz="1400" dirty="0"/>
          </a:p>
        </p:txBody>
      </p:sp>
      <p:sp>
        <p:nvSpPr>
          <p:cNvPr id="26" name="Rounded Rectangle 6"/>
          <p:cNvSpPr/>
          <p:nvPr/>
        </p:nvSpPr>
        <p:spPr>
          <a:xfrm>
            <a:off x="1976286" y="3895279"/>
            <a:ext cx="7005224" cy="480053"/>
          </a:xfrm>
          <a:prstGeom prst="roundRect">
            <a:avLst/>
          </a:prstGeom>
          <a:solidFill>
            <a:srgbClr val="385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МИНИ-ГИПЕРВИЗОР (</a:t>
            </a:r>
            <a:r>
              <a:rPr lang="en-US" sz="1400" dirty="0"/>
              <a:t>Intel VT </a:t>
            </a:r>
            <a:r>
              <a:rPr lang="ru-RU" sz="1400" dirty="0" smtClean="0"/>
              <a:t>или </a:t>
            </a:r>
            <a:r>
              <a:rPr lang="en-US" sz="1400" dirty="0" smtClean="0"/>
              <a:t>AMD-V</a:t>
            </a:r>
            <a:r>
              <a:rPr lang="ru-RU" sz="1400" dirty="0" smtClean="0"/>
              <a:t>)</a:t>
            </a:r>
            <a:endParaRPr lang="en-US" sz="1400" dirty="0"/>
          </a:p>
        </p:txBody>
      </p:sp>
      <p:sp>
        <p:nvSpPr>
          <p:cNvPr id="27" name="Rounded Rectangle 7"/>
          <p:cNvSpPr/>
          <p:nvPr/>
        </p:nvSpPr>
        <p:spPr>
          <a:xfrm>
            <a:off x="4586748" y="2495253"/>
            <a:ext cx="4371897" cy="480053"/>
          </a:xfrm>
          <a:prstGeom prst="roundRect">
            <a:avLst/>
          </a:prstGeom>
          <a:solidFill>
            <a:srgbClr val="FFFC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rgbClr val="385723"/>
                </a:solidFill>
              </a:rPr>
              <a:t>ОПЕРАЦИОННАЯ СИСТЕМА</a:t>
            </a:r>
            <a:endParaRPr lang="en-US" sz="1400" b="1" dirty="0">
              <a:solidFill>
                <a:srgbClr val="385723"/>
              </a:solidFill>
            </a:endParaRPr>
          </a:p>
        </p:txBody>
      </p:sp>
      <p:sp>
        <p:nvSpPr>
          <p:cNvPr id="28" name="Rounded Rectangle 8"/>
          <p:cNvSpPr/>
          <p:nvPr/>
        </p:nvSpPr>
        <p:spPr>
          <a:xfrm>
            <a:off x="5465749" y="1473223"/>
            <a:ext cx="3492896" cy="480053"/>
          </a:xfrm>
          <a:prstGeom prst="roundRect">
            <a:avLst/>
          </a:prstGeom>
          <a:solidFill>
            <a:srgbClr val="385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SECRET NET STUDIO</a:t>
            </a:r>
            <a:endParaRPr lang="en-US" sz="1400" dirty="0"/>
          </a:p>
        </p:txBody>
      </p:sp>
      <p:sp>
        <p:nvSpPr>
          <p:cNvPr id="29" name="Rounded Rectangle 20"/>
          <p:cNvSpPr/>
          <p:nvPr/>
        </p:nvSpPr>
        <p:spPr>
          <a:xfrm>
            <a:off x="5465750" y="954657"/>
            <a:ext cx="3498740" cy="480053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КОНФИДЕНЦИАЛЬНЫЕ ДАННЫЕ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Rounded Rectangle 6"/>
          <p:cNvSpPr/>
          <p:nvPr/>
        </p:nvSpPr>
        <p:spPr>
          <a:xfrm>
            <a:off x="4655685" y="2550742"/>
            <a:ext cx="904065" cy="369081"/>
          </a:xfrm>
          <a:prstGeom prst="roundRect">
            <a:avLst/>
          </a:prstGeom>
          <a:solidFill>
            <a:srgbClr val="385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Драйвер</a:t>
            </a:r>
            <a:endParaRPr lang="en-US" sz="1400" dirty="0"/>
          </a:p>
        </p:txBody>
      </p:sp>
      <p:cxnSp>
        <p:nvCxnSpPr>
          <p:cNvPr id="31" name="Curved Connector 22"/>
          <p:cNvCxnSpPr>
            <a:stCxn id="27" idx="1"/>
            <a:endCxn id="28" idx="1"/>
          </p:cNvCxnSpPr>
          <p:nvPr/>
        </p:nvCxnSpPr>
        <p:spPr>
          <a:xfrm rot="10800000" flipH="1">
            <a:off x="4586747" y="1713250"/>
            <a:ext cx="879001" cy="1022030"/>
          </a:xfrm>
          <a:prstGeom prst="curvedConnector3">
            <a:avLst>
              <a:gd name="adj1" fmla="val -26007"/>
            </a:avLst>
          </a:prstGeom>
          <a:ln w="38100" cmpd="sng">
            <a:solidFill>
              <a:srgbClr val="385723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24"/>
          <p:cNvCxnSpPr>
            <a:stCxn id="34" idx="2"/>
            <a:endCxn id="30" idx="2"/>
          </p:cNvCxnSpPr>
          <p:nvPr/>
        </p:nvCxnSpPr>
        <p:spPr>
          <a:xfrm rot="5400000" flipH="1" flipV="1">
            <a:off x="3985836" y="1853425"/>
            <a:ext cx="55484" cy="2188279"/>
          </a:xfrm>
          <a:prstGeom prst="curvedConnector3">
            <a:avLst>
              <a:gd name="adj1" fmla="val -412011"/>
            </a:avLst>
          </a:prstGeom>
          <a:ln w="38100" cmpd="sng">
            <a:solidFill>
              <a:srgbClr val="385723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34680" y="5114523"/>
            <a:ext cx="730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b="1" dirty="0" smtClean="0"/>
          </a:p>
          <a:p>
            <a:pPr marL="0" lvl="1" algn="r"/>
            <a:r>
              <a:rPr lang="en-US" sz="1200" b="1" dirty="0" smtClean="0"/>
              <a:t>* </a:t>
            </a:r>
            <a:r>
              <a:rPr lang="ru-RU" sz="1200" b="1" dirty="0" smtClean="0"/>
              <a:t>Для работы </a:t>
            </a:r>
            <a:r>
              <a:rPr lang="ru-RU" sz="1200" b="1" dirty="0"/>
              <a:t>требуется</a:t>
            </a:r>
            <a:r>
              <a:rPr lang="en-US" sz="1200" b="1" dirty="0"/>
              <a:t> </a:t>
            </a:r>
            <a:r>
              <a:rPr lang="ru-RU" sz="1200" b="1" dirty="0"/>
              <a:t>Процессор с поддержкой технологий виртуализации </a:t>
            </a:r>
            <a:r>
              <a:rPr lang="en-US" sz="1200" b="1" dirty="0">
                <a:cs typeface="Arial" panose="020B0604020202020204" pitchFamily="34" charset="0"/>
              </a:rPr>
              <a:t>VT-x </a:t>
            </a:r>
            <a:r>
              <a:rPr lang="ru-RU" sz="1200" b="1" dirty="0">
                <a:cs typeface="Arial" panose="020B0604020202020204" pitchFamily="34" charset="0"/>
              </a:rPr>
              <a:t>или </a:t>
            </a:r>
            <a:r>
              <a:rPr lang="en-US" sz="1200" b="1" dirty="0">
                <a:cs typeface="Arial" panose="020B0604020202020204" pitchFamily="34" charset="0"/>
              </a:rPr>
              <a:t>AMD-</a:t>
            </a:r>
            <a:r>
              <a:rPr lang="en-US" sz="1200" b="1" dirty="0" smtClean="0">
                <a:cs typeface="Arial" panose="020B0604020202020204" pitchFamily="34" charset="0"/>
              </a:rPr>
              <a:t>V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34" name="Rounded Rectangle 7"/>
          <p:cNvSpPr/>
          <p:nvPr/>
        </p:nvSpPr>
        <p:spPr>
          <a:xfrm>
            <a:off x="1976285" y="2495254"/>
            <a:ext cx="1886308" cy="48005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rgbClr val="385723"/>
                </a:solidFill>
              </a:rPr>
              <a:t>ДОВЕРЕННАЯ СРЕДА</a:t>
            </a:r>
            <a:endParaRPr lang="en-US" sz="1400" b="1" dirty="0">
              <a:solidFill>
                <a:srgbClr val="385723"/>
              </a:solidFill>
            </a:endParaRPr>
          </a:p>
        </p:txBody>
      </p:sp>
      <p:cxnSp>
        <p:nvCxnSpPr>
          <p:cNvPr id="36" name="Curved Connector 24"/>
          <p:cNvCxnSpPr>
            <a:stCxn id="27" idx="2"/>
            <a:endCxn id="34" idx="1"/>
          </p:cNvCxnSpPr>
          <p:nvPr/>
        </p:nvCxnSpPr>
        <p:spPr>
          <a:xfrm rot="5400000" flipH="1">
            <a:off x="4254478" y="457088"/>
            <a:ext cx="240025" cy="4796412"/>
          </a:xfrm>
          <a:prstGeom prst="curvedConnector4">
            <a:avLst>
              <a:gd name="adj1" fmla="val -264215"/>
              <a:gd name="adj2" fmla="val 104766"/>
            </a:avLst>
          </a:prstGeom>
          <a:ln w="38100" cmpd="sng">
            <a:solidFill>
              <a:srgbClr val="385723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mages.bursadabugun.com/haber/2013/08/27/277958-italya-da-hayalet-avi-521c542f3f1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50" y="3181766"/>
            <a:ext cx="716216" cy="4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ounded Rectangle 6"/>
          <p:cNvSpPr/>
          <p:nvPr/>
        </p:nvSpPr>
        <p:spPr>
          <a:xfrm>
            <a:off x="5628687" y="2550737"/>
            <a:ext cx="1081829" cy="36908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Часть ОЗУ</a:t>
            </a:r>
            <a:endParaRPr lang="en-US" sz="1400" dirty="0"/>
          </a:p>
        </p:txBody>
      </p:sp>
      <p:cxnSp>
        <p:nvCxnSpPr>
          <p:cNvPr id="67" name="Curved Connector 24"/>
          <p:cNvCxnSpPr>
            <a:stCxn id="61" idx="0"/>
            <a:endCxn id="34" idx="0"/>
          </p:cNvCxnSpPr>
          <p:nvPr/>
        </p:nvCxnSpPr>
        <p:spPr>
          <a:xfrm rot="16200000" flipV="1">
            <a:off x="4516780" y="897914"/>
            <a:ext cx="55483" cy="3250163"/>
          </a:xfrm>
          <a:prstGeom prst="curvedConnector3">
            <a:avLst>
              <a:gd name="adj1" fmla="val 512018"/>
            </a:avLst>
          </a:prstGeom>
          <a:ln w="38100" cmpd="sng">
            <a:solidFill>
              <a:srgbClr val="385723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"/>
          <p:cNvSpPr/>
          <p:nvPr/>
        </p:nvSpPr>
        <p:spPr>
          <a:xfrm>
            <a:off x="1980080" y="4524483"/>
            <a:ext cx="1886308" cy="48996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85723"/>
                </a:solidFill>
              </a:rPr>
              <a:t>Ядро + ОЗУ</a:t>
            </a:r>
            <a:endParaRPr lang="en-US" sz="1400" b="1" dirty="0">
              <a:solidFill>
                <a:srgbClr val="385723"/>
              </a:solidFill>
            </a:endParaRPr>
          </a:p>
        </p:txBody>
      </p:sp>
      <p:pic>
        <p:nvPicPr>
          <p:cNvPr id="2056" name="Picture 4" descr="https://cs4.pikabu.ru/post_img/2016/07/04/5/1467615276177859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954657"/>
            <a:ext cx="1605013" cy="10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ounded Rectangle 6"/>
          <p:cNvSpPr/>
          <p:nvPr/>
        </p:nvSpPr>
        <p:spPr>
          <a:xfrm>
            <a:off x="1986727" y="2125495"/>
            <a:ext cx="788284" cy="36908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Эталон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29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acy;&amp;rcy;&amp;tcy;&amp;icy;&amp;ncy;&amp;kcy;&amp;icy; &amp;pcy;&amp;ocy; &amp;zcy;&amp;acy;&amp;pcy;&amp;rcy;&amp;ocy;&amp;scy;&amp;ucy;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" y="1737376"/>
            <a:ext cx="429005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2"/>
          </p:nvPr>
        </p:nvSpPr>
        <p:spPr>
          <a:xfrm>
            <a:off x="4425190" y="984241"/>
            <a:ext cx="4528310" cy="4274205"/>
          </a:xfrm>
        </p:spPr>
        <p:txBody>
          <a:bodyPr>
            <a:noAutofit/>
          </a:bodyPr>
          <a:lstStyle/>
          <a:p>
            <a:pPr indent="-171450" algn="ctr"/>
            <a:r>
              <a:rPr lang="ru-RU" sz="2800" b="1" dirty="0" smtClean="0"/>
              <a:t>Возможности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ru-RU" sz="2400" dirty="0" smtClean="0"/>
              <a:t>Контроль целостности </a:t>
            </a:r>
            <a:r>
              <a:rPr lang="ru-RU" sz="2400" dirty="0" smtClean="0"/>
              <a:t>драйверов:</a:t>
            </a:r>
            <a:endParaRPr lang="ru-RU" sz="2400" dirty="0" smtClean="0"/>
          </a:p>
          <a:p>
            <a:pPr lvl="1" indent="0">
              <a:lnSpc>
                <a:spcPct val="90000"/>
              </a:lnSpc>
              <a:buNone/>
            </a:pPr>
            <a:r>
              <a:rPr lang="ru-RU" sz="2400" dirty="0" smtClean="0"/>
              <a:t>- При </a:t>
            </a:r>
            <a:r>
              <a:rPr lang="ru-RU" sz="2400" dirty="0" smtClean="0"/>
              <a:t>загрузке</a:t>
            </a:r>
          </a:p>
          <a:p>
            <a:pPr lvl="1" indent="0">
              <a:lnSpc>
                <a:spcPct val="90000"/>
              </a:lnSpc>
              <a:buNone/>
            </a:pPr>
            <a:r>
              <a:rPr lang="ru-RU" sz="2400" dirty="0" smtClean="0"/>
              <a:t>- В </a:t>
            </a:r>
            <a:r>
              <a:rPr lang="ru-RU" sz="2400" dirty="0" smtClean="0"/>
              <a:t>процессе работы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ru-RU" sz="2400" dirty="0" smtClean="0"/>
              <a:t>Поддержка «белого списка» драйверов 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ru-RU" sz="2400" b="1" dirty="0" smtClean="0">
                <a:solidFill>
                  <a:srgbClr val="C00000"/>
                </a:solidFill>
              </a:rPr>
              <a:t>Регулярная проверка целостности процессов</a:t>
            </a: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ru-RU" sz="2400" dirty="0" smtClean="0"/>
              <a:t>Защита от завершения процессов 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645840" y="85105"/>
            <a:ext cx="5473162" cy="6996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Возможности доверенной среды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22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Gartner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17" y="848431"/>
            <a:ext cx="5272883" cy="428813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144297" y="1629697"/>
            <a:ext cx="1150374" cy="34658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>
            <a:spLocks noGrp="1"/>
          </p:cNvSpPr>
          <p:nvPr>
            <p:ph idx="12"/>
          </p:nvPr>
        </p:nvSpPr>
        <p:spPr>
          <a:xfrm>
            <a:off x="88156" y="2116495"/>
            <a:ext cx="3782961" cy="1752006"/>
          </a:xfrm>
        </p:spPr>
        <p:txBody>
          <a:bodyPr>
            <a:noAutofit/>
          </a:bodyPr>
          <a:lstStyle/>
          <a:p>
            <a:pPr indent="-171450" algn="ctr"/>
            <a:r>
              <a:rPr lang="en-US" sz="2800" b="1" dirty="0"/>
              <a:t>Hype Cycle for Threat-Facing Technologies, 2017 </a:t>
            </a:r>
            <a:endParaRPr lang="ru-RU" sz="2400" dirty="0" smtClean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020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281</Words>
  <Application>Microsoft Office PowerPoint</Application>
  <PresentationFormat>Экран (16:10)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Технология Intel VT и AMD-V для защиты ПК</vt:lpstr>
      <vt:lpstr>Вступление</vt:lpstr>
      <vt:lpstr>Защититься трудно</vt:lpstr>
      <vt:lpstr>Как обновляются элементы ИТ-инфраструктуры?</vt:lpstr>
      <vt:lpstr>Что делает злоумышленник</vt:lpstr>
      <vt:lpstr>Как борются сейчас</vt:lpstr>
      <vt:lpstr>Общая картина</vt:lpstr>
      <vt:lpstr>Возможности доверенной среды</vt:lpstr>
      <vt:lpstr>Gartner</vt:lpstr>
      <vt:lpstr>Презентация PowerPoint</vt:lpstr>
    </vt:vector>
  </TitlesOfParts>
  <Company>TopS 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серверов</dc:title>
  <dc:creator>Pavel Korostelev</dc:creator>
  <cp:lastModifiedBy>Дбар Фёдор</cp:lastModifiedBy>
  <cp:revision>79</cp:revision>
  <dcterms:created xsi:type="dcterms:W3CDTF">2018-02-08T11:17:28Z</dcterms:created>
  <dcterms:modified xsi:type="dcterms:W3CDTF">2018-04-04T06:47:42Z</dcterms:modified>
</cp:coreProperties>
</file>