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97" r:id="rId3"/>
    <p:sldMasterId id="2147483672" r:id="rId4"/>
    <p:sldMasterId id="2147483660" r:id="rId5"/>
  </p:sldMasterIdLst>
  <p:notesMasterIdLst>
    <p:notesMasterId r:id="rId28"/>
  </p:notesMasterIdLst>
  <p:sldIdLst>
    <p:sldId id="256" r:id="rId6"/>
    <p:sldId id="258" r:id="rId7"/>
    <p:sldId id="481" r:id="rId8"/>
    <p:sldId id="483" r:id="rId9"/>
    <p:sldId id="484" r:id="rId10"/>
    <p:sldId id="485" r:id="rId11"/>
    <p:sldId id="487" r:id="rId12"/>
    <p:sldId id="488" r:id="rId13"/>
    <p:sldId id="489" r:id="rId14"/>
    <p:sldId id="490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491" r:id="rId23"/>
    <p:sldId id="511" r:id="rId24"/>
    <p:sldId id="512" r:id="rId25"/>
    <p:sldId id="513" r:id="rId26"/>
    <p:sldId id="262" r:id="rId27"/>
  </p:sldIdLst>
  <p:sldSz cx="9144000" cy="6858000" type="screen4x3"/>
  <p:notesSz cx="6761163" cy="994251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C49EF270-6A46-AE4A-9D28-D92840747706}">
          <p14:sldIdLst/>
        </p14:section>
        <p14:section name="Заголовок" id="{BF48F8EB-6828-774F-BDAB-F8C46F368A66}">
          <p14:sldIdLst>
            <p14:sldId id="256"/>
          </p14:sldIdLst>
        </p14:section>
        <p14:section name="Заголовок раздела" id="{7F24E286-E27A-164C-A8F0-78D96C123ED2}">
          <p14:sldIdLst>
            <p14:sldId id="258"/>
            <p14:sldId id="481"/>
            <p14:sldId id="483"/>
            <p14:sldId id="484"/>
            <p14:sldId id="485"/>
            <p14:sldId id="487"/>
            <p14:sldId id="488"/>
            <p14:sldId id="489"/>
            <p14:sldId id="490"/>
            <p14:sldId id="504"/>
            <p14:sldId id="505"/>
            <p14:sldId id="506"/>
            <p14:sldId id="507"/>
            <p14:sldId id="508"/>
            <p14:sldId id="509"/>
            <p14:sldId id="510"/>
            <p14:sldId id="491"/>
            <p14:sldId id="511"/>
            <p14:sldId id="512"/>
            <p14:sldId id="513"/>
            <p14:sldId id="262"/>
          </p14:sldIdLst>
        </p14:section>
        <p14:section name="Раздел без заголовка" id="{6B77CD29-7967-814E-BC69-0F3264A46C9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C0B"/>
    <a:srgbClr val="1F497D"/>
    <a:srgbClr val="E44708"/>
    <a:srgbClr val="E4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591" autoAdjust="0"/>
    <p:restoredTop sz="88201" autoAdjust="0"/>
  </p:normalViewPr>
  <p:slideViewPr>
    <p:cSldViewPr snapToGrid="0" snapToObjects="1">
      <p:cViewPr>
        <p:scale>
          <a:sx n="100" d="100"/>
          <a:sy n="100" d="100"/>
        </p:scale>
        <p:origin x="-116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3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9258"/>
    </p:cViewPr>
  </p:sorterViewPr>
  <p:notesViewPr>
    <p:cSldViewPr snapToGrid="0" snapToObjects="1">
      <p:cViewPr varScale="1">
        <p:scale>
          <a:sx n="75" d="100"/>
          <a:sy n="75" d="100"/>
        </p:scale>
        <p:origin x="-2196" y="-11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1F2A-C357-420A-8397-D5B9D1D9D6F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36EA-F1C3-444A-857B-DB74A5E6D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2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36EA-F1C3-444A-857B-DB74A5E6DE0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49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3A530-6E19-4298-B971-3A0E5C4A60E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Кейсы  - это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 организации работы одного человека или группы людей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которые, выполняя некоторые действия, готовят (должны подготовить) некоторый набор документов. 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мы имеем дело с кейсом-досье, то речь пойдет о списке документов, которые должны быть подготовлены. В этом и состоит бизнес-цель. 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мы имеем дело с кейсом-услугой, то бизнес-цель достигается в ходе выполнения плана мероприятий по предоставлению услуги, а документы подтверждают, что соответствующие мероприятия выполнены.</a:t>
            </a:r>
          </a:p>
          <a:p>
            <a:pPr rtl="0">
              <a:buFont typeface="Arial" pitchFamily="34" charset="0"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электронных регламентах план действий "зашит" в маршруте, в кейсе он представлен набором задач (поручений), который можно формировать, изменять и дополнять по ходу движения к бизнес-цели. 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36EA-F1C3-444A-857B-DB74A5E6DE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7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/>
              <a:t>В разделе Аналитика  пользователю доступны НАПИСАТЬ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36EA-F1C3-444A-857B-DB74A5E6DE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48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3A530-6E19-4298-B971-3A0E5C4A60E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3A530-6E19-4298-B971-3A0E5C4A60E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3A530-6E19-4298-B971-3A0E5C4A60E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3A530-6E19-4298-B971-3A0E5C4A60E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36EA-F1C3-444A-857B-DB74A5E6DE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4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8805B-8188-41EA-BE8C-89710F4E7C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0E97B-D5E3-474F-B929-8B922BD198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1BE9D-EDA3-4214-96AD-1042BAB79D6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B25F6-8A8B-4967-B94F-685983F45F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C20DD5-72F3-4FD2-8BD5-CD5DD21F8F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AACD9-051B-458C-A8C0-D290B35AFBD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EF565-45B6-44A9-B2F1-4A963EA23C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242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915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699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8044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159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381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7436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00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746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960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929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65EA-6B3E-2943-AC7E-9C59DF80251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2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5F2D-A44E-4092-9AB0-6483B642289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766A-3EF6-4CCC-B5E4-5D2BB353A1E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EF7C-3184-48D8-AE52-44BEE10136B6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9140-B010-4ED7-8873-3A71333F597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ntertrust.design.ru/doc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ntertrust.design.ru/inbox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04825" y="2676281"/>
            <a:ext cx="6779895" cy="1700986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rgbClr val="E44C0B"/>
                </a:solidFill>
                <a:latin typeface="Arial" pitchFamily="34" charset="0"/>
                <a:cs typeface="Arial" pitchFamily="34" charset="0"/>
              </a:rPr>
              <a:t>Новые возможности СЭД для органов государственной власти</a:t>
            </a:r>
            <a:endParaRPr lang="ru-RU" sz="2900" b="1" dirty="0">
              <a:solidFill>
                <a:srgbClr val="E44C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5800" y="5689526"/>
            <a:ext cx="5613400" cy="1066874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826" y="5255961"/>
            <a:ext cx="4448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Андрей Кучеров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отдела регионального развития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 Компаний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«ИнтерТраст»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Тел.: +7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(495)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956-79-28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akucherov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@intertrust.ru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1"/>
          <p:cNvSpPr txBox="1">
            <a:spLocks/>
          </p:cNvSpPr>
          <p:nvPr/>
        </p:nvSpPr>
        <p:spPr bwMode="auto">
          <a:xfrm>
            <a:off x="222250" y="461963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E44708"/>
                </a:solidFill>
                <a:latin typeface="Arial" charset="0"/>
              </a:rPr>
              <a:t>CompanyMedia. </a:t>
            </a:r>
            <a:endParaRPr lang="ru-RU" sz="2400" b="1">
              <a:solidFill>
                <a:srgbClr val="E44708"/>
              </a:solidFill>
              <a:latin typeface="Arial" charset="0"/>
            </a:endParaRPr>
          </a:p>
          <a:p>
            <a:pPr eaLnBrk="1" hangingPunct="1"/>
            <a:r>
              <a:rPr lang="ru-RU" sz="2400" b="1">
                <a:solidFill>
                  <a:srgbClr val="0070C0"/>
                </a:solidFill>
                <a:latin typeface="Arial" charset="0"/>
              </a:rPr>
              <a:t>Расширяем горизонты…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60338" y="1743075"/>
            <a:ext cx="8588375" cy="3911600"/>
            <a:chOff x="160338" y="1533525"/>
            <a:chExt cx="8588375" cy="3911600"/>
          </a:xfrm>
          <a:solidFill>
            <a:schemeClr val="accent1"/>
          </a:solidFill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60338" y="1533525"/>
              <a:ext cx="2395537" cy="1557338"/>
            </a:xfrm>
            <a:prstGeom prst="roundRect">
              <a:avLst>
                <a:gd name="adj" fmla="val 20028"/>
              </a:avLst>
            </a:prstGeom>
            <a:grpFill/>
            <a:ln w="9525" algn="ctr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«Классический» документооборот</a:t>
              </a:r>
            </a:p>
            <a:p>
              <a:pPr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Формализованная обработка ответственных документов</a:t>
              </a: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3419475" y="1557338"/>
              <a:ext cx="2376488" cy="1501775"/>
            </a:xfrm>
            <a:prstGeom prst="roundRect">
              <a:avLst>
                <a:gd name="adj" fmla="val 16861"/>
              </a:avLst>
            </a:prstGeom>
            <a:grpFill/>
            <a:ln w="9525" algn="ctr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Социальная среда</a:t>
              </a:r>
            </a:p>
            <a:p>
              <a:pPr marL="0" lvl="1"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Контекстное взаимодействие людей, документов, задач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6588125" y="1546225"/>
              <a:ext cx="2160588" cy="1512888"/>
            </a:xfrm>
            <a:prstGeom prst="roundRect">
              <a:avLst>
                <a:gd name="adj" fmla="val 21111"/>
              </a:avLst>
            </a:prstGeom>
            <a:grpFill/>
            <a:ln w="9525" algn="ctr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Кейс менеджмент</a:t>
              </a:r>
            </a:p>
            <a:p>
              <a:pPr marL="0" lvl="1"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Управляемая нацеленность на результат</a:t>
              </a: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1517650" y="4027488"/>
              <a:ext cx="2986088" cy="1417637"/>
            </a:xfrm>
            <a:prstGeom prst="roundRect">
              <a:avLst>
                <a:gd name="adj" fmla="val 15134"/>
              </a:avLst>
            </a:prstGeom>
            <a:grpFill/>
            <a:ln w="9525" algn="ctr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Управление жизненным циклом информации</a:t>
              </a:r>
            </a:p>
            <a:p>
              <a:pPr marL="0" lvl="1">
                <a:spcBef>
                  <a:spcPts val="60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Подчиненность информации ключевым принципам управления</a:t>
              </a: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4741863" y="4027488"/>
              <a:ext cx="2879725" cy="1417637"/>
            </a:xfrm>
            <a:prstGeom prst="roundRect">
              <a:avLst>
                <a:gd name="adj" fmla="val 18963"/>
              </a:avLst>
            </a:prstGeom>
            <a:grpFill/>
            <a:ln w="9525" algn="ctr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Аналитика контента</a:t>
              </a:r>
            </a:p>
            <a:p>
              <a:pPr marL="0" lvl="1">
                <a:spcBef>
                  <a:spcPts val="60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Принятие решений, основанное на фактах</a:t>
              </a:r>
            </a:p>
          </p:txBody>
        </p:sp>
        <p:sp>
          <p:nvSpPr>
            <p:cNvPr id="31" name="Плюс 30"/>
            <p:cNvSpPr/>
            <p:nvPr/>
          </p:nvSpPr>
          <p:spPr>
            <a:xfrm>
              <a:off x="2603500" y="1809750"/>
              <a:ext cx="814388" cy="865188"/>
            </a:xfrm>
            <a:prstGeom prst="mathPlus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люс 31"/>
            <p:cNvSpPr/>
            <p:nvPr/>
          </p:nvSpPr>
          <p:spPr>
            <a:xfrm>
              <a:off x="5773738" y="1809750"/>
              <a:ext cx="814387" cy="865188"/>
            </a:xfrm>
            <a:prstGeom prst="mathPlus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люс 32"/>
            <p:cNvSpPr/>
            <p:nvPr/>
          </p:nvSpPr>
          <p:spPr>
            <a:xfrm>
              <a:off x="2603500" y="3121025"/>
              <a:ext cx="814388" cy="863600"/>
            </a:xfrm>
            <a:prstGeom prst="mathPlus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люс 33"/>
            <p:cNvSpPr/>
            <p:nvPr/>
          </p:nvSpPr>
          <p:spPr>
            <a:xfrm>
              <a:off x="5773738" y="3163888"/>
              <a:ext cx="814387" cy="863600"/>
            </a:xfrm>
            <a:prstGeom prst="mathPlus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19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688118" y="1451429"/>
            <a:ext cx="4276495" cy="4644571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xtLst/>
        </p:spPr>
        <p:txBody>
          <a:bodyPr anchor="t"/>
          <a:lstStyle/>
          <a:p>
            <a:pPr marL="268288" indent="-180975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Adaptive Case Management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268288" indent="-180975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Возможность быстрой модификации плана мероприятий по достижению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бизнес-цели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68288" indent="-180975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Рабочее  пространство  для решения задачи : необходимые для работы документы, план действий,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time-line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решения задачи </a:t>
            </a:r>
          </a:p>
          <a:p>
            <a:pPr marL="268288" indent="-180975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Достижение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бизнес-цели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 использованием всех функциональных возможностей СЭД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559" y="534518"/>
            <a:ext cx="822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44708"/>
                </a:solidFill>
                <a:latin typeface="Arial" charset="0"/>
                <a:cs typeface="Arial" charset="0"/>
              </a:rPr>
              <a:t>Ключевые </a:t>
            </a:r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компоненты: кейс-менеджмент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18122" y="1727193"/>
            <a:ext cx="3691021" cy="3831783"/>
            <a:chOff x="285898" y="1436913"/>
            <a:chExt cx="3226559" cy="345582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8" t="57425" r="57699" b="11393"/>
            <a:stretch/>
          </p:blipFill>
          <p:spPr bwMode="auto">
            <a:xfrm>
              <a:off x="285898" y="1436913"/>
              <a:ext cx="3226559" cy="2898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85898" y="4322480"/>
              <a:ext cx="3226559" cy="5702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E44900"/>
                  </a:solidFill>
                  <a:latin typeface="Arial" pitchFamily="34" charset="0"/>
                  <a:cs typeface="Arial" pitchFamily="34" charset="0"/>
                </a:rPr>
                <a:t>Модули и сервисы  СЭД  </a:t>
              </a:r>
              <a:endParaRPr lang="ru-RU" sz="2000" b="1" dirty="0">
                <a:solidFill>
                  <a:srgbClr val="E449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09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635625" y="1412875"/>
            <a:ext cx="3433763" cy="417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rgbClr val="8F9EC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xtLst/>
        </p:spPr>
        <p:txBody>
          <a:bodyPr anchor="ctr"/>
          <a:lstStyle/>
          <a:p>
            <a:pPr marL="171450" indent="-1714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Рабочее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пространство делиться по вертикали или по горизонтали</a:t>
            </a:r>
          </a:p>
          <a:p>
            <a:pPr marL="171450" indent="-1714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 Доступ к последним поступившим уведомлениям из любого раздела системы</a:t>
            </a:r>
          </a:p>
          <a:p>
            <a:pPr marL="171450" indent="-1714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 Пользователь знакомится с поручениями и заданиями, узнает их подробности и отправляет результаты работ, открыв только одну страницу</a:t>
            </a:r>
          </a:p>
          <a:p>
            <a:pPr marL="171450" indent="-1714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 Список разделов настраивается под нужды сотрудника</a:t>
            </a:r>
          </a:p>
          <a:p>
            <a:pPr marL="171450" indent="-1714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 Ссылки на объекты, которые полезно всегда иметь под рукой, доступны из отдельной панели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intertrust-docs-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412875"/>
            <a:ext cx="5256213" cy="4557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6959" y="372593"/>
            <a:ext cx="822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44708"/>
                </a:solidFill>
                <a:latin typeface="Arial" charset="0"/>
                <a:cs typeface="Arial" charset="0"/>
              </a:rPr>
              <a:t>Ключевые </a:t>
            </a:r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компоненты: максимально удобный пользовательский интерфейс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2609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959" y="372593"/>
            <a:ext cx="822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44708"/>
                </a:solidFill>
                <a:latin typeface="Arial" charset="0"/>
                <a:cs typeface="Arial" charset="0"/>
              </a:rPr>
              <a:t>Ключевые </a:t>
            </a:r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компоненты: реальная персонализация</a:t>
            </a:r>
            <a:endParaRPr lang="ru-RU" sz="2400" dirty="0"/>
          </a:p>
        </p:txBody>
      </p:sp>
      <p:pic>
        <p:nvPicPr>
          <p:cNvPr id="8" name="Picture 7" descr="intertrust-inbo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6213"/>
            <a:ext cx="5256213" cy="436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530850" y="1844675"/>
            <a:ext cx="3433763" cy="2232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rgbClr val="8F9EC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xtLst/>
        </p:spPr>
        <p:txBody>
          <a:bodyPr anchor="ctr"/>
          <a:lstStyle/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Каждый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пользователь, может настроить интерфейс (внешний вид, расположение рабочих панелей) в зависимости от своих предпочтений и (или) выполняемых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272014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959" y="372593"/>
            <a:ext cx="822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44708"/>
                </a:solidFill>
                <a:latin typeface="Arial" charset="0"/>
                <a:cs typeface="Arial" charset="0"/>
              </a:rPr>
              <a:t>Ключевые </a:t>
            </a:r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компоненты: управление временем</a:t>
            </a:r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9" y="1497013"/>
            <a:ext cx="5256212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80063" y="1773238"/>
            <a:ext cx="3433762" cy="2087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rgbClr val="8F9EC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xtLst/>
        </p:spPr>
        <p:txBody>
          <a:bodyPr anchor="ctr"/>
          <a:lstStyle/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Интегрированный модуль Управления Временем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(Time Management)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Практический инструмент эффективного управления рабочим временем</a:t>
            </a:r>
          </a:p>
        </p:txBody>
      </p:sp>
    </p:spTree>
    <p:extLst>
      <p:ext uri="{BB962C8B-B14F-4D97-AF65-F5344CB8AC3E}">
        <p14:creationId xmlns:p14="http://schemas.microsoft.com/office/powerpoint/2010/main" val="180804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304935" y="1411930"/>
            <a:ext cx="3593912" cy="53298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xtLst/>
        </p:spPr>
        <p:txBody>
          <a:bodyPr anchor="ctr"/>
          <a:lstStyle/>
          <a:p>
            <a:pPr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Сервис(«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Обсуждение»)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43" y="533066"/>
            <a:ext cx="8448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44708"/>
                </a:solidFill>
                <a:latin typeface="Arial" charset="0"/>
                <a:cs typeface="Arial" charset="0"/>
              </a:rPr>
              <a:t>Ключевые </a:t>
            </a:r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компоненты: горизонтальные связи</a:t>
            </a:r>
            <a:endParaRPr lang="ru-RU" sz="24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031384"/>
            <a:ext cx="6555680" cy="410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2" y="1407097"/>
            <a:ext cx="4194516" cy="2128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35080" y="2046645"/>
            <a:ext cx="16308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E44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Создание ответа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351339" y="5093743"/>
            <a:ext cx="16712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E44900"/>
                </a:solidFill>
                <a:latin typeface="Arial" charset="0"/>
                <a:cs typeface="+mn-cs"/>
              </a:rPr>
              <a:t>История обсуждения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4636251" y="3122868"/>
            <a:ext cx="4183898" cy="2263472"/>
          </a:xfrm>
          <a:prstGeom prst="cloudCallout">
            <a:avLst>
              <a:gd name="adj1" fmla="val -44940"/>
              <a:gd name="adj2" fmla="val 69106"/>
            </a:avLst>
          </a:prstGeom>
          <a:noFill/>
          <a:ln w="9525">
            <a:solidFill>
              <a:srgbClr val="0051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71258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acdigger.ru/wp-content/uploads/2012/06/iPad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33588"/>
            <a:ext cx="221138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IMG_0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449638"/>
            <a:ext cx="2044700" cy="2191578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Изображение 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357563"/>
            <a:ext cx="1450975" cy="1800225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Изображение 0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57675"/>
            <a:ext cx="1443038" cy="1800225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uzzle.com/img/articleImages/546616-3067-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268413"/>
            <a:ext cx="215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9943" y="533066"/>
            <a:ext cx="8448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44708"/>
                </a:solidFill>
                <a:latin typeface="Arial" charset="0"/>
                <a:cs typeface="Arial" charset="0"/>
              </a:rPr>
              <a:t>Ключевые </a:t>
            </a:r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компоненты: мобильность</a:t>
            </a:r>
            <a:endParaRPr lang="ru-RU" sz="24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76840" y="1678578"/>
            <a:ext cx="4814260" cy="3868876"/>
          </a:xfrm>
          <a:prstGeom prst="roundRect">
            <a:avLst>
              <a:gd name="adj" fmla="val 3102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Приложения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iDocs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iDocs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VIP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планшета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iPad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приложение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aDocs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планшета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-- удаленная работа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управленческими документами, в том числе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режиме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offline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Мобильные рабочие места это: </a:t>
            </a:r>
          </a:p>
          <a:p>
            <a:pPr marL="285750" indent="-2857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Простой, удобный, «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нативный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интерфейс</a:t>
            </a:r>
          </a:p>
          <a:p>
            <a:pPr marL="285750" indent="-2857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Мультиязычность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Полная  информация по проектам</a:t>
            </a:r>
          </a:p>
          <a:p>
            <a:pPr marL="285750" indent="-28575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Постоянная включенность в деловые процессы организации.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0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2" y="1384934"/>
            <a:ext cx="4266667" cy="17295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Гистограм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4" y="1486835"/>
            <a:ext cx="3607724" cy="20249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" y="3349621"/>
            <a:ext cx="6084305" cy="264503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782" y="567104"/>
            <a:ext cx="8794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Аналитика: принятие решений на основе фактов </a:t>
            </a:r>
            <a:endParaRPr lang="ru-RU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9" y="3022854"/>
            <a:ext cx="3710240" cy="297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98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1"/>
          <p:cNvSpPr txBox="1">
            <a:spLocks/>
          </p:cNvSpPr>
          <p:nvPr/>
        </p:nvSpPr>
        <p:spPr bwMode="auto">
          <a:xfrm>
            <a:off x="222250" y="461963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2400" b="1">
                <a:solidFill>
                  <a:srgbClr val="E4470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dirty="0"/>
              <a:t>СЭД </a:t>
            </a:r>
            <a:r>
              <a:rPr lang="en-US" dirty="0"/>
              <a:t>CompanyMedia </a:t>
            </a:r>
            <a:r>
              <a:rPr lang="ru-RU" dirty="0"/>
              <a:t>в Органах Государственной Власти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288" y="1525588"/>
            <a:ext cx="85677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rgbClr val="003399"/>
                </a:solidFill>
              </a:rPr>
              <a:t>Одна из ключевых задач стратегии развития информационного общества в России: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3399"/>
                </a:solidFill>
              </a:rPr>
              <a:t>«повышение эффективности государственного управления и местного самоуправления, взаимодействия гражданского общества и бизнеса с органами государственной власти, качества и оперативности предоставления государственных услуг»</a:t>
            </a:r>
          </a:p>
          <a:p>
            <a:pPr algn="l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003399"/>
              </a:solidFill>
            </a:endParaRPr>
          </a:p>
          <a:p>
            <a:pPr algn="l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3399"/>
                </a:solidFill>
              </a:rPr>
              <a:t>Для этого необходимо: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03399"/>
                </a:solidFill>
              </a:rPr>
              <a:t>Обеспечить эффективный межведомственный и межрегиональный информационный обмен;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03399"/>
                </a:solidFill>
              </a:rPr>
              <a:t>Усовершенствовать систему предоставления государственных и муниципальных услуг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03399"/>
                </a:solidFill>
              </a:rPr>
              <a:t>Увеличить объемы и качество государственных услуг, предоставляемых организациям и гражданам в электронном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47945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1"/>
          <p:cNvSpPr txBox="1">
            <a:spLocks/>
          </p:cNvSpPr>
          <p:nvPr/>
        </p:nvSpPr>
        <p:spPr bwMode="auto">
          <a:xfrm>
            <a:off x="317500" y="461963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2400" b="1">
                <a:solidFill>
                  <a:srgbClr val="E4470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dirty="0" smtClean="0"/>
              <a:t>Контуры (уровни) документооборота</a:t>
            </a:r>
            <a:endParaRPr lang="ru-RU" dirty="0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07950" y="1617663"/>
            <a:ext cx="87122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Межведомственный документооборот (МЭДО):</a:t>
            </a:r>
          </a:p>
          <a:p>
            <a:pPr lvl="1"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Закрытый контур – Администрация Президента, Администрация Правительства, Государственная Дума, федеральные органы исполнительной власти</a:t>
            </a:r>
          </a:p>
          <a:p>
            <a:pPr lvl="2">
              <a:lnSpc>
                <a:spcPct val="90000"/>
              </a:lnSpc>
            </a:pPr>
            <a:r>
              <a:rPr lang="ru-RU" sz="1400" dirty="0" smtClean="0">
                <a:solidFill>
                  <a:schemeClr val="tx2"/>
                </a:solidFill>
              </a:rPr>
              <a:t>Постановление Правительства РФ от 22.09.2009.№ 754 "Об утверждении Положения о системе межведомственного электронного документооборота" (МЭДО)</a:t>
            </a:r>
          </a:p>
          <a:p>
            <a:pPr lvl="2">
              <a:lnSpc>
                <a:spcPct val="90000"/>
              </a:lnSpc>
            </a:pPr>
            <a:r>
              <a:rPr lang="ru-RU" sz="1400" dirty="0" smtClean="0">
                <a:solidFill>
                  <a:schemeClr val="tx2"/>
                </a:solidFill>
              </a:rPr>
              <a:t>Распоряжение Правительства РФ от 02.10.2009 № 1403-р "Технические требования к организации взаимодействия системы межведомственного электронного документооборота федеральных органов исполнительной власти"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Взаимодействие органов власти и граждан (СМЭВ)</a:t>
            </a:r>
          </a:p>
          <a:p>
            <a:pPr lvl="1"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Положение о Единой системе межведомственного электронного взаимодействия (СМЭВ) (Правительство РФ от 8 сентября №697).</a:t>
            </a:r>
          </a:p>
          <a:p>
            <a:pPr lvl="1"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Распоряжение Правительства РФ от 02.10.2009 № 1403-р "Технические требования к организации взаимодействия системы межведомственного электронного документооборота федеральных органов исполнительной власти".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Открытый контур взаимодействия организаций</a:t>
            </a:r>
          </a:p>
          <a:p>
            <a:pPr lvl="1"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ГОСТ Р 53898-2010 "Системы электронного документооборота. Взаимодействие систем управления документами. Требования к электронному сообщению".</a:t>
            </a:r>
          </a:p>
        </p:txBody>
      </p:sp>
    </p:spTree>
    <p:extLst>
      <p:ext uri="{BB962C8B-B14F-4D97-AF65-F5344CB8AC3E}">
        <p14:creationId xmlns:p14="http://schemas.microsoft.com/office/powerpoint/2010/main" val="236733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455752" y="528320"/>
            <a:ext cx="6530178" cy="48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E44708"/>
                </a:solidFill>
                <a:latin typeface="Arial" charset="0"/>
              </a:rPr>
              <a:t>О Компании «ИнтерТраст»</a:t>
            </a:r>
            <a:endParaRPr lang="ru-RU" sz="2400" b="1" dirty="0">
              <a:solidFill>
                <a:srgbClr val="E44708"/>
              </a:solidFill>
            </a:endParaRPr>
          </a:p>
        </p:txBody>
      </p:sp>
      <p:pic>
        <p:nvPicPr>
          <p:cNvPr id="5" name="Picture 7" descr="http://www.brinel.ro/Sigle/IBM_Premier_Business_Partner.sflb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5"/>
          <a:stretch>
            <a:fillRect/>
          </a:stretch>
        </p:blipFill>
        <p:spPr bwMode="auto">
          <a:xfrm>
            <a:off x="6985930" y="2415401"/>
            <a:ext cx="192246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40" y="3458460"/>
            <a:ext cx="9064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77" y="3966687"/>
            <a:ext cx="10636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im7-tub-ru.yandex.net/i?id=403673033-61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428430"/>
            <a:ext cx="1547155" cy="9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68300" y="1531938"/>
            <a:ext cx="6221413" cy="4506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SzPct val="180000"/>
              <a:buFont typeface="Arial"/>
              <a:buBlip>
                <a:blip r:embed="rId7"/>
              </a:buBlip>
              <a:defRPr/>
            </a:pP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На рынке Информационных Технологий (СЭД) с 1994 года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SzPct val="180000"/>
              <a:buFont typeface="Arial"/>
              <a:buBlip>
                <a:blip r:embed="rId7"/>
              </a:buBlip>
              <a:defRPr/>
            </a:pP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Более 3.000  успешных проектов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SzPct val="180000"/>
              <a:buFont typeface="Arial"/>
              <a:buBlip>
                <a:blip r:embed="rId7"/>
              </a:buBlip>
              <a:defRPr/>
            </a:pP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Более 500.000 пользователей в России и странах СНГ</a:t>
            </a:r>
            <a:endParaRPr lang="en-US" sz="1800" b="1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SzPct val="180000"/>
              <a:buFont typeface="Arial"/>
              <a:buBlip>
                <a:blip r:embed="rId7"/>
              </a:buBlip>
              <a:defRPr/>
            </a:pPr>
            <a:r>
              <a:rPr lang="en-US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 1996 </a:t>
            </a: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года –</a:t>
            </a:r>
            <a:r>
              <a:rPr lang="en-US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IBM Premier </a:t>
            </a:r>
            <a:r>
              <a:rPr lang="en-US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Business </a:t>
            </a: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Partner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SzPct val="180000"/>
              <a:buFont typeface="Arial"/>
              <a:buBlip>
                <a:blip r:embed="rId7"/>
              </a:buBlip>
              <a:defRPr/>
            </a:pP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Один из крупнейших Авторизованных Учебных Центров </a:t>
            </a:r>
            <a:r>
              <a:rPr lang="en-US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IBM</a:t>
            </a:r>
            <a:endParaRPr lang="ru-RU" sz="1800" b="1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SzPct val="180000"/>
              <a:buFont typeface="Arial"/>
              <a:buBlip>
                <a:blip r:embed="rId7"/>
              </a:buBlip>
              <a:defRPr/>
            </a:pP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Более 20% современного рынка СЭД в России по количеству автоматизированных рабочих мест</a:t>
            </a:r>
            <a:r>
              <a:rPr lang="ru-RU" sz="180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(по оценке 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DSS Consulting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Санкт-Петербург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6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1"/>
          <p:cNvSpPr txBox="1">
            <a:spLocks/>
          </p:cNvSpPr>
          <p:nvPr/>
        </p:nvSpPr>
        <p:spPr bwMode="auto">
          <a:xfrm>
            <a:off x="317500" y="461963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2400" b="1">
                <a:solidFill>
                  <a:srgbClr val="E4470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 smtClean="0"/>
              <a:t>CompanyMedia </a:t>
            </a:r>
            <a:r>
              <a:rPr lang="ru-RU" dirty="0" smtClean="0"/>
              <a:t>и межведомственное взаимодействие</a:t>
            </a:r>
            <a:endParaRPr lang="ru-RU" dirty="0"/>
          </a:p>
        </p:txBody>
      </p:sp>
      <p:pic>
        <p:nvPicPr>
          <p:cNvPr id="5" name="Picture 3" descr="C:\_МОИ ДОКУМЕНТЫ\_#ИНТЕРТРАСТ\Мероприятия\03_16-18-2013 апреля Н.Новгород_ИТ-Форум\CM-MED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471613"/>
            <a:ext cx="7653337" cy="45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3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1"/>
          <p:cNvSpPr txBox="1">
            <a:spLocks/>
          </p:cNvSpPr>
          <p:nvPr/>
        </p:nvSpPr>
        <p:spPr bwMode="auto">
          <a:xfrm>
            <a:off x="317500" y="461963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2400" b="1">
                <a:solidFill>
                  <a:srgbClr val="E4470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 smtClean="0"/>
              <a:t>CompanyMedia </a:t>
            </a:r>
            <a:r>
              <a:rPr lang="ru-RU" dirty="0" smtClean="0"/>
              <a:t>и межведомственное взаимодействие</a:t>
            </a:r>
            <a:endParaRPr lang="ru-RU" dirty="0"/>
          </a:p>
        </p:txBody>
      </p:sp>
      <p:pic>
        <p:nvPicPr>
          <p:cNvPr id="4" name="Picture 2" descr="C:\_МОИ ДОКУМЕНТЫ\_#ИНТЕРТРАСТ\Мероприятия\03_16-18-2013 апреля Н.Новгород_ИТ-Форум\CM-MED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57338"/>
            <a:ext cx="88265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6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2482910"/>
            <a:ext cx="6400800" cy="1574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ВОПРОСЫ?</a:t>
            </a:r>
            <a:endParaRPr lang="ru-RU" sz="2400" dirty="0">
              <a:solidFill>
                <a:srgbClr val="E44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106089" y="5401349"/>
            <a:ext cx="5441011" cy="560042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ru-RU" sz="14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4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азвание 1"/>
          <p:cNvSpPr txBox="1">
            <a:spLocks/>
          </p:cNvSpPr>
          <p:nvPr/>
        </p:nvSpPr>
        <p:spPr bwMode="auto">
          <a:xfrm>
            <a:off x="455613" y="528638"/>
            <a:ext cx="65309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600" b="1">
                <a:solidFill>
                  <a:srgbClr val="E44708"/>
                </a:solidFill>
                <a:latin typeface="Arial" charset="0"/>
              </a:rPr>
              <a:t>Наши клиенты</a:t>
            </a:r>
            <a:endParaRPr lang="ru-RU" sz="2600" b="1">
              <a:solidFill>
                <a:srgbClr val="E44708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8438" y="1454150"/>
            <a:ext cx="2808287" cy="1225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rgbClr val="8F9ECF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Государственные органы власти и 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управления Федерального и </a:t>
            </a:r>
            <a:b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регионального уровня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98438" y="2822575"/>
            <a:ext cx="2808287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rgbClr val="8F9ECF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 Банков, входящих в ТОР 10  крупнейших банков России 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98438" y="3759200"/>
            <a:ext cx="28082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rgbClr val="8F9ECF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 предприятия, входящих в ТОР 5 крупнейших Российских компаний ТЭК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98438" y="4694238"/>
            <a:ext cx="2808287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rgbClr val="8F9ECF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Ведущие российские промышленные предприятия, связи и телекоммуникаций</a:t>
            </a:r>
          </a:p>
        </p:txBody>
      </p:sp>
      <p:pic>
        <p:nvPicPr>
          <p:cNvPr id="8199" name="Picture 4" descr="C:\_МОИ ДОКУМЕНТЫ\_#ИНТЕРТРАСТ\Рекламные материалы\_Проект новой презентации\Картинки\log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11300"/>
            <a:ext cx="5919787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4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0850" y="530225"/>
            <a:ext cx="837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ru-RU" sz="2400" b="1">
                <a:solidFill>
                  <a:srgbClr val="E44708"/>
                </a:solidFill>
                <a:latin typeface="Arial" charset="0"/>
              </a:rPr>
              <a:t>ГК «ИнтерТраст». Строгое соответствие стандартам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09538" y="1330325"/>
            <a:ext cx="5624512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700"/>
              <a:t>Сертификат соответствия системы менеджмента качества требованиям ГОСТ Р ИСО 9001-2001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/>
              <a:t>Сертификат соответствия программы для ЭВМ «CompanyMedia</a:t>
            </a:r>
            <a:r>
              <a:rPr lang="en-US" sz="1700" baseline="30000">
                <a:sym typeface="Symbol" pitchFamily="18" charset="2"/>
              </a:rPr>
              <a:t></a:t>
            </a:r>
            <a:r>
              <a:rPr lang="en-US" sz="1700"/>
              <a:t>» требованиям по характеристикам качества СТУ 115.007-2001, выданный «РОСИНФОСЕРТ» Мин</a:t>
            </a:r>
            <a:r>
              <a:rPr lang="ru-RU" sz="1700"/>
              <a:t>связи </a:t>
            </a:r>
            <a:r>
              <a:rPr lang="en-US" sz="1700"/>
              <a:t>Р</a:t>
            </a:r>
            <a:r>
              <a:rPr lang="ru-RU" sz="1700"/>
              <a:t>Ф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700">
                <a:solidFill>
                  <a:schemeClr val="folHlink"/>
                </a:solidFill>
              </a:rPr>
              <a:t>Сертификат соответствия № 1674 от 5.09 2008 г. ФСТЭК России, подтверждающий наличие встроенных средств защиты информации отвечающих требованиям № РОСС RU.0001.01БИ00</a:t>
            </a:r>
            <a:r>
              <a:rPr lang="ru-RU" sz="1700"/>
              <a:t>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700"/>
              <a:t> Лицензия ФСТЭК на деятельность по разработке средств защиты конфиденциальной информации (№ 004158 от 02.11.2011 г., рег № 0965)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700"/>
              <a:t>Четыре лицензии Федеральной Службы Безопасности на производство, распространение и техническое  сопровождение средств защиты конфиденциальной информации , шифровальных (криптографических) средств, защищенных с использованием шифровальных (криптографических) средств информационных и телекоммуникационных систем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>
                <a:solidFill>
                  <a:schemeClr val="folHlink"/>
                </a:solidFill>
              </a:rPr>
              <a:t>1</a:t>
            </a:r>
            <a:r>
              <a:rPr lang="ru-RU" sz="1700">
                <a:solidFill>
                  <a:schemeClr val="folHlink"/>
                </a:solidFill>
              </a:rPr>
              <a:t>6</a:t>
            </a:r>
            <a:r>
              <a:rPr lang="en-US" sz="1700">
                <a:solidFill>
                  <a:schemeClr val="folHlink"/>
                </a:solidFill>
              </a:rPr>
              <a:t> Сертификат</a:t>
            </a:r>
            <a:r>
              <a:rPr lang="ru-RU" sz="1700">
                <a:solidFill>
                  <a:schemeClr val="folHlink"/>
                </a:solidFill>
              </a:rPr>
              <a:t>ов</a:t>
            </a:r>
            <a:r>
              <a:rPr lang="en-US" sz="1700">
                <a:solidFill>
                  <a:schemeClr val="folHlink"/>
                </a:solidFill>
              </a:rPr>
              <a:t> качества Госстандарта России</a:t>
            </a:r>
            <a:r>
              <a:rPr lang="ru-RU" sz="1700">
                <a:solidFill>
                  <a:schemeClr val="folHlink"/>
                </a:solidFill>
              </a:rPr>
              <a:t> на ПО Компании.</a:t>
            </a:r>
            <a:endParaRPr lang="en-US" sz="1700">
              <a:solidFill>
                <a:schemeClr val="folHlink"/>
              </a:solidFill>
            </a:endParaRPr>
          </a:p>
        </p:txBody>
      </p:sp>
      <p:grpSp>
        <p:nvGrpSpPr>
          <p:cNvPr id="10244" name="Группа 1"/>
          <p:cNvGrpSpPr>
            <a:grpSpLocks/>
          </p:cNvGrpSpPr>
          <p:nvPr/>
        </p:nvGrpSpPr>
        <p:grpSpPr bwMode="auto">
          <a:xfrm>
            <a:off x="5727700" y="1549400"/>
            <a:ext cx="3194050" cy="4060825"/>
            <a:chOff x="5486400" y="1546225"/>
            <a:chExt cx="3406775" cy="4330700"/>
          </a:xfrm>
        </p:grpSpPr>
        <p:pic>
          <p:nvPicPr>
            <p:cNvPr id="10245" name="Picture 7" descr="sertiss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113" y="1546225"/>
              <a:ext cx="1135062" cy="167005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4" descr="cm_d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625" y="1844675"/>
              <a:ext cx="1343025" cy="949325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7" name="Picture 5" descr="cm_d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1557338"/>
              <a:ext cx="1343025" cy="949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LicEducPri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2636838"/>
              <a:ext cx="1152525" cy="1598612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9" name="Picture 9" descr="C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963" y="2636838"/>
              <a:ext cx="1555750" cy="11049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Sertif~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3708400"/>
              <a:ext cx="1319213" cy="198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1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644900"/>
              <a:ext cx="1357313" cy="196215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063" y="4078288"/>
              <a:ext cx="1306512" cy="1798637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32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250" y="1441450"/>
            <a:ext cx="6035675" cy="4665663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Цель любого предприятия или организации заключается в получении максимальной прибыли и конкурентоспособности (коммерческие организации) и эффективности выполнения своих функций (ФОИВ, РОИВ, муниципальные органы исполнительной власти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Отвечают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за достижение этих целей все сотрудники организации, работающие в блоке управления - от технических работников (секретарей и делопроизводителей) до РВЗ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организации.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Руководители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являются ключевыми фигурами в решении задач повышения эффективности 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конкурентоспособности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SzPct val="120000"/>
              <a:buFont typeface="Arial"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SzPct val="120000"/>
              <a:buFont typeface="Arial"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/>
              <a:buBlip>
                <a:blip r:embed="rId4"/>
              </a:buBlip>
              <a:defRPr/>
            </a:pPr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Название 1"/>
          <p:cNvSpPr txBox="1">
            <a:spLocks/>
          </p:cNvSpPr>
          <p:nvPr/>
        </p:nvSpPr>
        <p:spPr bwMode="auto">
          <a:xfrm>
            <a:off x="449263" y="339725"/>
            <a:ext cx="83534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E44708"/>
                </a:solidFill>
                <a:latin typeface="Arial" charset="0"/>
              </a:rPr>
              <a:t>Цели управления</a:t>
            </a:r>
          </a:p>
        </p:txBody>
      </p:sp>
      <p:pic>
        <p:nvPicPr>
          <p:cNvPr id="11268" name="Picture 2" descr="http://msktreningi.ru/userfiles/File/news/man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50975"/>
            <a:ext cx="27733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0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425" y="1444625"/>
            <a:ext cx="8504238" cy="4665663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Острый дефицит ресурсов (временных, кадровых, материальных)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Неуклонно растущее количество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документов: на всех уровнях, во всех подразделениях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Информационный «голод»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«Зоопарк» информационных систем усложняет поиск информации и процесс принятия решений, приводит к дублированию информации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Ускорение и усложнение цикла принятия решений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Отсутствие эффективной обратной связи для проверки результатов деятельности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Отсутствие эффективных инструментов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контроля исполнительской дисциплины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20000"/>
              <a:buFont typeface="Arial"/>
              <a:buBlip>
                <a:blip r:embed="rId3"/>
              </a:buBlip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Необходимость обеспечения надежной защиты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информации. В первую очередь – персональных данных!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SzPct val="120000"/>
              <a:buFont typeface="Arial"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SzPct val="120000"/>
              <a:buFont typeface="Arial"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/>
              <a:buBlip>
                <a:blip r:embed="rId4"/>
              </a:buBlip>
              <a:defRPr/>
            </a:pPr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Название 1"/>
          <p:cNvSpPr txBox="1">
            <a:spLocks/>
          </p:cNvSpPr>
          <p:nvPr/>
        </p:nvSpPr>
        <p:spPr bwMode="auto">
          <a:xfrm>
            <a:off x="449263" y="339725"/>
            <a:ext cx="83534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E44708"/>
                </a:solidFill>
                <a:latin typeface="Arial" charset="0"/>
              </a:rPr>
              <a:t>Что мешает нам эффективно работать? </a:t>
            </a:r>
          </a:p>
        </p:txBody>
      </p:sp>
    </p:spTree>
    <p:extLst>
      <p:ext uri="{BB962C8B-B14F-4D97-AF65-F5344CB8AC3E}">
        <p14:creationId xmlns:p14="http://schemas.microsoft.com/office/powerpoint/2010/main" val="3159339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азвание 1"/>
          <p:cNvSpPr txBox="1">
            <a:spLocks/>
          </p:cNvSpPr>
          <p:nvPr/>
        </p:nvSpPr>
        <p:spPr bwMode="auto">
          <a:xfrm>
            <a:off x="222250" y="414338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E44708"/>
                </a:solidFill>
                <a:latin typeface="Arial" charset="0"/>
              </a:rPr>
              <a:t>Основные принципы эффективного управления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>
                <a:solidFill>
                  <a:srgbClr val="003399"/>
                </a:solidFill>
                <a:latin typeface="Arial" charset="0"/>
              </a:rPr>
              <a:t>Пять основных элементов повышения эффективности менеджера</a:t>
            </a:r>
            <a:endParaRPr lang="ru-RU" sz="2000">
              <a:solidFill>
                <a:srgbClr val="E44708"/>
              </a:solidFill>
              <a:latin typeface="Arial" charset="0"/>
            </a:endParaRPr>
          </a:p>
        </p:txBody>
      </p:sp>
      <p:sp>
        <p:nvSpPr>
          <p:cNvPr id="14339" name="AutoShape 2" descr="http://img.inforico.com.ua/a/konsultacii-po-importno-eksportnym-operaciyam--69ca-1308560811179188-1-big.jpg"/>
          <p:cNvSpPr>
            <a:spLocks noChangeAspect="1" noChangeArrowheads="1"/>
          </p:cNvSpPr>
          <p:nvPr/>
        </p:nvSpPr>
        <p:spPr bwMode="auto">
          <a:xfrm>
            <a:off x="155575" y="-1973263"/>
            <a:ext cx="6172200" cy="412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AutoShape 4" descr="http://img.inforico.com.ua/a/konsultacii-po-importno-eksportnym-operaciyam--69ca-1308560811179188-1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48175" y="3244850"/>
            <a:ext cx="2476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4342" name="Picture 5" descr="http://fistikyesili.files.wordpress.com/2011/07/peter-f-dru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1665288"/>
            <a:ext cx="194151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Группа 9"/>
          <p:cNvGrpSpPr>
            <a:grpSpLocks/>
          </p:cNvGrpSpPr>
          <p:nvPr/>
        </p:nvGrpSpPr>
        <p:grpSpPr bwMode="auto">
          <a:xfrm>
            <a:off x="7078663" y="3538538"/>
            <a:ext cx="1849437" cy="2084387"/>
            <a:chOff x="6876360" y="3213136"/>
            <a:chExt cx="2232040" cy="2516721"/>
          </a:xfrm>
        </p:grpSpPr>
        <p:pic>
          <p:nvPicPr>
            <p:cNvPr id="14345" name="Picture 9" descr="http://www.kadrotvet.ru/images/books/cov1312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3213136"/>
              <a:ext cx="936000" cy="1497600"/>
            </a:xfrm>
            <a:prstGeom prst="rect">
              <a:avLst/>
            </a:prstGeom>
            <a:noFill/>
            <a:ln w="127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6" name="Picture 11" descr="http://www.booknavigator.ru/images/img_22/6484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56992"/>
              <a:ext cx="936000" cy="1404000"/>
            </a:xfrm>
            <a:prstGeom prst="rect">
              <a:avLst/>
            </a:prstGeom>
            <a:noFill/>
            <a:ln w="127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7" name="Picture 13" descr="http://images.zone-x.ru/27%5C52846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360" y="4203960"/>
              <a:ext cx="936000" cy="1385280"/>
            </a:xfrm>
            <a:prstGeom prst="rect">
              <a:avLst/>
            </a:prstGeom>
            <a:noFill/>
            <a:ln w="127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8" name="Picture 15" descr="http://www.jundah.ru/xml_my_shop_new/img/35168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480" y="4293096"/>
              <a:ext cx="936000" cy="1436761"/>
            </a:xfrm>
            <a:prstGeom prst="rect">
              <a:avLst/>
            </a:prstGeom>
            <a:noFill/>
            <a:ln w="127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6264275" cy="4248150"/>
          </a:xfrm>
        </p:spPr>
        <p:txBody>
          <a:bodyPr rtlCol="0">
            <a:normAutofit fontScale="55000" lnSpcReduction="20000"/>
          </a:bodyPr>
          <a:lstStyle/>
          <a:p>
            <a:pPr marL="514350" indent="-51435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Умение контролировать свое время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Нацеленность на результат, а не на процесс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Умение строить свою работу на преимущественно сильных качествах, как собственных, так и коллег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Концентрация внимания на важнейших участках работы, установка правильных приоритетов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Принятие правильных решений за счет системности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r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Питер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Друкер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 «Эффективный управляющий»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9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img.inforico.com.ua/a/konsultacii-po-importno-eksportnym-operaciyam--69ca-1308560811179188-1-big.jpg"/>
          <p:cNvSpPr>
            <a:spLocks noChangeAspect="1" noChangeArrowheads="1"/>
          </p:cNvSpPr>
          <p:nvPr/>
        </p:nvSpPr>
        <p:spPr bwMode="auto">
          <a:xfrm>
            <a:off x="155575" y="-1973263"/>
            <a:ext cx="6172200" cy="412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AutoShape 4" descr="http://img.inforico.com.ua/a/konsultacii-po-importno-eksportnym-operaciyam--69ca-1308560811179188-1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48175" y="3244850"/>
            <a:ext cx="2476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6264275" cy="4248150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условия эффективной управляющей системы:</a:t>
            </a:r>
          </a:p>
          <a:p>
            <a:pPr marL="342900" lvl="1" indent="-342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Blip>
                <a:blip r:embed="rId3"/>
              </a:buBlip>
              <a:defRPr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Развитые коммуникации обмена информацией</a:t>
            </a:r>
          </a:p>
          <a:p>
            <a:pPr marL="342900" lvl="1" indent="-342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Blip>
                <a:blip r:embed="rId3"/>
              </a:buBlip>
              <a:defRPr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Организация коллективной деятельности</a:t>
            </a:r>
          </a:p>
          <a:p>
            <a:pPr marL="342900" lvl="1" indent="-342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Blip>
                <a:blip r:embed="rId3"/>
              </a:buBlip>
              <a:defRPr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Нацеленность каждого на результат, а не на процесс (личный вклад, важнее простого участия)</a:t>
            </a:r>
          </a:p>
          <a:p>
            <a:pPr marL="342900" lvl="1" indent="-342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Blip>
                <a:blip r:embed="rId3"/>
              </a:buBlip>
              <a:defRPr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Постоянное саморазвитие участников организации</a:t>
            </a:r>
          </a:p>
          <a:p>
            <a:pPr marL="342900" lvl="1" indent="-342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Blip>
                <a:blip r:embed="rId3"/>
              </a:buBlip>
              <a:defRPr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Коллективное развитие участников организации</a:t>
            </a:r>
            <a:endParaRPr lang="en-US" sz="33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5" descr="http://expert.ru/data/public/323187/323311/inna-------450-267_jpg_300x200_crop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420813"/>
            <a:ext cx="2700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Название 1"/>
          <p:cNvSpPr txBox="1">
            <a:spLocks/>
          </p:cNvSpPr>
          <p:nvPr/>
        </p:nvSpPr>
        <p:spPr bwMode="auto">
          <a:xfrm>
            <a:off x="222250" y="414338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E44708"/>
                </a:solidFill>
                <a:latin typeface="Arial" charset="0"/>
              </a:rPr>
              <a:t>Основные принципы эффективного управления</a:t>
            </a:r>
          </a:p>
          <a:p>
            <a:pPr eaLnBrk="1" hangingPunct="1">
              <a:spcBef>
                <a:spcPts val="600"/>
              </a:spcBef>
            </a:pPr>
            <a:r>
              <a:rPr lang="ru-RU" sz="2000">
                <a:solidFill>
                  <a:srgbClr val="003399"/>
                </a:solidFill>
                <a:latin typeface="Arial" charset="0"/>
              </a:rPr>
              <a:t>Эффективная управляющая система</a:t>
            </a:r>
            <a:endParaRPr lang="ru-RU" sz="2000">
              <a:solidFill>
                <a:srgbClr val="E4470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0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img.inforico.com.ua/a/konsultacii-po-importno-eksportnym-operaciyam--69ca-1308560811179188-1-big.jpg"/>
          <p:cNvSpPr>
            <a:spLocks noChangeAspect="1" noChangeArrowheads="1"/>
          </p:cNvSpPr>
          <p:nvPr/>
        </p:nvSpPr>
        <p:spPr bwMode="auto">
          <a:xfrm>
            <a:off x="155575" y="-1973263"/>
            <a:ext cx="6172200" cy="412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9" name="AutoShape 4" descr="http://img.inforico.com.ua/a/konsultacii-po-importno-eksportnym-operaciyam--69ca-1308560811179188-1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48175" y="3244850"/>
            <a:ext cx="2476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9461" name="Название 1"/>
          <p:cNvSpPr txBox="1">
            <a:spLocks/>
          </p:cNvSpPr>
          <p:nvPr/>
        </p:nvSpPr>
        <p:spPr bwMode="auto">
          <a:xfrm>
            <a:off x="222250" y="461963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E44708"/>
                </a:solidFill>
                <a:latin typeface="Arial" charset="0"/>
              </a:rPr>
              <a:t>Что ждут пользователи от  СЭД?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431925"/>
            <a:ext cx="88677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823075" y="5878513"/>
            <a:ext cx="2322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latin typeface="Arial" charset="0"/>
              </a:rPr>
              <a:t>По данным </a:t>
            </a:r>
            <a:r>
              <a:rPr lang="en-US" sz="1200" b="1">
                <a:latin typeface="Arial" charset="0"/>
              </a:rPr>
              <a:t>CNews Analytics</a:t>
            </a:r>
            <a:endParaRPr lang="ru-RU" sz="1200" b="1">
              <a:latin typeface="Arial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223838" y="5472113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3399"/>
                </a:solidFill>
                <a:latin typeface="Arial" charset="0"/>
              </a:rPr>
              <a:t>… я бы еще добавил Мобильность!</a:t>
            </a:r>
          </a:p>
        </p:txBody>
      </p:sp>
    </p:spTree>
    <p:extLst>
      <p:ext uri="{BB962C8B-B14F-4D97-AF65-F5344CB8AC3E}">
        <p14:creationId xmlns:p14="http://schemas.microsoft.com/office/powerpoint/2010/main" val="178125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6930</TotalTime>
  <Words>1027</Words>
  <Application>Microsoft Office PowerPoint</Application>
  <PresentationFormat>Экран (4:3)</PresentationFormat>
  <Paragraphs>148</Paragraphs>
  <Slides>22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Тема Office</vt:lpstr>
      <vt:lpstr>2_Специальное оформление</vt:lpstr>
      <vt:lpstr>3_Специальное оформление</vt:lpstr>
      <vt:lpstr>1_Специальное оформление</vt:lpstr>
      <vt:lpstr>Специальное оформление</vt:lpstr>
      <vt:lpstr>Новые возможности СЭД для органов государственной власти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DrWeb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Konstantinova</dc:creator>
  <cp:lastModifiedBy>Andrey L. Kucherov</cp:lastModifiedBy>
  <cp:revision>449</cp:revision>
  <cp:lastPrinted>2013-09-13T13:05:04Z</cp:lastPrinted>
  <dcterms:created xsi:type="dcterms:W3CDTF">2013-05-23T09:29:26Z</dcterms:created>
  <dcterms:modified xsi:type="dcterms:W3CDTF">2013-10-16T07:41:05Z</dcterms:modified>
</cp:coreProperties>
</file>