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372100" cx="9525000"/>
  <p:notesSz cx="5372100" cy="9525000"/>
  <p:embeddedFontLst>
    <p:embeddedFont>
      <p:font typeface="Roboto"/>
      <p:regular r:id="rId24"/>
      <p:bold r:id="rId25"/>
      <p:italic r:id="rId26"/>
      <p:boldItalic r:id="rId27"/>
    </p:embeddedFont>
    <p:embeddedFont>
      <p:font typeface="Roboto Medium"/>
      <p:regular r:id="rId28"/>
      <p:bold r:id="rId29"/>
      <p:italic r:id="rId30"/>
      <p:boldItalic r:id="rId31"/>
    </p:embeddedFont>
    <p:embeddedFont>
      <p:font typeface="Roboto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j5vB90n7Plu/pepeEEG7+21yHe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RobotoMedium-regular.fntdata"/><Relationship Id="rId27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Medium-boldItalic.fntdata"/><Relationship Id="rId30" Type="http://schemas.openxmlformats.org/officeDocument/2006/relationships/font" Target="fonts/RobotoMedium-italic.fntdata"/><Relationship Id="rId11" Type="http://schemas.openxmlformats.org/officeDocument/2006/relationships/slide" Target="slides/slide7.xml"/><Relationship Id="rId33" Type="http://schemas.openxmlformats.org/officeDocument/2006/relationships/font" Target="fonts/RobotoLight-bold.fntdata"/><Relationship Id="rId10" Type="http://schemas.openxmlformats.org/officeDocument/2006/relationships/slide" Target="slides/slide6.xml"/><Relationship Id="rId32" Type="http://schemas.openxmlformats.org/officeDocument/2006/relationships/font" Target="fonts/RobotoLight-regular.fntdata"/><Relationship Id="rId13" Type="http://schemas.openxmlformats.org/officeDocument/2006/relationships/slide" Target="slides/slide9.xml"/><Relationship Id="rId35" Type="http://schemas.openxmlformats.org/officeDocument/2006/relationships/font" Target="fonts/RobotoLight-boldItalic.fntdata"/><Relationship Id="rId12" Type="http://schemas.openxmlformats.org/officeDocument/2006/relationships/slide" Target="slides/slide8.xml"/><Relationship Id="rId34" Type="http://schemas.openxmlformats.org/officeDocument/2006/relationships/font" Target="fonts/RobotoLight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:notes"/>
          <p:cNvSpPr/>
          <p:nvPr>
            <p:ph idx="2" type="sldImg"/>
          </p:nvPr>
        </p:nvSpPr>
        <p:spPr>
          <a:xfrm>
            <a:off x="693738" y="1143000"/>
            <a:ext cx="54705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" name="Google Shape;1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/>
          <p:nvPr>
            <p:ph idx="2" type="sldImg"/>
          </p:nvPr>
        </p:nvSpPr>
        <p:spPr>
          <a:xfrm>
            <a:off x="693738" y="1143000"/>
            <a:ext cx="54705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:notes"/>
          <p:cNvSpPr/>
          <p:nvPr>
            <p:ph idx="2" type="sldImg"/>
          </p:nvPr>
        </p:nvSpPr>
        <p:spPr>
          <a:xfrm>
            <a:off x="693738" y="1143000"/>
            <a:ext cx="54705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1a4f3b1681_3_104:notes"/>
          <p:cNvSpPr/>
          <p:nvPr>
            <p:ph idx="2" type="sldImg"/>
          </p:nvPr>
        </p:nvSpPr>
        <p:spPr>
          <a:xfrm>
            <a:off x="542925" y="892969"/>
            <a:ext cx="4286250" cy="241101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21a4f3b1681_3_104:notes"/>
          <p:cNvSpPr txBox="1"/>
          <p:nvPr>
            <p:ph idx="1" type="body"/>
          </p:nvPr>
        </p:nvSpPr>
        <p:spPr>
          <a:xfrm>
            <a:off x="537210" y="3437930"/>
            <a:ext cx="4297680" cy="28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35775" lIns="71550" spcFirstLastPara="1" rIns="71550" wrap="square" tIns="35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322" name="Google Shape;322;g21a4f3b1681_3_104:notes"/>
          <p:cNvSpPr txBox="1"/>
          <p:nvPr>
            <p:ph idx="12" type="sldNum"/>
          </p:nvPr>
        </p:nvSpPr>
        <p:spPr>
          <a:xfrm>
            <a:off x="3042947" y="6785323"/>
            <a:ext cx="2327910" cy="358427"/>
          </a:xfrm>
          <a:prstGeom prst="rect">
            <a:avLst/>
          </a:prstGeom>
          <a:noFill/>
          <a:ln>
            <a:noFill/>
          </a:ln>
        </p:spPr>
        <p:txBody>
          <a:bodyPr anchorCtr="0" anchor="b" bIns="35775" lIns="71550" spcFirstLastPara="1" rIns="71550" wrap="square" tIns="35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1a4f3b1681_3_120:notes"/>
          <p:cNvSpPr/>
          <p:nvPr>
            <p:ph idx="2" type="sldImg"/>
          </p:nvPr>
        </p:nvSpPr>
        <p:spPr>
          <a:xfrm>
            <a:off x="542925" y="892969"/>
            <a:ext cx="4286250" cy="241101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21a4f3b1681_3_120:notes"/>
          <p:cNvSpPr txBox="1"/>
          <p:nvPr>
            <p:ph idx="1" type="body"/>
          </p:nvPr>
        </p:nvSpPr>
        <p:spPr>
          <a:xfrm>
            <a:off x="537210" y="3437930"/>
            <a:ext cx="4297680" cy="28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35775" lIns="71550" spcFirstLastPara="1" rIns="71550" wrap="square" tIns="35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339" name="Google Shape;339;g21a4f3b1681_3_120:notes"/>
          <p:cNvSpPr txBox="1"/>
          <p:nvPr>
            <p:ph idx="12" type="sldNum"/>
          </p:nvPr>
        </p:nvSpPr>
        <p:spPr>
          <a:xfrm>
            <a:off x="3042947" y="6785323"/>
            <a:ext cx="2327910" cy="358427"/>
          </a:xfrm>
          <a:prstGeom prst="rect">
            <a:avLst/>
          </a:prstGeom>
          <a:noFill/>
          <a:ln>
            <a:noFill/>
          </a:ln>
        </p:spPr>
        <p:txBody>
          <a:bodyPr anchorCtr="0" anchor="b" bIns="35775" lIns="71550" spcFirstLastPara="1" rIns="71550" wrap="square" tIns="35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0fd47a01b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20fd47a01b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g20fd47a01b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0fd47a01b1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20fd47a01b1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2" name="Google Shape;412;g20fd47a01b1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0fd47a01b1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g20fd47a01b1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4" name="Google Shape;454;g20fd47a01b1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0fd47a01b1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g20fd47a01b1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0" name="Google Shape;480;g20fd47a01b1_0_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:notes"/>
          <p:cNvSpPr/>
          <p:nvPr>
            <p:ph idx="2" type="sldImg"/>
          </p:nvPr>
        </p:nvSpPr>
        <p:spPr>
          <a:xfrm>
            <a:off x="693738" y="1143000"/>
            <a:ext cx="54705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1" name="Google Shape;51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1a4f3b1681_3_2:notes"/>
          <p:cNvSpPr/>
          <p:nvPr>
            <p:ph idx="2" type="sldImg"/>
          </p:nvPr>
        </p:nvSpPr>
        <p:spPr>
          <a:xfrm>
            <a:off x="542925" y="892969"/>
            <a:ext cx="4286250" cy="241101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g21a4f3b1681_3_2:notes"/>
          <p:cNvSpPr txBox="1"/>
          <p:nvPr>
            <p:ph idx="1" type="body"/>
          </p:nvPr>
        </p:nvSpPr>
        <p:spPr>
          <a:xfrm>
            <a:off x="537210" y="3437930"/>
            <a:ext cx="4297680" cy="28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35775" lIns="71550" spcFirstLastPara="1" rIns="71550" wrap="square" tIns="35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33" name="Google Shape;33;g21a4f3b1681_3_2:notes"/>
          <p:cNvSpPr txBox="1"/>
          <p:nvPr>
            <p:ph idx="12" type="sldNum"/>
          </p:nvPr>
        </p:nvSpPr>
        <p:spPr>
          <a:xfrm>
            <a:off x="3042947" y="6785323"/>
            <a:ext cx="2327910" cy="358427"/>
          </a:xfrm>
          <a:prstGeom prst="rect">
            <a:avLst/>
          </a:prstGeom>
          <a:noFill/>
          <a:ln>
            <a:noFill/>
          </a:ln>
        </p:spPr>
        <p:txBody>
          <a:bodyPr anchorCtr="0" anchor="b" bIns="35775" lIns="71550" spcFirstLastPara="1" rIns="71550" wrap="square" tIns="35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1a4f3b1681_3_25:notes"/>
          <p:cNvSpPr/>
          <p:nvPr>
            <p:ph idx="2" type="sldImg"/>
          </p:nvPr>
        </p:nvSpPr>
        <p:spPr>
          <a:xfrm>
            <a:off x="542925" y="892969"/>
            <a:ext cx="4286250" cy="241101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g21a4f3b1681_3_25:notes"/>
          <p:cNvSpPr txBox="1"/>
          <p:nvPr>
            <p:ph idx="1" type="body"/>
          </p:nvPr>
        </p:nvSpPr>
        <p:spPr>
          <a:xfrm>
            <a:off x="537210" y="3437930"/>
            <a:ext cx="4297680" cy="28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35775" lIns="71550" spcFirstLastPara="1" rIns="71550" wrap="square" tIns="35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56" name="Google Shape;56;g21a4f3b1681_3_25:notes"/>
          <p:cNvSpPr txBox="1"/>
          <p:nvPr>
            <p:ph idx="12" type="sldNum"/>
          </p:nvPr>
        </p:nvSpPr>
        <p:spPr>
          <a:xfrm>
            <a:off x="3042947" y="6785323"/>
            <a:ext cx="2327910" cy="358427"/>
          </a:xfrm>
          <a:prstGeom prst="rect">
            <a:avLst/>
          </a:prstGeom>
          <a:noFill/>
          <a:ln>
            <a:noFill/>
          </a:ln>
        </p:spPr>
        <p:txBody>
          <a:bodyPr anchorCtr="0" anchor="b" bIns="35775" lIns="71550" spcFirstLastPara="1" rIns="71550" wrap="square" tIns="35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9fc1e596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289fc1e596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/>
          <p:nvPr>
            <p:ph idx="2" type="sldImg"/>
          </p:nvPr>
        </p:nvSpPr>
        <p:spPr>
          <a:xfrm>
            <a:off x="388938" y="685800"/>
            <a:ext cx="60801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a4f3b1681_3_67:notes"/>
          <p:cNvSpPr/>
          <p:nvPr>
            <p:ph idx="2" type="sldImg"/>
          </p:nvPr>
        </p:nvSpPr>
        <p:spPr>
          <a:xfrm>
            <a:off x="542925" y="892969"/>
            <a:ext cx="4286250" cy="241101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21a4f3b1681_3_67:notes"/>
          <p:cNvSpPr txBox="1"/>
          <p:nvPr>
            <p:ph idx="1" type="body"/>
          </p:nvPr>
        </p:nvSpPr>
        <p:spPr>
          <a:xfrm>
            <a:off x="537210" y="3437930"/>
            <a:ext cx="4297680" cy="28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35775" lIns="71550" spcFirstLastPara="1" rIns="71550" wrap="square" tIns="35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139" name="Google Shape;139;g21a4f3b1681_3_67:notes"/>
          <p:cNvSpPr txBox="1"/>
          <p:nvPr>
            <p:ph idx="12" type="sldNum"/>
          </p:nvPr>
        </p:nvSpPr>
        <p:spPr>
          <a:xfrm>
            <a:off x="3042947" y="6785323"/>
            <a:ext cx="2327910" cy="358427"/>
          </a:xfrm>
          <a:prstGeom prst="rect">
            <a:avLst/>
          </a:prstGeom>
          <a:noFill/>
          <a:ln>
            <a:noFill/>
          </a:ln>
        </p:spPr>
        <p:txBody>
          <a:bodyPr anchorCtr="0" anchor="b" bIns="35775" lIns="71550" spcFirstLastPara="1" rIns="71550" wrap="square" tIns="35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7cd5e9070_0_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g287cd5e9070_0_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87cd5e9070_0_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7cd5e9070_0_3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287cd5e9070_0_3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287cd5e9070_0_3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324696" y="777667"/>
            <a:ext cx="8875625" cy="214382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4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4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4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4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4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4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4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4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4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324688" y="2960086"/>
            <a:ext cx="8875625" cy="8278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9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9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9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9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9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9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9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9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91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825477" y="4870471"/>
            <a:ext cx="571563" cy="4110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4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4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4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4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4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4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4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4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42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83.png"/><Relationship Id="rId11" Type="http://schemas.openxmlformats.org/officeDocument/2006/relationships/image" Target="../media/image53.png"/><Relationship Id="rId10" Type="http://schemas.openxmlformats.org/officeDocument/2006/relationships/image" Target="../media/image70.png"/><Relationship Id="rId13" Type="http://schemas.openxmlformats.org/officeDocument/2006/relationships/image" Target="../media/image50.jp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9.jp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5" Type="http://schemas.openxmlformats.org/officeDocument/2006/relationships/image" Target="../media/image48.png"/><Relationship Id="rId14" Type="http://schemas.openxmlformats.org/officeDocument/2006/relationships/image" Target="../media/image49.jpg"/><Relationship Id="rId17" Type="http://schemas.openxmlformats.org/officeDocument/2006/relationships/image" Target="../media/image72.jpg"/><Relationship Id="rId16" Type="http://schemas.openxmlformats.org/officeDocument/2006/relationships/image" Target="../media/image51.png"/><Relationship Id="rId5" Type="http://schemas.openxmlformats.org/officeDocument/2006/relationships/image" Target="../media/image38.png"/><Relationship Id="rId19" Type="http://schemas.openxmlformats.org/officeDocument/2006/relationships/image" Target="../media/image58.png"/><Relationship Id="rId6" Type="http://schemas.openxmlformats.org/officeDocument/2006/relationships/image" Target="../media/image82.png"/><Relationship Id="rId18" Type="http://schemas.openxmlformats.org/officeDocument/2006/relationships/image" Target="../media/image61.jpg"/><Relationship Id="rId7" Type="http://schemas.openxmlformats.org/officeDocument/2006/relationships/image" Target="../media/image42.png"/><Relationship Id="rId8" Type="http://schemas.openxmlformats.org/officeDocument/2006/relationships/image" Target="../media/image10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7.png"/><Relationship Id="rId4" Type="http://schemas.openxmlformats.org/officeDocument/2006/relationships/image" Target="../media/image6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74.png"/><Relationship Id="rId10" Type="http://schemas.openxmlformats.org/officeDocument/2006/relationships/image" Target="../media/image71.png"/><Relationship Id="rId13" Type="http://schemas.openxmlformats.org/officeDocument/2006/relationships/image" Target="../media/image76.png"/><Relationship Id="rId1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67.png"/><Relationship Id="rId15" Type="http://schemas.openxmlformats.org/officeDocument/2006/relationships/image" Target="../media/image79.png"/><Relationship Id="rId14" Type="http://schemas.openxmlformats.org/officeDocument/2006/relationships/image" Target="../media/image81.png"/><Relationship Id="rId17" Type="http://schemas.openxmlformats.org/officeDocument/2006/relationships/image" Target="../media/image9.png"/><Relationship Id="rId16" Type="http://schemas.openxmlformats.org/officeDocument/2006/relationships/image" Target="../media/image77.png"/><Relationship Id="rId5" Type="http://schemas.openxmlformats.org/officeDocument/2006/relationships/image" Target="../media/image65.png"/><Relationship Id="rId6" Type="http://schemas.openxmlformats.org/officeDocument/2006/relationships/image" Target="../media/image68.png"/><Relationship Id="rId7" Type="http://schemas.openxmlformats.org/officeDocument/2006/relationships/image" Target="../media/image80.png"/><Relationship Id="rId8" Type="http://schemas.openxmlformats.org/officeDocument/2006/relationships/image" Target="../media/image66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67.png"/><Relationship Id="rId10" Type="http://schemas.openxmlformats.org/officeDocument/2006/relationships/image" Target="../media/image66.png"/><Relationship Id="rId13" Type="http://schemas.openxmlformats.org/officeDocument/2006/relationships/image" Target="../media/image74.png"/><Relationship Id="rId1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4.png"/><Relationship Id="rId4" Type="http://schemas.openxmlformats.org/officeDocument/2006/relationships/image" Target="../media/image91.png"/><Relationship Id="rId9" Type="http://schemas.openxmlformats.org/officeDocument/2006/relationships/image" Target="../media/image90.png"/><Relationship Id="rId15" Type="http://schemas.openxmlformats.org/officeDocument/2006/relationships/image" Target="../media/image94.png"/><Relationship Id="rId14" Type="http://schemas.openxmlformats.org/officeDocument/2006/relationships/image" Target="../media/image93.png"/><Relationship Id="rId17" Type="http://schemas.openxmlformats.org/officeDocument/2006/relationships/image" Target="../media/image119.png"/><Relationship Id="rId16" Type="http://schemas.openxmlformats.org/officeDocument/2006/relationships/image" Target="../media/image92.png"/><Relationship Id="rId5" Type="http://schemas.openxmlformats.org/officeDocument/2006/relationships/image" Target="../media/image125.png"/><Relationship Id="rId19" Type="http://schemas.openxmlformats.org/officeDocument/2006/relationships/image" Target="../media/image77.png"/><Relationship Id="rId6" Type="http://schemas.openxmlformats.org/officeDocument/2006/relationships/image" Target="../media/image65.png"/><Relationship Id="rId18" Type="http://schemas.openxmlformats.org/officeDocument/2006/relationships/image" Target="../media/image105.png"/><Relationship Id="rId7" Type="http://schemas.openxmlformats.org/officeDocument/2006/relationships/image" Target="../media/image68.png"/><Relationship Id="rId8" Type="http://schemas.openxmlformats.org/officeDocument/2006/relationships/image" Target="../media/image123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71.png"/><Relationship Id="rId10" Type="http://schemas.openxmlformats.org/officeDocument/2006/relationships/image" Target="../media/image67.png"/><Relationship Id="rId13" Type="http://schemas.openxmlformats.org/officeDocument/2006/relationships/image" Target="../media/image100.png"/><Relationship Id="rId1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6.png"/><Relationship Id="rId4" Type="http://schemas.openxmlformats.org/officeDocument/2006/relationships/image" Target="../media/image84.png"/><Relationship Id="rId9" Type="http://schemas.openxmlformats.org/officeDocument/2006/relationships/image" Target="../media/image66.png"/><Relationship Id="rId5" Type="http://schemas.openxmlformats.org/officeDocument/2006/relationships/image" Target="../media/image102.png"/><Relationship Id="rId6" Type="http://schemas.openxmlformats.org/officeDocument/2006/relationships/image" Target="../media/image125.png"/><Relationship Id="rId7" Type="http://schemas.openxmlformats.org/officeDocument/2006/relationships/image" Target="../media/image108.png"/><Relationship Id="rId8" Type="http://schemas.openxmlformats.org/officeDocument/2006/relationships/image" Target="../media/image106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4.png"/><Relationship Id="rId10" Type="http://schemas.openxmlformats.org/officeDocument/2006/relationships/image" Target="../media/image79.png"/><Relationship Id="rId13" Type="http://schemas.openxmlformats.org/officeDocument/2006/relationships/image" Target="../media/image77.png"/><Relationship Id="rId1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2.png"/><Relationship Id="rId4" Type="http://schemas.openxmlformats.org/officeDocument/2006/relationships/image" Target="../media/image122.png"/><Relationship Id="rId9" Type="http://schemas.openxmlformats.org/officeDocument/2006/relationships/image" Target="../media/image92.png"/><Relationship Id="rId5" Type="http://schemas.openxmlformats.org/officeDocument/2006/relationships/image" Target="../media/image116.png"/><Relationship Id="rId6" Type="http://schemas.openxmlformats.org/officeDocument/2006/relationships/image" Target="../media/image113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Relationship Id="rId4" Type="http://schemas.openxmlformats.org/officeDocument/2006/relationships/image" Target="../media/image121.png"/><Relationship Id="rId5" Type="http://schemas.openxmlformats.org/officeDocument/2006/relationships/image" Target="../media/image120.png"/><Relationship Id="rId6" Type="http://schemas.openxmlformats.org/officeDocument/2006/relationships/image" Target="../media/image1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1" Type="http://schemas.openxmlformats.org/officeDocument/2006/relationships/image" Target="../media/image21.png"/><Relationship Id="rId10" Type="http://schemas.openxmlformats.org/officeDocument/2006/relationships/image" Target="../media/image8.png"/><Relationship Id="rId9" Type="http://schemas.openxmlformats.org/officeDocument/2006/relationships/image" Target="../media/image5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43.png"/><Relationship Id="rId6" Type="http://schemas.openxmlformats.org/officeDocument/2006/relationships/image" Target="../media/image35.png"/><Relationship Id="rId7" Type="http://schemas.openxmlformats.org/officeDocument/2006/relationships/image" Target="../media/image6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5" Type="http://schemas.openxmlformats.org/officeDocument/2006/relationships/image" Target="../media/image54.png"/><Relationship Id="rId6" Type="http://schemas.openxmlformats.org/officeDocument/2006/relationships/image" Target="../media/image45.png"/><Relationship Id="rId7" Type="http://schemas.openxmlformats.org/officeDocument/2006/relationships/image" Target="../media/image4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1F29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875" y="0"/>
            <a:ext cx="9525000" cy="5372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" name="Google Shape;21;p2"/>
          <p:cNvPicPr preferRelativeResize="0"/>
          <p:nvPr/>
        </p:nvPicPr>
        <p:blipFill rotWithShape="1">
          <a:blip r:embed="rId4">
            <a:alphaModFix/>
          </a:blip>
          <a:srcRect b="33593" l="12363" r="13204" t="25991"/>
          <a:stretch/>
        </p:blipFill>
        <p:spPr>
          <a:xfrm>
            <a:off x="4386434" y="4544038"/>
            <a:ext cx="1347050" cy="28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" name="Google Shape;22;p2"/>
          <p:cNvPicPr preferRelativeResize="0"/>
          <p:nvPr/>
        </p:nvPicPr>
        <p:blipFill rotWithShape="1">
          <a:blip r:embed="rId5">
            <a:alphaModFix/>
          </a:blip>
          <a:srcRect b="19951" l="8794" r="7920" t="21331"/>
          <a:stretch/>
        </p:blipFill>
        <p:spPr>
          <a:xfrm>
            <a:off x="2623191" y="4476750"/>
            <a:ext cx="1507325" cy="419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3" name="Google Shape;23;p2"/>
          <p:cNvPicPr preferRelativeResize="0"/>
          <p:nvPr/>
        </p:nvPicPr>
        <p:blipFill rotWithShape="1">
          <a:blip r:embed="rId6">
            <a:alphaModFix/>
          </a:blip>
          <a:srcRect b="25021" l="21235" r="21355" t="26979"/>
          <a:stretch/>
        </p:blipFill>
        <p:spPr>
          <a:xfrm>
            <a:off x="5989401" y="4515025"/>
            <a:ext cx="10389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/>
          <p:nvPr/>
        </p:nvSpPr>
        <p:spPr>
          <a:xfrm>
            <a:off x="653825" y="259505"/>
            <a:ext cx="6258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Webinar Group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653825" y="1842723"/>
            <a:ext cx="74559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Цифровые инструменты для организации эффективного взаимодействия органов муниципального управления</a:t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26;p2"/>
          <p:cNvSpPr txBox="1"/>
          <p:nvPr/>
        </p:nvSpPr>
        <p:spPr>
          <a:xfrm>
            <a:off x="1561025" y="3673613"/>
            <a:ext cx="535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-US" sz="14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Александр Чернышёв</a:t>
            </a:r>
            <a:endParaRPr i="0" sz="14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Директор по работе органами государственной власти </a:t>
            </a:r>
            <a:endParaRPr b="0" i="0" sz="1000" u="none" cap="none" strike="noStrik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и местного самоуправления Webinar Group</a:t>
            </a:r>
            <a:endParaRPr b="0" i="0" sz="10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7" name="Google Shape;2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825" y="4570838"/>
            <a:ext cx="1713449" cy="23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84218" y="4496528"/>
            <a:ext cx="1507325" cy="37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3825" y="3517725"/>
            <a:ext cx="773500" cy="7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80" name="Google Shape;28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175" y="295275"/>
            <a:ext cx="3267075" cy="4560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1" name="Google Shape;28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1975" y="400050"/>
            <a:ext cx="447675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8"/>
          <p:cNvSpPr/>
          <p:nvPr/>
        </p:nvSpPr>
        <p:spPr>
          <a:xfrm>
            <a:off x="4657725" y="742950"/>
            <a:ext cx="4084500" cy="3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en-US" sz="950" u="none" cap="none" strike="noStrike">
                <a:solidFill>
                  <a:srgbClr val="3C1C81"/>
                </a:solidFill>
                <a:latin typeface="Roboto"/>
                <a:ea typeface="Roboto"/>
                <a:cs typeface="Roboto"/>
                <a:sym typeface="Roboto"/>
              </a:rPr>
              <a:t>Минцифры России направляет перечень наиболее популярных и общеизвестных сервисов и цифровых решений иностранных компаний, деятельность которых полностью или частично ограничена в Российской Федерации, а также перечень рекомендованных решений для их замены в повседневной деятельности.</a:t>
            </a:r>
            <a:br>
              <a:rPr b="0" i="0" lang="en-US" sz="950" u="none" cap="none" strike="noStrike">
                <a:solidFill>
                  <a:srgbClr val="3C1C8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0" i="0" lang="en-US" sz="950" u="none" cap="none" strike="noStrike">
                <a:solidFill>
                  <a:srgbClr val="3C1C8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950" u="none" cap="none" strike="noStrike">
                <a:solidFill>
                  <a:srgbClr val="3C1C81"/>
                </a:solidFill>
                <a:latin typeface="Roboto"/>
                <a:ea typeface="Roboto"/>
                <a:cs typeface="Roboto"/>
                <a:sym typeface="Roboto"/>
              </a:rPr>
              <a:t>Обращаем особое внимание на недопустимость использования органами управления иностранных цифровых решений и программ для организации видеоконференций, в том числе Zoom, Zello, Webex, Discord, Microsoft Teams, Skype. </a:t>
            </a:r>
            <a:br>
              <a:rPr b="0" i="0" lang="en-US" sz="950" u="none" cap="none" strike="noStrike">
                <a:solidFill>
                  <a:srgbClr val="3C1C8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0" i="0" lang="en-US" sz="950" u="none" cap="none" strike="noStrike">
                <a:solidFill>
                  <a:srgbClr val="3C1C8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950" u="none" cap="none" strike="noStrike">
                <a:solidFill>
                  <a:srgbClr val="3C1C81"/>
                </a:solidFill>
                <a:latin typeface="Roboto"/>
                <a:ea typeface="Roboto"/>
                <a:cs typeface="Roboto"/>
                <a:sym typeface="Roboto"/>
              </a:rPr>
              <a:t>Сервис Webinar* рекомендован в категории «Программы для организации видеоконференций и связи».</a:t>
            </a:r>
            <a:endParaRPr b="0" i="0" sz="9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5467350" y="3867150"/>
            <a:ext cx="31623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250" u="none" cap="none" strike="noStrike">
                <a:solidFill>
                  <a:srgbClr val="262626"/>
                </a:solidFill>
                <a:latin typeface="Roboto Medium"/>
                <a:ea typeface="Roboto Medium"/>
                <a:cs typeface="Roboto Medium"/>
                <a:sym typeface="Roboto Medium"/>
              </a:rPr>
              <a:t>М.И. Шадаев</a:t>
            </a:r>
            <a:endParaRPr b="0" i="0" sz="1250" u="none" cap="none" strike="noStrik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5467350" y="4143375"/>
            <a:ext cx="31623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8E81C1"/>
                </a:solidFill>
                <a:latin typeface="Roboto"/>
                <a:ea typeface="Roboto"/>
                <a:cs typeface="Roboto"/>
                <a:sym typeface="Roboto"/>
              </a:rPr>
              <a:t>Письмо Минцифры от 1 апреля 2022 г. </a:t>
            </a:r>
            <a:br>
              <a:rPr b="0" i="0" lang="en-US" sz="900" u="none" cap="none" strike="noStrike">
                <a:solidFill>
                  <a:srgbClr val="8E81C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900" u="none" cap="none" strike="noStrike">
                <a:solidFill>
                  <a:srgbClr val="8E81C1"/>
                </a:solidFill>
                <a:latin typeface="Roboto"/>
                <a:ea typeface="Roboto"/>
                <a:cs typeface="Roboto"/>
                <a:sym typeface="Roboto"/>
              </a:rPr>
              <a:t>№ МШ-П8-1-070-14732 «Об импортозамещении цифровых решений в органах управления Российской Федерации»</a:t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4486275" y="4924425"/>
            <a:ext cx="4476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7"/>
              <a:buFont typeface="Arial"/>
              <a:buNone/>
            </a:pPr>
            <a:r>
              <a:rPr b="0" i="0" lang="en-US" sz="837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*в Реестре отечественного ПО — «WEBINAR (ВЕБИНАР), версия 3.0». </a:t>
            </a:r>
            <a:br>
              <a:rPr b="0" i="0" lang="en-US" sz="837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837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Запись в реестре №3316 от 30.03.2017 (приказ Минцифры России от 28.03.2017 №146)</a:t>
            </a:r>
            <a:endParaRPr b="0" i="0" sz="837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9277350" y="5124450"/>
            <a:ext cx="18097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0" i="0" lang="en-US" sz="11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10</a:t>
            </a:r>
            <a:endParaRPr b="0" i="0" sz="11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92" name="Google Shape;29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8800" y="1009650"/>
            <a:ext cx="1176821" cy="1066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3" name="Google Shape;29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0" y="0"/>
            <a:ext cx="4762500" cy="537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4" name="Google Shape;29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57775" y="1009650"/>
            <a:ext cx="3609975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5" name="Google Shape;29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7775" y="1858150"/>
            <a:ext cx="36099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6" name="Google Shape;29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57775" y="2486950"/>
            <a:ext cx="36099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7" name="Google Shape;29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7775" y="2963200"/>
            <a:ext cx="36099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8" name="Google Shape;298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57775" y="3625188"/>
            <a:ext cx="36099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9" name="Google Shape;299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0350" y="1134425"/>
            <a:ext cx="715156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0" name="Google Shape;300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84275" y="1028700"/>
            <a:ext cx="18192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1" name="Google Shape;301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84275" y="1609725"/>
            <a:ext cx="17907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2" name="Google Shape;302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69875" y="2390775"/>
            <a:ext cx="12287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3" name="Google Shape;303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879600" y="2247900"/>
            <a:ext cx="953467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4" name="Google Shape;304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117850" y="2438400"/>
            <a:ext cx="9525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5" name="Google Shape;305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69875" y="3124200"/>
            <a:ext cx="101917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6" name="Google Shape;306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69875" y="3476625"/>
            <a:ext cx="1485900" cy="3956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7" name="Google Shape;307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936750" y="3352800"/>
            <a:ext cx="109537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8" name="Google Shape;308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117850" y="3295650"/>
            <a:ext cx="1162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9" name="Google Shape;309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60350" y="4086225"/>
            <a:ext cx="7048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0" name="Google Shape;310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260475" y="4286250"/>
            <a:ext cx="13239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1" name="Google Shape;311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832100" y="4305300"/>
            <a:ext cx="1143000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7"/>
          <p:cNvSpPr/>
          <p:nvPr/>
        </p:nvSpPr>
        <p:spPr>
          <a:xfrm>
            <a:off x="5029200" y="381000"/>
            <a:ext cx="42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21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Примеры крупных мероприятий</a:t>
            </a:r>
            <a:endParaRPr i="0" sz="2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5362575" y="1009650"/>
            <a:ext cx="3924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i="0" lang="en-US" sz="11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Вебинар по вопросам отсрочки для</a:t>
            </a:r>
            <a:r>
              <a:rPr lang="en-US" sz="11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0" lang="en-US" sz="11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ИТ-специалистов с Министром цифрового</a:t>
            </a:r>
            <a:r>
              <a:rPr lang="en-US" sz="11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0" lang="en-US" sz="11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развития, связи и массовых коммуникаций</a:t>
            </a:r>
            <a:r>
              <a:rPr lang="en-US" sz="11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0" lang="en-US" sz="11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Российской Федерации М.И. Шадаевым 26 сентября 2022 года</a:t>
            </a:r>
            <a:endParaRPr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5362575" y="1858150"/>
            <a:ext cx="38106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i="0" lang="en-US" sz="11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Санкт-Петербургский Международный Юридический Форум 2021 (Пленарное заседание с участием Д.А. Медведева)</a:t>
            </a:r>
            <a:endParaRPr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5362575" y="2486950"/>
            <a:ext cx="38106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i="0" lang="en-US" sz="11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Инвестиционный форум «ВТБ Капитал» «Россия зовёт!» с участием В.В. Путина 2020</a:t>
            </a:r>
            <a:endParaRPr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5362575" y="2963200"/>
            <a:ext cx="3734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i="0" lang="en-US" sz="11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Международная научно-практическая конференция России в области экономики «Гайдаровский Форум» 2020</a:t>
            </a:r>
            <a:endParaRPr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5362575" y="3625188"/>
            <a:ext cx="38106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i="0" lang="en-US" sz="11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Санкт-Петербургский Международный Юридический Форум 2019</a:t>
            </a:r>
            <a:endParaRPr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260349" y="393250"/>
            <a:ext cx="43401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С нами сотрудничают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24" name="Google Shape;324;g21a4f3b1681_3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656" y="390425"/>
            <a:ext cx="2195214" cy="692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5" name="Google Shape;325;g21a4f3b1681_3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656" y="2546726"/>
            <a:ext cx="148828" cy="148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6" name="Google Shape;326;g21a4f3b1681_3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656" y="3803046"/>
            <a:ext cx="148828" cy="148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7" name="Google Shape;327;g21a4f3b1681_3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656" y="3115213"/>
            <a:ext cx="148828" cy="14882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21a4f3b1681_3_104"/>
          <p:cNvSpPr/>
          <p:nvPr/>
        </p:nvSpPr>
        <p:spPr>
          <a:xfrm>
            <a:off x="260449" y="1576764"/>
            <a:ext cx="41598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latin typeface="Roboto"/>
                <a:ea typeface="Roboto"/>
                <a:cs typeface="Roboto"/>
                <a:sym typeface="Roboto"/>
              </a:rPr>
              <a:t>О</a:t>
            </a: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рганизация эффективного взаимодействия внутри контура организаций, подведомственных Минцифре РФ, и проведение обучающих мероприятий для широкой аудитории внешнего контура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g21a4f3b1681_3_104"/>
          <p:cNvSpPr/>
          <p:nvPr/>
        </p:nvSpPr>
        <p:spPr>
          <a:xfrm>
            <a:off x="260449" y="1308159"/>
            <a:ext cx="44277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200" u="none" cap="none" strike="noStrike">
                <a:solidFill>
                  <a:srgbClr val="673AB6"/>
                </a:solidFill>
                <a:latin typeface="Roboto Medium"/>
                <a:ea typeface="Roboto Medium"/>
                <a:cs typeface="Roboto Medium"/>
                <a:sym typeface="Roboto Medium"/>
              </a:rPr>
              <a:t>Задача: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g21a4f3b1681_3_104"/>
          <p:cNvSpPr/>
          <p:nvPr/>
        </p:nvSpPr>
        <p:spPr>
          <a:xfrm>
            <a:off x="260449" y="2218431"/>
            <a:ext cx="44277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200" u="none" cap="none" strike="noStrike">
                <a:solidFill>
                  <a:srgbClr val="673AB6"/>
                </a:solidFill>
                <a:latin typeface="Roboto Medium"/>
                <a:ea typeface="Roboto Medium"/>
                <a:cs typeface="Roboto Medium"/>
                <a:sym typeface="Roboto Medium"/>
              </a:rPr>
              <a:t>Результат: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g21a4f3b1681_3_104"/>
          <p:cNvSpPr/>
          <p:nvPr/>
        </p:nvSpPr>
        <p:spPr>
          <a:xfrm>
            <a:off x="4799707" y="2218431"/>
            <a:ext cx="44277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200" u="none" cap="none" strike="noStrike">
                <a:solidFill>
                  <a:srgbClr val="673AB6"/>
                </a:solidFill>
                <a:latin typeface="Roboto Medium"/>
                <a:ea typeface="Roboto Medium"/>
                <a:cs typeface="Roboto Medium"/>
                <a:sym typeface="Roboto Medium"/>
              </a:rPr>
              <a:t>Планы развития: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g21a4f3b1681_3_104"/>
          <p:cNvSpPr/>
          <p:nvPr/>
        </p:nvSpPr>
        <p:spPr>
          <a:xfrm>
            <a:off x="506016" y="2546726"/>
            <a:ext cx="3996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 платформу переведены все совещания с Министром цифрового развития, связи и массовых коммуникаций Российской Федерации </a:t>
            </a:r>
            <a:endParaRPr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М.И. Шадаевым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g21a4f3b1681_3_104"/>
          <p:cNvSpPr/>
          <p:nvPr/>
        </p:nvSpPr>
        <p:spPr>
          <a:xfrm>
            <a:off x="4799707" y="2546726"/>
            <a:ext cx="42417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Платформа должна стать основным средством для проведения разноплановых внутренних встреч и совещаний</a:t>
            </a:r>
            <a:b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Расширение использования платформы за счет реализации</a:t>
            </a:r>
            <a:b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функционала «Зал ожидания»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g21a4f3b1681_3_104"/>
          <p:cNvSpPr/>
          <p:nvPr/>
        </p:nvSpPr>
        <p:spPr>
          <a:xfrm>
            <a:off x="506016" y="3803046"/>
            <a:ext cx="39960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Проведено мероприятие на 17 000 участников по «Предоставлению отсрочки от мобилизации для IT специалистов»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g21a4f3b1681_3_104"/>
          <p:cNvSpPr/>
          <p:nvPr/>
        </p:nvSpPr>
        <p:spPr>
          <a:xfrm>
            <a:off x="506016" y="3039013"/>
            <a:ext cx="39960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Платформа стала основным решением для проведения встреч</a:t>
            </a:r>
            <a:b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 различными категориями населения. На базе сервиса COMDI осуществляется стриминг на цифровые площадки: VK, Одноклассники, Telegram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41" name="Google Shape;341;g21a4f3b1681_3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231" y="2638726"/>
            <a:ext cx="148828" cy="148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2" name="Google Shape;342;g21a4f3b1681_3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5489" y="2638726"/>
            <a:ext cx="148828" cy="148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3" name="Google Shape;343;g21a4f3b1681_3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5489" y="2914793"/>
            <a:ext cx="148828" cy="148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4" name="Google Shape;344;g21a4f3b1681_3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5489" y="3190859"/>
            <a:ext cx="148828" cy="148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5" name="Google Shape;345;g21a4f3b1681_3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5489" y="3907139"/>
            <a:ext cx="148828" cy="148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6" name="Google Shape;346;g21a4f3b1681_3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5489" y="3466925"/>
            <a:ext cx="148828" cy="148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7" name="Google Shape;347;g21a4f3b1681_3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231" y="3355006"/>
            <a:ext cx="148828" cy="148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8" name="Google Shape;348;g21a4f3b1681_3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231" y="3795220"/>
            <a:ext cx="148828" cy="148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9" name="Google Shape;349;g21a4f3b1681_3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231" y="3086401"/>
            <a:ext cx="148828" cy="148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50" name="Google Shape;350;g21a4f3b1681_3_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231" y="594344"/>
            <a:ext cx="3237011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21a4f3b1681_3_120"/>
          <p:cNvSpPr/>
          <p:nvPr/>
        </p:nvSpPr>
        <p:spPr>
          <a:xfrm>
            <a:off x="279024" y="1668764"/>
            <a:ext cx="41598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latin typeface="Roboto"/>
                <a:ea typeface="Roboto"/>
                <a:cs typeface="Roboto"/>
                <a:sym typeface="Roboto"/>
              </a:rPr>
              <a:t>П</a:t>
            </a: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еревести разноплановые </a:t>
            </a:r>
            <a:r>
              <a:rPr lang="en-US" sz="900">
                <a:latin typeface="Roboto"/>
                <a:ea typeface="Roboto"/>
                <a:cs typeface="Roboto"/>
                <a:sym typeface="Roboto"/>
              </a:rPr>
              <a:t>онлайн-</a:t>
            </a: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коммуникации с коллегами, партн</a:t>
            </a:r>
            <a:r>
              <a:rPr lang="en-US" sz="900">
                <a:latin typeface="Roboto"/>
                <a:ea typeface="Roboto"/>
                <a:cs typeface="Roboto"/>
                <a:sym typeface="Roboto"/>
              </a:rPr>
              <a:t>е</a:t>
            </a: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рами и предпринимателями на единую платформу российского разработчика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g21a4f3b1681_3_120"/>
          <p:cNvSpPr/>
          <p:nvPr/>
        </p:nvSpPr>
        <p:spPr>
          <a:xfrm>
            <a:off x="279024" y="1400159"/>
            <a:ext cx="44277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200" u="none" cap="none" strike="noStrike">
                <a:solidFill>
                  <a:srgbClr val="673AB6"/>
                </a:solidFill>
                <a:latin typeface="Roboto Medium"/>
                <a:ea typeface="Roboto Medium"/>
                <a:cs typeface="Roboto Medium"/>
                <a:sym typeface="Roboto Medium"/>
              </a:rPr>
              <a:t>Задача: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g21a4f3b1681_3_120"/>
          <p:cNvSpPr/>
          <p:nvPr/>
        </p:nvSpPr>
        <p:spPr>
          <a:xfrm>
            <a:off x="279024" y="2310431"/>
            <a:ext cx="44277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200" u="none" cap="none" strike="noStrike">
                <a:solidFill>
                  <a:srgbClr val="673AB6"/>
                </a:solidFill>
                <a:latin typeface="Roboto Medium"/>
                <a:ea typeface="Roboto Medium"/>
                <a:cs typeface="Roboto Medium"/>
                <a:sym typeface="Roboto Medium"/>
              </a:rPr>
              <a:t>Результат: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g21a4f3b1681_3_120"/>
          <p:cNvSpPr/>
          <p:nvPr/>
        </p:nvSpPr>
        <p:spPr>
          <a:xfrm>
            <a:off x="4818282" y="2310431"/>
            <a:ext cx="44277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200" u="none" cap="none" strike="noStrike">
                <a:solidFill>
                  <a:srgbClr val="673AB6"/>
                </a:solidFill>
                <a:latin typeface="Roboto Medium"/>
                <a:ea typeface="Roboto Medium"/>
                <a:cs typeface="Roboto Medium"/>
                <a:sym typeface="Roboto Medium"/>
              </a:rPr>
              <a:t>Причины выбора платформы: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g21a4f3b1681_3_120"/>
          <p:cNvSpPr/>
          <p:nvPr/>
        </p:nvSpPr>
        <p:spPr>
          <a:xfrm>
            <a:off x="524591" y="2638726"/>
            <a:ext cx="39960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Все внутренние и внешние коммуникации – операционные</a:t>
            </a:r>
            <a:b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и стратегические, переведены на платформу Webinar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g21a4f3b1681_3_120"/>
          <p:cNvSpPr/>
          <p:nvPr/>
        </p:nvSpPr>
        <p:spPr>
          <a:xfrm>
            <a:off x="5063848" y="2638726"/>
            <a:ext cx="39960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Доступ по ссылке в  режиме 24x7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g21a4f3b1681_3_120"/>
          <p:cNvSpPr/>
          <p:nvPr/>
        </p:nvSpPr>
        <p:spPr>
          <a:xfrm>
            <a:off x="5063848" y="2914793"/>
            <a:ext cx="39960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Удобный интерфейс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g21a4f3b1681_3_120"/>
          <p:cNvSpPr/>
          <p:nvPr/>
        </p:nvSpPr>
        <p:spPr>
          <a:xfrm>
            <a:off x="5063848" y="3190859"/>
            <a:ext cx="39960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До 200 спикеров в эфире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g21a4f3b1681_3_120"/>
          <p:cNvSpPr/>
          <p:nvPr/>
        </p:nvSpPr>
        <p:spPr>
          <a:xfrm>
            <a:off x="5063848" y="3907139"/>
            <a:ext cx="39960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Гибкая работа с записями встреч и вебинаров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g21a4f3b1681_3_120"/>
          <p:cNvSpPr/>
          <p:nvPr/>
        </p:nvSpPr>
        <p:spPr>
          <a:xfrm>
            <a:off x="5063848" y="3466925"/>
            <a:ext cx="39960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Возможность предварительного ознакомления и согласования документации, выносимой на обсуждение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g21a4f3b1681_3_120"/>
          <p:cNvSpPr/>
          <p:nvPr/>
        </p:nvSpPr>
        <p:spPr>
          <a:xfrm>
            <a:off x="524591" y="3355006"/>
            <a:ext cx="39960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Выросло количество спикеров, приглашаемых для обучения предпринимателей региона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g21a4f3b1681_3_120"/>
          <p:cNvSpPr/>
          <p:nvPr/>
        </p:nvSpPr>
        <p:spPr>
          <a:xfrm>
            <a:off x="524591" y="3795220"/>
            <a:ext cx="39960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Сократились организационные и финансовые затраты на подготовку и проведение мероприятий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g21a4f3b1681_3_120"/>
          <p:cNvSpPr/>
          <p:nvPr/>
        </p:nvSpPr>
        <p:spPr>
          <a:xfrm>
            <a:off x="524591" y="3078940"/>
            <a:ext cx="39960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 платформе обучаются </a:t>
            </a:r>
            <a:r>
              <a:rPr b="1"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500+</a:t>
            </a: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предпринимателей в год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1F29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69" name="Google Shape;3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825" y="-86475"/>
            <a:ext cx="9678325" cy="545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"/>
          <p:cNvSpPr/>
          <p:nvPr/>
        </p:nvSpPr>
        <p:spPr>
          <a:xfrm>
            <a:off x="653825" y="3905250"/>
            <a:ext cx="6258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Интерфейс сервисов Webinar Group</a:t>
            </a:r>
            <a:endParaRPr b="1"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preencoded.png" id="371" name="Google Shape;371;p3"/>
          <p:cNvPicPr preferRelativeResize="0"/>
          <p:nvPr/>
        </p:nvPicPr>
        <p:blipFill rotWithShape="1">
          <a:blip r:embed="rId4">
            <a:alphaModFix/>
          </a:blip>
          <a:srcRect b="33593" l="12363" r="13204" t="25991"/>
          <a:stretch/>
        </p:blipFill>
        <p:spPr>
          <a:xfrm>
            <a:off x="4386434" y="4544038"/>
            <a:ext cx="1347050" cy="28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72" name="Google Shape;372;p3"/>
          <p:cNvPicPr preferRelativeResize="0"/>
          <p:nvPr/>
        </p:nvPicPr>
        <p:blipFill rotWithShape="1">
          <a:blip r:embed="rId5">
            <a:alphaModFix/>
          </a:blip>
          <a:srcRect b="19951" l="8794" r="7920" t="21331"/>
          <a:stretch/>
        </p:blipFill>
        <p:spPr>
          <a:xfrm>
            <a:off x="2623191" y="4476750"/>
            <a:ext cx="1507325" cy="419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73" name="Google Shape;373;p3"/>
          <p:cNvPicPr preferRelativeResize="0"/>
          <p:nvPr/>
        </p:nvPicPr>
        <p:blipFill rotWithShape="1">
          <a:blip r:embed="rId6">
            <a:alphaModFix/>
          </a:blip>
          <a:srcRect b="25021" l="21235" r="21355" t="26979"/>
          <a:stretch/>
        </p:blipFill>
        <p:spPr>
          <a:xfrm>
            <a:off x="5989401" y="4515025"/>
            <a:ext cx="1038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825" y="4570838"/>
            <a:ext cx="1713449" cy="23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84218" y="4496528"/>
            <a:ext cx="1507325" cy="37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0fd47a01b1_0_0"/>
          <p:cNvSpPr/>
          <p:nvPr/>
        </p:nvSpPr>
        <p:spPr>
          <a:xfrm>
            <a:off x="1850" y="-3675"/>
            <a:ext cx="5528400" cy="5372100"/>
          </a:xfrm>
          <a:prstGeom prst="rect">
            <a:avLst/>
          </a:prstGeom>
          <a:solidFill>
            <a:srgbClr val="3E1A7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g20fd47a01b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00" y="2165575"/>
            <a:ext cx="4476749" cy="2686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3" name="Google Shape;383;g20fd47a01b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3575" y="1314450"/>
            <a:ext cx="29241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4" name="Google Shape;384;g20fd47a01b1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3575" y="2085975"/>
            <a:ext cx="29241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5" name="Google Shape;385;g20fd47a01b1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43575" y="2857500"/>
            <a:ext cx="29241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6" name="Google Shape;386;g20fd47a01b1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43575" y="3629025"/>
            <a:ext cx="29241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7" name="Google Shape;387;g20fd47a01b1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71025" y="1885950"/>
            <a:ext cx="2000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8" name="Google Shape;388;g20fd47a01b1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04300" y="1885950"/>
            <a:ext cx="2000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9" name="Google Shape;389;g20fd47a01b1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71000" y="4924425"/>
            <a:ext cx="2000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0" name="Google Shape;390;g20fd47a01b1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851600" y="4924425"/>
            <a:ext cx="2000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1" name="Google Shape;391;g20fd47a01b1_0_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099550" y="2076450"/>
            <a:ext cx="9525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2" name="Google Shape;392;g20fd47a01b1_0_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566275" y="2076450"/>
            <a:ext cx="9525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3" name="Google Shape;393;g20fd47a01b1_0_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366250" y="4581525"/>
            <a:ext cx="95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4" name="Google Shape;394;g20fd47a01b1_0_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946850" y="4772025"/>
            <a:ext cx="95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5" name="Google Shape;395;g20fd47a01b1_0_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743575" y="381000"/>
            <a:ext cx="29146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6" name="Google Shape;396;g20fd47a01b1_0_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43575" y="1019175"/>
            <a:ext cx="2924175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20fd47a01b1_0_0"/>
          <p:cNvSpPr/>
          <p:nvPr/>
        </p:nvSpPr>
        <p:spPr>
          <a:xfrm>
            <a:off x="518150" y="1104900"/>
            <a:ext cx="44958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Простой интерфейс и полезный функционал </a:t>
            </a:r>
            <a:r>
              <a:rPr i="0" lang="en-US" sz="135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для проведения быстрых и эффективных встреч и совещаний</a:t>
            </a:r>
            <a:endParaRPr i="0" sz="13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Google Shape;398;g20fd47a01b1_0_0"/>
          <p:cNvSpPr/>
          <p:nvPr/>
        </p:nvSpPr>
        <p:spPr>
          <a:xfrm>
            <a:off x="6019800" y="1314450"/>
            <a:ext cx="26385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rgbClr val="9766FF"/>
                </a:solidFill>
                <a:latin typeface="Roboto"/>
                <a:ea typeface="Roboto"/>
                <a:cs typeface="Roboto"/>
                <a:sym typeface="Roboto"/>
              </a:rPr>
              <a:t>Доступ ко встрече по ссылке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g20fd47a01b1_0_0"/>
          <p:cNvSpPr/>
          <p:nvPr/>
        </p:nvSpPr>
        <p:spPr>
          <a:xfrm>
            <a:off x="6019800" y="1533525"/>
            <a:ext cx="32199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Экономьте время и приглашайте коллег</a:t>
            </a:r>
            <a:br>
              <a:rPr lang="en-US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по быстрой ссылке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g20fd47a01b1_0_0"/>
          <p:cNvSpPr/>
          <p:nvPr/>
        </p:nvSpPr>
        <p:spPr>
          <a:xfrm>
            <a:off x="6019800" y="2085975"/>
            <a:ext cx="26385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rgbClr val="9766FF"/>
                </a:solidFill>
                <a:latin typeface="Roboto"/>
                <a:ea typeface="Roboto"/>
                <a:cs typeface="Roboto"/>
                <a:sym typeface="Roboto"/>
              </a:rPr>
              <a:t>Повестка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g20fd47a01b1_0_0"/>
          <p:cNvSpPr/>
          <p:nvPr/>
        </p:nvSpPr>
        <p:spPr>
          <a:xfrm>
            <a:off x="6019800" y="2305050"/>
            <a:ext cx="32199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Фиксируйте результаты встреч — протокол отправится участникам на почту автоматически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g20fd47a01b1_0_0"/>
          <p:cNvSpPr/>
          <p:nvPr/>
        </p:nvSpPr>
        <p:spPr>
          <a:xfrm>
            <a:off x="6019800" y="2857500"/>
            <a:ext cx="26385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rgbClr val="9766FF"/>
                </a:solidFill>
                <a:latin typeface="Roboto"/>
                <a:ea typeface="Roboto"/>
                <a:cs typeface="Roboto"/>
                <a:sym typeface="Roboto"/>
              </a:rPr>
              <a:t>Чат с коллегами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g20fd47a01b1_0_0"/>
          <p:cNvSpPr/>
          <p:nvPr/>
        </p:nvSpPr>
        <p:spPr>
          <a:xfrm>
            <a:off x="6019800" y="3076575"/>
            <a:ext cx="32199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Общайтесь, делитесь ссылками и реагируйте с помощью эмодзи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g20fd47a01b1_0_0"/>
          <p:cNvSpPr/>
          <p:nvPr/>
        </p:nvSpPr>
        <p:spPr>
          <a:xfrm>
            <a:off x="6019800" y="3629025"/>
            <a:ext cx="26385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rgbClr val="9766FF"/>
                </a:solidFill>
                <a:latin typeface="Roboto"/>
                <a:ea typeface="Roboto"/>
                <a:cs typeface="Roboto"/>
                <a:sym typeface="Roboto"/>
              </a:rPr>
              <a:t>Контроль внимания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g20fd47a01b1_0_0"/>
          <p:cNvSpPr/>
          <p:nvPr/>
        </p:nvSpPr>
        <p:spPr>
          <a:xfrm>
            <a:off x="6019800" y="3848100"/>
            <a:ext cx="32199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Выявляйте отвлекающихся участников и возвращайте их в рабочий процесс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g20fd47a01b1_0_0"/>
          <p:cNvSpPr/>
          <p:nvPr/>
        </p:nvSpPr>
        <p:spPr>
          <a:xfrm>
            <a:off x="6019800" y="381000"/>
            <a:ext cx="26385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000" u="none" cap="none" strike="noStrike">
                <a:solidFill>
                  <a:srgbClr val="4020BD"/>
                </a:solidFill>
                <a:latin typeface="Roboto"/>
                <a:ea typeface="Roboto"/>
                <a:cs typeface="Roboto"/>
                <a:sym typeface="Roboto"/>
              </a:rPr>
              <a:t>5 секунд</a:t>
            </a: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на создание встречи, </a:t>
            </a:r>
            <a:br>
              <a:rPr i="0" lang="en-US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запуск встречи в 1 клик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g20fd47a01b1_0_0"/>
          <p:cNvSpPr/>
          <p:nvPr/>
        </p:nvSpPr>
        <p:spPr>
          <a:xfrm>
            <a:off x="9315450" y="5124450"/>
            <a:ext cx="1047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0" i="0" lang="en-US" sz="11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6</a:t>
            </a:r>
            <a:endParaRPr b="0" i="0" sz="11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g20fd47a01b1_0_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37200" y="568813"/>
            <a:ext cx="1713449" cy="23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0fd47a01b1_0_32"/>
          <p:cNvSpPr/>
          <p:nvPr/>
        </p:nvSpPr>
        <p:spPr>
          <a:xfrm>
            <a:off x="1850" y="-3675"/>
            <a:ext cx="5528400" cy="5372100"/>
          </a:xfrm>
          <a:prstGeom prst="rect">
            <a:avLst/>
          </a:prstGeom>
          <a:solidFill>
            <a:srgbClr val="3E1A7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415" name="Google Shape;415;g20fd47a01b1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163" y="1981200"/>
            <a:ext cx="152400" cy="18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6" name="Google Shape;416;g20fd47a01b1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550" y="1981200"/>
            <a:ext cx="4878532" cy="2876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7" name="Google Shape;417;g20fd47a01b1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3663" y="1981200"/>
            <a:ext cx="152400" cy="18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8" name="Google Shape;418;g20fd47a01b1_0_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3575" y="1552575"/>
            <a:ext cx="29241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9" name="Google Shape;419;g20fd47a01b1_0_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43575" y="2324100"/>
            <a:ext cx="29241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0" name="Google Shape;420;g20fd47a01b1_0_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43575" y="3095625"/>
            <a:ext cx="29241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1" name="Google Shape;421;g20fd47a01b1_0_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43575" y="3867150"/>
            <a:ext cx="292417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2" name="Google Shape;422;g20fd47a01b1_0_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43575" y="4457700"/>
            <a:ext cx="292417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3" name="Google Shape;423;g20fd47a01b1_0_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39388" y="1885950"/>
            <a:ext cx="2000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4" name="Google Shape;424;g20fd47a01b1_0_3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00813" y="1885950"/>
            <a:ext cx="2000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5" name="Google Shape;425;g20fd47a01b1_0_3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662463" y="4791075"/>
            <a:ext cx="2000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6" name="Google Shape;426;g20fd47a01b1_0_3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399463" y="4791075"/>
            <a:ext cx="2000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7" name="Google Shape;427;g20fd47a01b1_0_3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22563" y="4791075"/>
            <a:ext cx="2000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8" name="Google Shape;428;g20fd47a01b1_0_3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843663" y="1981200"/>
            <a:ext cx="95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9" name="Google Shape;429;g20fd47a01b1_0_3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787038" y="1981200"/>
            <a:ext cx="95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0" name="Google Shape;430;g20fd47a01b1_0_3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757713" y="4648200"/>
            <a:ext cx="9525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1" name="Google Shape;431;g20fd47a01b1_0_3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494713" y="4648200"/>
            <a:ext cx="9525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2" name="Google Shape;432;g20fd47a01b1_0_3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17813" y="4648200"/>
            <a:ext cx="9525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3" name="Google Shape;433;g20fd47a01b1_0_3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22913" y="514350"/>
            <a:ext cx="1143000" cy="255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4" name="Google Shape;434;g20fd47a01b1_0_3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743575" y="381000"/>
            <a:ext cx="29146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5" name="Google Shape;435;g20fd47a01b1_0_3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743575" y="771525"/>
            <a:ext cx="29146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6" name="Google Shape;436;g20fd47a01b1_0_3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743575" y="1247775"/>
            <a:ext cx="2924175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20fd47a01b1_0_32"/>
          <p:cNvSpPr/>
          <p:nvPr/>
        </p:nvSpPr>
        <p:spPr>
          <a:xfrm>
            <a:off x="503863" y="1104900"/>
            <a:ext cx="4495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Интуитивно понятный интерфейс </a:t>
            </a:r>
            <a:r>
              <a:rPr i="0" lang="en-US" sz="135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для быстрой организации вебинара и вовлечения участников</a:t>
            </a:r>
            <a:endParaRPr i="0" sz="13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g20fd47a01b1_0_32"/>
          <p:cNvSpPr/>
          <p:nvPr/>
        </p:nvSpPr>
        <p:spPr>
          <a:xfrm>
            <a:off x="6019800" y="1552575"/>
            <a:ext cx="26385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rgbClr val="9766FF"/>
                </a:solidFill>
                <a:latin typeface="Roboto"/>
                <a:ea typeface="Roboto"/>
                <a:cs typeface="Roboto"/>
                <a:sym typeface="Roboto"/>
              </a:rPr>
              <a:t>Деление на группы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g20fd47a01b1_0_32"/>
          <p:cNvSpPr/>
          <p:nvPr/>
        </p:nvSpPr>
        <p:spPr>
          <a:xfrm>
            <a:off x="6019800" y="1771650"/>
            <a:ext cx="26385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Устраивайте нетворкинг и отрабатывайте знания в командах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0" name="Google Shape;440;g20fd47a01b1_0_32"/>
          <p:cNvSpPr/>
          <p:nvPr/>
        </p:nvSpPr>
        <p:spPr>
          <a:xfrm>
            <a:off x="6019800" y="2324100"/>
            <a:ext cx="26385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rgbClr val="9766FF"/>
                </a:solidFill>
                <a:latin typeface="Roboto"/>
                <a:ea typeface="Roboto"/>
                <a:cs typeface="Roboto"/>
                <a:sym typeface="Roboto"/>
              </a:rPr>
              <a:t>Загрузка контента в вебинар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g20fd47a01b1_0_32"/>
          <p:cNvSpPr/>
          <p:nvPr/>
        </p:nvSpPr>
        <p:spPr>
          <a:xfrm>
            <a:off x="6019800" y="2543175"/>
            <a:ext cx="26385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Добавляйте файлы до и после вебинара за секунды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g20fd47a01b1_0_32"/>
          <p:cNvSpPr/>
          <p:nvPr/>
        </p:nvSpPr>
        <p:spPr>
          <a:xfrm>
            <a:off x="6019800" y="3095625"/>
            <a:ext cx="26385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rgbClr val="9766FF"/>
                </a:solidFill>
                <a:latin typeface="Roboto"/>
                <a:ea typeface="Roboto"/>
                <a:cs typeface="Roboto"/>
                <a:sym typeface="Roboto"/>
              </a:rPr>
              <a:t>Огон</a:t>
            </a:r>
            <a:r>
              <a:rPr b="1" lang="en-US" sz="1200">
                <a:solidFill>
                  <a:srgbClr val="9766FF"/>
                </a:solidFill>
                <a:latin typeface="Roboto"/>
                <a:ea typeface="Roboto"/>
                <a:cs typeface="Roboto"/>
                <a:sym typeface="Roboto"/>
              </a:rPr>
              <a:t>е</a:t>
            </a:r>
            <a:r>
              <a:rPr b="1" i="0" lang="en-US" sz="1200" u="none" cap="none" strike="noStrike">
                <a:solidFill>
                  <a:srgbClr val="9766FF"/>
                </a:solidFill>
                <a:latin typeface="Roboto"/>
                <a:ea typeface="Roboto"/>
                <a:cs typeface="Roboto"/>
                <a:sym typeface="Roboto"/>
              </a:rPr>
              <a:t>к — аналог лайка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g20fd47a01b1_0_32"/>
          <p:cNvSpPr/>
          <p:nvPr/>
        </p:nvSpPr>
        <p:spPr>
          <a:xfrm>
            <a:off x="6019800" y="3314700"/>
            <a:ext cx="26385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Реагируйте на определенные моменты мероприятия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g20fd47a01b1_0_32"/>
          <p:cNvSpPr/>
          <p:nvPr/>
        </p:nvSpPr>
        <p:spPr>
          <a:xfrm>
            <a:off x="6019800" y="3867150"/>
            <a:ext cx="26385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rgbClr val="9766FF"/>
                </a:solidFill>
                <a:latin typeface="Roboto"/>
                <a:ea typeface="Roboto"/>
                <a:cs typeface="Roboto"/>
                <a:sym typeface="Roboto"/>
              </a:rPr>
              <a:t>Контроль присутствия на вебинаре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g20fd47a01b1_0_32"/>
          <p:cNvSpPr/>
          <p:nvPr/>
        </p:nvSpPr>
        <p:spPr>
          <a:xfrm>
            <a:off x="6019800" y="4086225"/>
            <a:ext cx="26385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Проверяйте вовлеченность участников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g20fd47a01b1_0_32"/>
          <p:cNvSpPr/>
          <p:nvPr/>
        </p:nvSpPr>
        <p:spPr>
          <a:xfrm>
            <a:off x="6019800" y="4457700"/>
            <a:ext cx="26385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rgbClr val="9766FF"/>
                </a:solidFill>
                <a:latin typeface="Roboto"/>
                <a:ea typeface="Roboto"/>
                <a:cs typeface="Roboto"/>
                <a:sym typeface="Roboto"/>
              </a:rPr>
              <a:t>Показ экрана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g20fd47a01b1_0_32"/>
          <p:cNvSpPr/>
          <p:nvPr/>
        </p:nvSpPr>
        <p:spPr>
          <a:xfrm>
            <a:off x="6019800" y="4676775"/>
            <a:ext cx="26385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Демонстрируйте свой экран участникам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g20fd47a01b1_0_32"/>
          <p:cNvSpPr/>
          <p:nvPr/>
        </p:nvSpPr>
        <p:spPr>
          <a:xfrm>
            <a:off x="6019800" y="381000"/>
            <a:ext cx="26385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rgbClr val="4020BD"/>
                </a:solidFill>
                <a:latin typeface="Roboto"/>
                <a:ea typeface="Roboto"/>
                <a:cs typeface="Roboto"/>
                <a:sym typeface="Roboto"/>
              </a:rPr>
              <a:t>1 минута </a:t>
            </a:r>
            <a:r>
              <a:rPr i="0" lang="en-US" sz="12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на создание вебинара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g20fd47a01b1_0_32"/>
          <p:cNvSpPr/>
          <p:nvPr/>
        </p:nvSpPr>
        <p:spPr>
          <a:xfrm>
            <a:off x="6019800" y="771525"/>
            <a:ext cx="26385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rgbClr val="4020BD"/>
                </a:solidFill>
                <a:latin typeface="Roboto"/>
                <a:ea typeface="Roboto"/>
                <a:cs typeface="Roboto"/>
                <a:sym typeface="Roboto"/>
              </a:rPr>
              <a:t>До 30</a:t>
            </a:r>
            <a:r>
              <a:rPr i="0" lang="en-US" sz="12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спикеров одновременно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g20fd47a01b1_0_32"/>
          <p:cNvSpPr/>
          <p:nvPr/>
        </p:nvSpPr>
        <p:spPr>
          <a:xfrm>
            <a:off x="9305925" y="5133975"/>
            <a:ext cx="1047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0" i="0" lang="en-US" sz="11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7</a:t>
            </a:r>
            <a:endParaRPr b="0" i="0" sz="11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0fd47a01b1_0_73"/>
          <p:cNvSpPr/>
          <p:nvPr/>
        </p:nvSpPr>
        <p:spPr>
          <a:xfrm>
            <a:off x="1850" y="-3675"/>
            <a:ext cx="5528400" cy="5372100"/>
          </a:xfrm>
          <a:prstGeom prst="rect">
            <a:avLst/>
          </a:prstGeom>
          <a:solidFill>
            <a:srgbClr val="3E1A7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457" name="Google Shape;457;g20fd47a01b1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988" y="561975"/>
            <a:ext cx="1266825" cy="2335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58" name="Google Shape;458;g20fd47a01b1_0_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813" y="2981325"/>
            <a:ext cx="152400" cy="18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59" name="Google Shape;459;g20fd47a01b1_0_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938" y="2181225"/>
            <a:ext cx="447675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60" name="Google Shape;460;g20fd47a01b1_0_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43575" y="381000"/>
            <a:ext cx="29241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61" name="Google Shape;461;g20fd47a01b1_0_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43575" y="1152525"/>
            <a:ext cx="292417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62" name="Google Shape;462;g20fd47a01b1_0_7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43575" y="2286000"/>
            <a:ext cx="292417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63" name="Google Shape;463;g20fd47a01b1_0_7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2413" y="2886075"/>
            <a:ext cx="2000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64" name="Google Shape;464;g20fd47a01b1_0_7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2413" y="3600450"/>
            <a:ext cx="2000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65" name="Google Shape;465;g20fd47a01b1_0_7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2413" y="4076700"/>
            <a:ext cx="2000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66" name="Google Shape;466;g20fd47a01b1_0_7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27688" y="2438400"/>
            <a:ext cx="219075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67" name="Google Shape;467;g20fd47a01b1_0_7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84813" y="3695700"/>
            <a:ext cx="361950" cy="18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68" name="Google Shape;468;g20fd47a01b1_0_7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84813" y="4171950"/>
            <a:ext cx="361950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20fd47a01b1_0_73"/>
          <p:cNvSpPr/>
          <p:nvPr/>
        </p:nvSpPr>
        <p:spPr>
          <a:xfrm>
            <a:off x="703888" y="1104900"/>
            <a:ext cx="4495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Простой и удобный редактор курса</a:t>
            </a:r>
            <a:br>
              <a:rPr b="1" i="0" lang="en-US" sz="135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0" lang="en-US" sz="135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для экономии времени на организацию обучения</a:t>
            </a:r>
            <a:endParaRPr i="0" sz="13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g20fd47a01b1_0_73"/>
          <p:cNvSpPr/>
          <p:nvPr/>
        </p:nvSpPr>
        <p:spPr>
          <a:xfrm>
            <a:off x="6019800" y="381000"/>
            <a:ext cx="26481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rgbClr val="9766FF"/>
                </a:solidFill>
                <a:latin typeface="Roboto"/>
                <a:ea typeface="Roboto"/>
                <a:cs typeface="Roboto"/>
                <a:sym typeface="Roboto"/>
              </a:rPr>
              <a:t>Структура курса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g20fd47a01b1_0_73"/>
          <p:cNvSpPr/>
          <p:nvPr/>
        </p:nvSpPr>
        <p:spPr>
          <a:xfrm>
            <a:off x="6019800" y="600075"/>
            <a:ext cx="26481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Выстраивайте закрытую</a:t>
            </a:r>
            <a:b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и открытую траекторию обучения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g20fd47a01b1_0_73"/>
          <p:cNvSpPr/>
          <p:nvPr/>
        </p:nvSpPr>
        <p:spPr>
          <a:xfrm>
            <a:off x="6019800" y="1152525"/>
            <a:ext cx="32724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rgbClr val="9766FF"/>
                </a:solidFill>
                <a:latin typeface="Roboto"/>
                <a:ea typeface="Roboto"/>
                <a:cs typeface="Roboto"/>
                <a:sym typeface="Roboto"/>
              </a:rPr>
              <a:t>Добавление уроков разных форматов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g20fd47a01b1_0_73"/>
          <p:cNvSpPr/>
          <p:nvPr/>
        </p:nvSpPr>
        <p:spPr>
          <a:xfrm>
            <a:off x="6019800" y="1371600"/>
            <a:ext cx="26481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Проводите занятия онлайн, используйте записи уроков, проводите тестирования для проверки знаний и внедряйте другие форматы для разнообразного обучения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g20fd47a01b1_0_73"/>
          <p:cNvSpPr/>
          <p:nvPr/>
        </p:nvSpPr>
        <p:spPr>
          <a:xfrm>
            <a:off x="6019800" y="2286000"/>
            <a:ext cx="26481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rgbClr val="9766FF"/>
                </a:solidFill>
                <a:latin typeface="Roboto"/>
                <a:ea typeface="Roboto"/>
                <a:cs typeface="Roboto"/>
                <a:sym typeface="Roboto"/>
              </a:rPr>
              <a:t>Офлайн-встречи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g20fd47a01b1_0_73"/>
          <p:cNvSpPr/>
          <p:nvPr/>
        </p:nvSpPr>
        <p:spPr>
          <a:xfrm>
            <a:off x="6019800" y="2505075"/>
            <a:ext cx="26481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Организовывайте живые уроки, семинары и встречи с обучающимися, на которые можно зарегистрироваться онлайн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6" name="Google Shape;476;g20fd47a01b1_0_73"/>
          <p:cNvSpPr/>
          <p:nvPr/>
        </p:nvSpPr>
        <p:spPr>
          <a:xfrm rot="10800000">
            <a:off x="9401100" y="5115000"/>
            <a:ext cx="1620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0" i="0" lang="en-US" sz="11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8</a:t>
            </a:r>
            <a:endParaRPr b="0" i="0" sz="11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0fd47a01b1_0_98"/>
          <p:cNvSpPr/>
          <p:nvPr/>
        </p:nvSpPr>
        <p:spPr>
          <a:xfrm>
            <a:off x="1850" y="-3675"/>
            <a:ext cx="5528400" cy="5372100"/>
          </a:xfrm>
          <a:prstGeom prst="rect">
            <a:avLst/>
          </a:prstGeom>
          <a:solidFill>
            <a:srgbClr val="3E1A7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483" name="Google Shape;483;g20fd47a01b1_0_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50" y="1885950"/>
            <a:ext cx="447675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84" name="Google Shape;484;g20fd47a01b1_0_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3575" y="381000"/>
            <a:ext cx="292417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85" name="Google Shape;485;g20fd47a01b1_0_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3575" y="971550"/>
            <a:ext cx="292417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86" name="Google Shape;486;g20fd47a01b1_0_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7250" y="552450"/>
            <a:ext cx="990600" cy="240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87" name="Google Shape;487;g20fd47a01b1_0_9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95625" y="1590675"/>
            <a:ext cx="2000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88" name="Google Shape;488;g20fd47a01b1_0_9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86275" y="1590675"/>
            <a:ext cx="2000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89" name="Google Shape;489;g20fd47a01b1_0_9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90875" y="1781175"/>
            <a:ext cx="9525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90" name="Google Shape;490;g20fd47a01b1_0_9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81525" y="1781175"/>
            <a:ext cx="9525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91" name="Google Shape;491;g20fd47a01b1_0_9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43575" y="1943100"/>
            <a:ext cx="29146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92" name="Google Shape;492;g20fd47a01b1_0_9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43575" y="2495550"/>
            <a:ext cx="29146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93" name="Google Shape;493;g20fd47a01b1_0_9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743575" y="3048000"/>
            <a:ext cx="291465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94" name="Google Shape;494;g20fd47a01b1_0_9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43575" y="3781425"/>
            <a:ext cx="29146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95" name="Google Shape;495;g20fd47a01b1_0_9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43575" y="4171950"/>
            <a:ext cx="29146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96" name="Google Shape;496;g20fd47a01b1_0_9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743575" y="1647825"/>
            <a:ext cx="2924175" cy="1828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g20fd47a01b1_0_98"/>
          <p:cNvSpPr/>
          <p:nvPr/>
        </p:nvSpPr>
        <p:spPr>
          <a:xfrm>
            <a:off x="838200" y="1104900"/>
            <a:ext cx="4495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i="0" lang="en-US" sz="135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Платформа для интерактивных трансляций мероприятий</a:t>
            </a:r>
            <a:endParaRPr i="0" sz="1350" u="none" cap="none" strike="noStrik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98" name="Google Shape;498;g20fd47a01b1_0_98"/>
          <p:cNvSpPr/>
          <p:nvPr/>
        </p:nvSpPr>
        <p:spPr>
          <a:xfrm>
            <a:off x="6019800" y="381000"/>
            <a:ext cx="26481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rgbClr val="9766FF"/>
                </a:solidFill>
                <a:latin typeface="Roboto"/>
                <a:ea typeface="Roboto"/>
                <a:cs typeface="Roboto"/>
                <a:sym typeface="Roboto"/>
              </a:rPr>
              <a:t>Блок «Видео»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g20fd47a01b1_0_98"/>
          <p:cNvSpPr/>
          <p:nvPr/>
        </p:nvSpPr>
        <p:spPr>
          <a:xfrm>
            <a:off x="6019800" y="600075"/>
            <a:ext cx="26481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Для просмотра трансляции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0" name="Google Shape;500;g20fd47a01b1_0_98"/>
          <p:cNvSpPr/>
          <p:nvPr/>
        </p:nvSpPr>
        <p:spPr>
          <a:xfrm>
            <a:off x="6019800" y="971550"/>
            <a:ext cx="26481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200" u="none" cap="none" strike="noStrike">
                <a:solidFill>
                  <a:srgbClr val="9766FF"/>
                </a:solidFill>
                <a:latin typeface="Roboto"/>
                <a:ea typeface="Roboto"/>
                <a:cs typeface="Roboto"/>
                <a:sym typeface="Roboto"/>
              </a:rPr>
              <a:t>Блок «Записи»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g20fd47a01b1_0_98"/>
          <p:cNvSpPr/>
          <p:nvPr/>
        </p:nvSpPr>
        <p:spPr>
          <a:xfrm>
            <a:off x="6019800" y="1190625"/>
            <a:ext cx="26481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Для навигации по эпизодам мероприятия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g20fd47a01b1_0_98"/>
          <p:cNvSpPr/>
          <p:nvPr/>
        </p:nvSpPr>
        <p:spPr>
          <a:xfrm>
            <a:off x="6019800" y="1943100"/>
            <a:ext cx="26385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Гибридные и онлайн-мероприятия </a:t>
            </a:r>
            <a:br>
              <a:rPr i="0" lang="en-US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для </a:t>
            </a:r>
            <a:r>
              <a:rPr b="1" i="0" lang="en-US" sz="1000" u="none" cap="none" strike="noStrike">
                <a:solidFill>
                  <a:srgbClr val="4020BD"/>
                </a:solidFill>
                <a:latin typeface="Roboto"/>
                <a:ea typeface="Roboto"/>
                <a:cs typeface="Roboto"/>
                <a:sym typeface="Roboto"/>
              </a:rPr>
              <a:t>B2G, B2B, B2C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g20fd47a01b1_0_98"/>
          <p:cNvSpPr/>
          <p:nvPr/>
        </p:nvSpPr>
        <p:spPr>
          <a:xfrm>
            <a:off x="6019800" y="2495550"/>
            <a:ext cx="26385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Организует и проводит на платформе COMDI собственная команда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g20fd47a01b1_0_98"/>
          <p:cNvSpPr/>
          <p:nvPr/>
        </p:nvSpPr>
        <p:spPr>
          <a:xfrm>
            <a:off x="6019800" y="3048000"/>
            <a:ext cx="26385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Одно окно = </a:t>
            </a:r>
            <a:r>
              <a:rPr b="1" i="0" lang="en-US" sz="1000" u="none" cap="none" strike="noStrike">
                <a:solidFill>
                  <a:srgbClr val="4020BD"/>
                </a:solidFill>
                <a:latin typeface="Roboto"/>
                <a:ea typeface="Roboto"/>
                <a:cs typeface="Roboto"/>
                <a:sym typeface="Roboto"/>
              </a:rPr>
              <a:t>100% задач</a:t>
            </a: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(сценарий, регистрация участников, контент, студии, статистика, консультации)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g20fd47a01b1_0_98"/>
          <p:cNvSpPr/>
          <p:nvPr/>
        </p:nvSpPr>
        <p:spPr>
          <a:xfrm>
            <a:off x="6019800" y="3781425"/>
            <a:ext cx="26385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000" u="none" cap="none" strike="noStrike">
                <a:solidFill>
                  <a:srgbClr val="4020BD"/>
                </a:solidFill>
                <a:latin typeface="Roboto"/>
                <a:ea typeface="Roboto"/>
                <a:cs typeface="Roboto"/>
                <a:sym typeface="Roboto"/>
              </a:rPr>
              <a:t>500+</a:t>
            </a: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мероприятий ежегодно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6" name="Google Shape;506;g20fd47a01b1_0_98"/>
          <p:cNvSpPr/>
          <p:nvPr/>
        </p:nvSpPr>
        <p:spPr>
          <a:xfrm>
            <a:off x="6019800" y="4171950"/>
            <a:ext cx="26385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1000" u="none" cap="none" strike="noStrike">
                <a:solidFill>
                  <a:srgbClr val="4020BD"/>
                </a:solidFill>
                <a:latin typeface="Roboto"/>
                <a:ea typeface="Roboto"/>
                <a:cs typeface="Roboto"/>
                <a:sym typeface="Roboto"/>
              </a:rPr>
              <a:t>Чат мероприятия </a:t>
            </a: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для обратной связи</a:t>
            </a:r>
            <a:b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0" lang="en-US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и коммуникации организаторов и аудитории</a:t>
            </a:r>
            <a:endParaRPr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7" name="Google Shape;507;g20fd47a01b1_0_98"/>
          <p:cNvSpPr/>
          <p:nvPr/>
        </p:nvSpPr>
        <p:spPr>
          <a:xfrm>
            <a:off x="9334500" y="5124450"/>
            <a:ext cx="1047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0" i="0" lang="en-US" sz="11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9</a:t>
            </a:r>
            <a:endParaRPr b="0" i="0" sz="11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1F29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13" name="Google Shape;5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524995" cy="537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14" name="Google Shape;5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0975" y="4000500"/>
            <a:ext cx="952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15" name="Google Shape;51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1000" y="4400550"/>
            <a:ext cx="2000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16" name="Google Shape;51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91000" y="4048125"/>
            <a:ext cx="200025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"/>
          <p:cNvSpPr/>
          <p:nvPr/>
        </p:nvSpPr>
        <p:spPr>
          <a:xfrm>
            <a:off x="838200" y="4000500"/>
            <a:ext cx="382905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i="0" lang="en-US" sz="135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Александр Чернышёв</a:t>
            </a:r>
            <a:endParaRPr i="0" sz="1350" u="none" cap="none" strike="noStrik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18" name="Google Shape;518;p4"/>
          <p:cNvSpPr/>
          <p:nvPr/>
        </p:nvSpPr>
        <p:spPr>
          <a:xfrm>
            <a:off x="838200" y="4219575"/>
            <a:ext cx="38292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Директор по работе органами государственной </a:t>
            </a:r>
            <a:br>
              <a:rPr lang="en-US" sz="1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1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власти и местного самоуправления Webinar Group</a:t>
            </a:r>
            <a:endParaRPr sz="105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9" name="Google Shape;519;p4"/>
          <p:cNvSpPr/>
          <p:nvPr/>
        </p:nvSpPr>
        <p:spPr>
          <a:xfrm>
            <a:off x="4467225" y="4048125"/>
            <a:ext cx="1457325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i="0" lang="en-US" sz="135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+7 (965) 825</a:t>
            </a:r>
            <a:r>
              <a:rPr lang="en-US" sz="135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-</a:t>
            </a:r>
            <a:r>
              <a:rPr i="0" lang="en-US" sz="135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31-75</a:t>
            </a:r>
            <a:endParaRPr i="0" sz="13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p4"/>
          <p:cNvSpPr/>
          <p:nvPr/>
        </p:nvSpPr>
        <p:spPr>
          <a:xfrm>
            <a:off x="4467224" y="4391025"/>
            <a:ext cx="2042383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i="0" lang="en-US" sz="135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a.chernyshev@webinar.ru</a:t>
            </a:r>
            <a:endParaRPr i="0" sz="13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1a4f3b1681_3_2"/>
          <p:cNvSpPr/>
          <p:nvPr/>
        </p:nvSpPr>
        <p:spPr>
          <a:xfrm>
            <a:off x="3260350" y="3599299"/>
            <a:ext cx="2879700" cy="1048800"/>
          </a:xfrm>
          <a:prstGeom prst="roundRect">
            <a:avLst>
              <a:gd fmla="val 16667" name="adj"/>
            </a:avLst>
          </a:prstGeom>
          <a:solidFill>
            <a:srgbClr val="673A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21a4f3b1681_3_2"/>
          <p:cNvSpPr/>
          <p:nvPr/>
        </p:nvSpPr>
        <p:spPr>
          <a:xfrm>
            <a:off x="231775" y="3599299"/>
            <a:ext cx="2879700" cy="1048800"/>
          </a:xfrm>
          <a:prstGeom prst="roundRect">
            <a:avLst>
              <a:gd fmla="val 16667" name="adj"/>
            </a:avLst>
          </a:prstGeom>
          <a:solidFill>
            <a:srgbClr val="673A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21a4f3b1681_3_2"/>
          <p:cNvSpPr/>
          <p:nvPr/>
        </p:nvSpPr>
        <p:spPr>
          <a:xfrm>
            <a:off x="6288925" y="2411388"/>
            <a:ext cx="2879700" cy="1048800"/>
          </a:xfrm>
          <a:prstGeom prst="roundRect">
            <a:avLst>
              <a:gd fmla="val 16667" name="adj"/>
            </a:avLst>
          </a:prstGeom>
          <a:solidFill>
            <a:srgbClr val="673A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21a4f3b1681_3_2"/>
          <p:cNvSpPr/>
          <p:nvPr/>
        </p:nvSpPr>
        <p:spPr>
          <a:xfrm>
            <a:off x="3260350" y="2411400"/>
            <a:ext cx="2879700" cy="1048800"/>
          </a:xfrm>
          <a:prstGeom prst="roundRect">
            <a:avLst>
              <a:gd fmla="val 16667" name="adj"/>
            </a:avLst>
          </a:prstGeom>
          <a:solidFill>
            <a:srgbClr val="673A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21a4f3b1681_3_2"/>
          <p:cNvSpPr/>
          <p:nvPr/>
        </p:nvSpPr>
        <p:spPr>
          <a:xfrm>
            <a:off x="231775" y="2411400"/>
            <a:ext cx="2879700" cy="1048800"/>
          </a:xfrm>
          <a:prstGeom prst="roundRect">
            <a:avLst>
              <a:gd fmla="val 16667" name="adj"/>
            </a:avLst>
          </a:prstGeom>
          <a:solidFill>
            <a:srgbClr val="673A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21a4f3b1681_3_2"/>
          <p:cNvSpPr/>
          <p:nvPr/>
        </p:nvSpPr>
        <p:spPr>
          <a:xfrm>
            <a:off x="6288950" y="788775"/>
            <a:ext cx="2879700" cy="1048800"/>
          </a:xfrm>
          <a:prstGeom prst="roundRect">
            <a:avLst>
              <a:gd fmla="val 16667" name="adj"/>
            </a:avLst>
          </a:prstGeom>
          <a:solidFill>
            <a:srgbClr val="ECE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21a4f3b1681_3_2"/>
          <p:cNvSpPr/>
          <p:nvPr/>
        </p:nvSpPr>
        <p:spPr>
          <a:xfrm>
            <a:off x="3260362" y="788775"/>
            <a:ext cx="2879700" cy="1048800"/>
          </a:xfrm>
          <a:prstGeom prst="roundRect">
            <a:avLst>
              <a:gd fmla="val 16667" name="adj"/>
            </a:avLst>
          </a:prstGeom>
          <a:solidFill>
            <a:srgbClr val="ECE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21a4f3b1681_3_2"/>
          <p:cNvSpPr/>
          <p:nvPr/>
        </p:nvSpPr>
        <p:spPr>
          <a:xfrm>
            <a:off x="231775" y="788775"/>
            <a:ext cx="2879700" cy="1048800"/>
          </a:xfrm>
          <a:prstGeom prst="roundRect">
            <a:avLst>
              <a:gd fmla="val 16667" name="adj"/>
            </a:avLst>
          </a:prstGeom>
          <a:solidFill>
            <a:srgbClr val="ECE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21a4f3b1681_3_2"/>
          <p:cNvSpPr/>
          <p:nvPr/>
        </p:nvSpPr>
        <p:spPr>
          <a:xfrm>
            <a:off x="260449" y="393463"/>
            <a:ext cx="6921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Цели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g21a4f3b1681_3_2"/>
          <p:cNvSpPr/>
          <p:nvPr/>
        </p:nvSpPr>
        <p:spPr>
          <a:xfrm>
            <a:off x="260449" y="1976200"/>
            <a:ext cx="9525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Задачи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g21a4f3b1681_3_2"/>
          <p:cNvSpPr/>
          <p:nvPr/>
        </p:nvSpPr>
        <p:spPr>
          <a:xfrm>
            <a:off x="409315" y="984835"/>
            <a:ext cx="26193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Обеспечение устойчивого роста качества жизни граждан</a:t>
            </a:r>
            <a:br>
              <a:rPr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0" lang="en-US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 благоприятных условий для ведения предпринимательской деятельности</a:t>
            </a:r>
            <a:endParaRPr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g21a4f3b1681_3_2"/>
          <p:cNvSpPr/>
          <p:nvPr/>
        </p:nvSpPr>
        <p:spPr>
          <a:xfrm>
            <a:off x="409277" y="2627341"/>
            <a:ext cx="26193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Создание полноценной безбарьерной</a:t>
            </a:r>
            <a:br>
              <a:rPr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среды взаимодействия</a:t>
            </a:r>
            <a:endParaRPr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g21a4f3b1681_3_2"/>
          <p:cNvSpPr/>
          <p:nvPr/>
        </p:nvSpPr>
        <p:spPr>
          <a:xfrm>
            <a:off x="409277" y="3816306"/>
            <a:ext cx="26193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Формирование комфортной </a:t>
            </a:r>
            <a:endParaRPr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 безопасной среды проживания</a:t>
            </a:r>
            <a:endParaRPr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g21a4f3b1681_3_2"/>
          <p:cNvSpPr/>
          <p:nvPr/>
        </p:nvSpPr>
        <p:spPr>
          <a:xfrm>
            <a:off x="3437930" y="3816306"/>
            <a:ext cx="26193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Использование отечественных решений в сфере цифровых технологий</a:t>
            </a:r>
            <a:endParaRPr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49;g21a4f3b1681_3_2"/>
          <p:cNvSpPr/>
          <p:nvPr/>
        </p:nvSpPr>
        <p:spPr>
          <a:xfrm>
            <a:off x="3437930" y="984820"/>
            <a:ext cx="26193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Эффективное, централизованное, сквозное и прозрачное управление городом</a:t>
            </a:r>
            <a:r>
              <a:rPr i="0" lang="en-US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i="0" lang="en-US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регионом</a:t>
            </a:r>
            <a:endParaRPr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50;g21a4f3b1681_3_2"/>
          <p:cNvSpPr/>
          <p:nvPr/>
        </p:nvSpPr>
        <p:spPr>
          <a:xfrm>
            <a:off x="3437930" y="2627341"/>
            <a:ext cx="26193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Развитие города</a:t>
            </a:r>
            <a:r>
              <a:rPr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региона совместно</a:t>
            </a:r>
            <a:br>
              <a:rPr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 бизнесом </a:t>
            </a:r>
            <a:r>
              <a:rPr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 </a:t>
            </a:r>
            <a:r>
              <a:rPr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на партнерских взаимовыгодных условиях</a:t>
            </a:r>
            <a:endParaRPr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51;g21a4f3b1681_3_2"/>
          <p:cNvSpPr/>
          <p:nvPr/>
        </p:nvSpPr>
        <p:spPr>
          <a:xfrm>
            <a:off x="6466575" y="984820"/>
            <a:ext cx="26418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Повышение эффективности государственных расходов </a:t>
            </a:r>
            <a:endParaRPr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 исключение их дублирования</a:t>
            </a:r>
            <a:endParaRPr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52;g21a4f3b1681_3_2"/>
          <p:cNvSpPr/>
          <p:nvPr/>
        </p:nvSpPr>
        <p:spPr>
          <a:xfrm>
            <a:off x="6466582" y="2627341"/>
            <a:ext cx="26418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Обеспечение эффективной обратной связи с жителями города/региона</a:t>
            </a:r>
            <a:endParaRPr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1a4f3b1681_3_25"/>
          <p:cNvSpPr/>
          <p:nvPr/>
        </p:nvSpPr>
        <p:spPr>
          <a:xfrm>
            <a:off x="6347525" y="2038251"/>
            <a:ext cx="2950800" cy="1648500"/>
          </a:xfrm>
          <a:prstGeom prst="roundRect">
            <a:avLst>
              <a:gd fmla="val 5907" name="adj"/>
            </a:avLst>
          </a:prstGeom>
          <a:solidFill>
            <a:srgbClr val="ECE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1a4f3b1681_3_25"/>
          <p:cNvSpPr/>
          <p:nvPr/>
        </p:nvSpPr>
        <p:spPr>
          <a:xfrm>
            <a:off x="3283375" y="2037826"/>
            <a:ext cx="2950800" cy="1648500"/>
          </a:xfrm>
          <a:prstGeom prst="roundRect">
            <a:avLst>
              <a:gd fmla="val 6335" name="adj"/>
            </a:avLst>
          </a:prstGeom>
          <a:solidFill>
            <a:srgbClr val="ECE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21a4f3b1681_3_25"/>
          <p:cNvSpPr/>
          <p:nvPr/>
        </p:nvSpPr>
        <p:spPr>
          <a:xfrm>
            <a:off x="219225" y="2037826"/>
            <a:ext cx="2950800" cy="1648500"/>
          </a:xfrm>
          <a:prstGeom prst="roundRect">
            <a:avLst>
              <a:gd fmla="val 5296" name="adj"/>
            </a:avLst>
          </a:prstGeom>
          <a:solidFill>
            <a:srgbClr val="ECE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1a4f3b1681_3_25"/>
          <p:cNvSpPr/>
          <p:nvPr/>
        </p:nvSpPr>
        <p:spPr>
          <a:xfrm>
            <a:off x="3299000" y="4076610"/>
            <a:ext cx="2950800" cy="758400"/>
          </a:xfrm>
          <a:prstGeom prst="roundRect">
            <a:avLst>
              <a:gd fmla="val 16667" name="adj"/>
            </a:avLst>
          </a:prstGeom>
          <a:solidFill>
            <a:srgbClr val="673A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1a4f3b1681_3_25"/>
          <p:cNvSpPr/>
          <p:nvPr/>
        </p:nvSpPr>
        <p:spPr>
          <a:xfrm>
            <a:off x="4048175" y="846750"/>
            <a:ext cx="1436100" cy="417900"/>
          </a:xfrm>
          <a:prstGeom prst="roundRect">
            <a:avLst>
              <a:gd fmla="val 16667" name="adj"/>
            </a:avLst>
          </a:prstGeom>
          <a:solidFill>
            <a:srgbClr val="673A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63" name="Google Shape;63;g21a4f3b1681_3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70" y="2253298"/>
            <a:ext cx="2544961" cy="1637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4" name="Google Shape;64;g21a4f3b1681_3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4492" y="2253298"/>
            <a:ext cx="2604492" cy="1637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5" name="Google Shape;65;g21a4f3b1681_3_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0723" y="2253298"/>
            <a:ext cx="2693789" cy="327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6" name="Google Shape;66;g21a4f3b1681_3_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2070" y="2894965"/>
            <a:ext cx="2693789" cy="327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7" name="Google Shape;67;g21a4f3b1681_3_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4492" y="2894965"/>
            <a:ext cx="2693789" cy="327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8" name="Google Shape;68;g21a4f3b1681_3_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00723" y="3059113"/>
            <a:ext cx="2693789" cy="491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9" name="Google Shape;69;g21a4f3b1681_3_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2070" y="2492058"/>
            <a:ext cx="2693789" cy="327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0" name="Google Shape;70;g21a4f3b1681_3_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4492" y="2492058"/>
            <a:ext cx="2693789" cy="327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1" name="Google Shape;71;g21a4f3b1681_3_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0723" y="2656205"/>
            <a:ext cx="2693789" cy="327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2" name="Google Shape;72;g21a4f3b1681_3_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21332" y="1033384"/>
            <a:ext cx="2304469" cy="595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3" name="Google Shape;73;g21a4f3b1681_3_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45010" y="3648551"/>
            <a:ext cx="1436191" cy="845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4" name="Google Shape;74;g21a4f3b1681_3_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51241" y="3648551"/>
            <a:ext cx="1436191" cy="845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5" name="Google Shape;75;g21a4f3b1681_3_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35102" y="1395254"/>
            <a:ext cx="54797" cy="235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6" name="Google Shape;76;g21a4f3b1681_3_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35102" y="3775393"/>
            <a:ext cx="54797" cy="235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7" name="Google Shape;77;g21a4f3b1681_3_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506641" y="1033384"/>
            <a:ext cx="2304469" cy="5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21a4f3b1681_3_25"/>
          <p:cNvSpPr/>
          <p:nvPr/>
        </p:nvSpPr>
        <p:spPr>
          <a:xfrm>
            <a:off x="2217539" y="402638"/>
            <a:ext cx="50526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Базовые направления взаимодействия</a:t>
            </a:r>
            <a:endParaRPr i="0" sz="2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g21a4f3b1681_3_25"/>
          <p:cNvSpPr/>
          <p:nvPr/>
        </p:nvSpPr>
        <p:spPr>
          <a:xfrm>
            <a:off x="4286255" y="940143"/>
            <a:ext cx="9600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en-US" sz="1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ВЛАСТЬ</a:t>
            </a:r>
            <a:endParaRPr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g21a4f3b1681_3_25"/>
          <p:cNvSpPr/>
          <p:nvPr/>
        </p:nvSpPr>
        <p:spPr>
          <a:xfrm>
            <a:off x="3311426" y="4252913"/>
            <a:ext cx="2909590" cy="417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-US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Объединенные коммуникации Webinar Group</a:t>
            </a:r>
            <a:endParaRPr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g21a4f3b1681_3_25"/>
          <p:cNvSpPr/>
          <p:nvPr/>
        </p:nvSpPr>
        <p:spPr>
          <a:xfrm>
            <a:off x="509767" y="2253298"/>
            <a:ext cx="24558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latin typeface="Roboto"/>
                <a:ea typeface="Roboto"/>
                <a:cs typeface="Roboto"/>
                <a:sym typeface="Roboto"/>
              </a:rPr>
              <a:t>Ориентация </a:t>
            </a:r>
            <a:r>
              <a:rPr b="0"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 нужды гражданина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21a4f3b1681_3_25"/>
          <p:cNvSpPr/>
          <p:nvPr/>
        </p:nvSpPr>
        <p:spPr>
          <a:xfrm>
            <a:off x="6552189" y="2253298"/>
            <a:ext cx="25152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Поддержка частного предпринимательства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21a4f3b1681_3_25"/>
          <p:cNvSpPr/>
          <p:nvPr/>
        </p:nvSpPr>
        <p:spPr>
          <a:xfrm>
            <a:off x="3538420" y="2253298"/>
            <a:ext cx="26046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Сокращение времени на принятие управленческих решений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21a4f3b1681_3_25"/>
          <p:cNvSpPr/>
          <p:nvPr/>
        </p:nvSpPr>
        <p:spPr>
          <a:xfrm>
            <a:off x="509767" y="2894965"/>
            <a:ext cx="26046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Эффективное оказание государственных/муниципальных услуг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21a4f3b1681_3_25"/>
          <p:cNvSpPr/>
          <p:nvPr/>
        </p:nvSpPr>
        <p:spPr>
          <a:xfrm>
            <a:off x="6552189" y="2894965"/>
            <a:ext cx="26046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Совместное создание целевых программ развития экономики региона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21a4f3b1681_3_25"/>
          <p:cNvSpPr/>
          <p:nvPr/>
        </p:nvSpPr>
        <p:spPr>
          <a:xfrm>
            <a:off x="3538420" y="3059113"/>
            <a:ext cx="26046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Цифровая унификация и сокращение затрат 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 обеспечение эффективного информационного взаимодействия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21a4f3b1681_3_25"/>
          <p:cNvSpPr/>
          <p:nvPr/>
        </p:nvSpPr>
        <p:spPr>
          <a:xfrm>
            <a:off x="509767" y="2492057"/>
            <a:ext cx="26046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Участие гражданина в муниципальном</a:t>
            </a:r>
            <a:r>
              <a:rPr lang="en-US" sz="900">
                <a:latin typeface="Roboto"/>
                <a:ea typeface="Roboto"/>
                <a:cs typeface="Roboto"/>
                <a:sym typeface="Roboto"/>
              </a:rPr>
              <a:t>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latin typeface="Roboto"/>
                <a:ea typeface="Roboto"/>
                <a:cs typeface="Roboto"/>
                <a:sym typeface="Roboto"/>
              </a:rPr>
              <a:t>или </a:t>
            </a:r>
            <a:r>
              <a:rPr b="0"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региональном управлении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21a4f3b1681_3_25"/>
          <p:cNvSpPr/>
          <p:nvPr/>
        </p:nvSpPr>
        <p:spPr>
          <a:xfrm>
            <a:off x="6552189" y="2492057"/>
            <a:ext cx="26046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Привлечение частных ресурсов</a:t>
            </a:r>
            <a:br>
              <a:rPr b="0"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 региональные проекты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1a4f3b1681_3_25"/>
          <p:cNvSpPr/>
          <p:nvPr/>
        </p:nvSpPr>
        <p:spPr>
          <a:xfrm>
            <a:off x="3538420" y="2656205"/>
            <a:ext cx="26046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Устранение препятствий межведомственного взаимодействия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21a4f3b1681_3_25"/>
          <p:cNvSpPr/>
          <p:nvPr/>
        </p:nvSpPr>
        <p:spPr>
          <a:xfrm>
            <a:off x="4040725" y="1693663"/>
            <a:ext cx="1436100" cy="417900"/>
          </a:xfrm>
          <a:prstGeom prst="roundRect">
            <a:avLst>
              <a:gd fmla="val 16667" name="adj"/>
            </a:avLst>
          </a:prstGeom>
          <a:solidFill>
            <a:srgbClr val="673A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1a4f3b1681_3_25"/>
          <p:cNvSpPr/>
          <p:nvPr/>
        </p:nvSpPr>
        <p:spPr>
          <a:xfrm>
            <a:off x="4278780" y="1760864"/>
            <a:ext cx="9600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en-US" sz="1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ВЛАСТЬ</a:t>
            </a:r>
            <a:endParaRPr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g21a4f3b1681_3_25"/>
          <p:cNvSpPr/>
          <p:nvPr/>
        </p:nvSpPr>
        <p:spPr>
          <a:xfrm>
            <a:off x="960675" y="1693675"/>
            <a:ext cx="1554000" cy="417900"/>
          </a:xfrm>
          <a:prstGeom prst="roundRect">
            <a:avLst>
              <a:gd fmla="val 16667" name="adj"/>
            </a:avLst>
          </a:prstGeom>
          <a:solidFill>
            <a:srgbClr val="673A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1a4f3b1681_3_25"/>
          <p:cNvSpPr/>
          <p:nvPr/>
        </p:nvSpPr>
        <p:spPr>
          <a:xfrm>
            <a:off x="1021026" y="1760863"/>
            <a:ext cx="14334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en-US" sz="1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ОБЩЕСТВО</a:t>
            </a:r>
            <a:endParaRPr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g21a4f3b1681_3_25"/>
          <p:cNvSpPr/>
          <p:nvPr/>
        </p:nvSpPr>
        <p:spPr>
          <a:xfrm>
            <a:off x="7106600" y="1693638"/>
            <a:ext cx="1436100" cy="417900"/>
          </a:xfrm>
          <a:prstGeom prst="roundRect">
            <a:avLst>
              <a:gd fmla="val 16667" name="adj"/>
            </a:avLst>
          </a:prstGeom>
          <a:solidFill>
            <a:srgbClr val="673A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1a4f3b1681_3_25"/>
          <p:cNvSpPr/>
          <p:nvPr/>
        </p:nvSpPr>
        <p:spPr>
          <a:xfrm>
            <a:off x="7162371" y="1760826"/>
            <a:ext cx="13245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en-US" sz="1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БИЗНЕС</a:t>
            </a:r>
            <a:endParaRPr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9fc1e5962_0_0"/>
          <p:cNvSpPr/>
          <p:nvPr/>
        </p:nvSpPr>
        <p:spPr>
          <a:xfrm>
            <a:off x="268575" y="2874838"/>
            <a:ext cx="8943000" cy="1024800"/>
          </a:xfrm>
          <a:prstGeom prst="roundRect">
            <a:avLst>
              <a:gd fmla="val 4516" name="adj"/>
            </a:avLst>
          </a:prstGeom>
          <a:solidFill>
            <a:schemeClr val="lt1"/>
          </a:solidFill>
          <a:ln cap="flat" cmpd="sng" w="9525">
            <a:solidFill>
              <a:srgbClr val="F13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89fc1e5962_0_0"/>
          <p:cNvSpPr/>
          <p:nvPr/>
        </p:nvSpPr>
        <p:spPr>
          <a:xfrm>
            <a:off x="268575" y="1776063"/>
            <a:ext cx="8943000" cy="1024800"/>
          </a:xfrm>
          <a:prstGeom prst="roundRect">
            <a:avLst>
              <a:gd fmla="val 4516" name="adj"/>
            </a:avLst>
          </a:prstGeom>
          <a:solidFill>
            <a:schemeClr val="lt1"/>
          </a:solidFill>
          <a:ln cap="flat" cmpd="sng" w="9525">
            <a:solidFill>
              <a:srgbClr val="4020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89fc1e5962_0_0"/>
          <p:cNvSpPr/>
          <p:nvPr/>
        </p:nvSpPr>
        <p:spPr>
          <a:xfrm>
            <a:off x="268575" y="677300"/>
            <a:ext cx="8943000" cy="1024800"/>
          </a:xfrm>
          <a:prstGeom prst="roundRect">
            <a:avLst>
              <a:gd fmla="val 4516" name="adj"/>
            </a:avLst>
          </a:prstGeom>
          <a:solidFill>
            <a:schemeClr val="lt1"/>
          </a:solidFill>
          <a:ln cap="flat" cmpd="sng" w="9525">
            <a:solidFill>
              <a:srgbClr val="9766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89fc1e5962_0_0"/>
          <p:cNvSpPr/>
          <p:nvPr/>
        </p:nvSpPr>
        <p:spPr>
          <a:xfrm>
            <a:off x="454025" y="828025"/>
            <a:ext cx="35283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9766FF"/>
                </a:solidFill>
                <a:latin typeface="Roboto Medium"/>
                <a:ea typeface="Roboto Medium"/>
                <a:cs typeface="Roboto Medium"/>
                <a:sym typeface="Roboto Medium"/>
              </a:rPr>
              <a:t>Межведомственный контур взаимодействия</a:t>
            </a:r>
            <a:endParaRPr sz="1900">
              <a:solidFill>
                <a:srgbClr val="9766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4" name="Google Shape;104;g289fc1e5962_0_0"/>
          <p:cNvSpPr/>
          <p:nvPr/>
        </p:nvSpPr>
        <p:spPr>
          <a:xfrm>
            <a:off x="454025" y="1167975"/>
            <a:ext cx="1368900" cy="364800"/>
          </a:xfrm>
          <a:prstGeom prst="roundRect">
            <a:avLst>
              <a:gd fmla="val 16667" name="adj"/>
            </a:avLst>
          </a:prstGeom>
          <a:solidFill>
            <a:srgbClr val="F6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Министерства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89fc1e5962_0_0"/>
          <p:cNvSpPr/>
          <p:nvPr/>
        </p:nvSpPr>
        <p:spPr>
          <a:xfrm>
            <a:off x="1881975" y="1167975"/>
            <a:ext cx="3038400" cy="364800"/>
          </a:xfrm>
          <a:prstGeom prst="roundRect">
            <a:avLst>
              <a:gd fmla="val 16667" name="adj"/>
            </a:avLst>
          </a:prstGeom>
          <a:solidFill>
            <a:srgbClr val="F6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Аппарат губернатора и правительства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89fc1e5962_0_0"/>
          <p:cNvSpPr/>
          <p:nvPr/>
        </p:nvSpPr>
        <p:spPr>
          <a:xfrm>
            <a:off x="4979425" y="1167975"/>
            <a:ext cx="1901100" cy="364800"/>
          </a:xfrm>
          <a:prstGeom prst="roundRect">
            <a:avLst>
              <a:gd fmla="val 16667" name="adj"/>
            </a:avLst>
          </a:prstGeom>
          <a:solidFill>
            <a:srgbClr val="F6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Депутатский корпус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g289fc1e5962_0_0"/>
          <p:cNvSpPr/>
          <p:nvPr/>
        </p:nvSpPr>
        <p:spPr>
          <a:xfrm>
            <a:off x="462150" y="1927338"/>
            <a:ext cx="35283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4020BD"/>
                </a:solidFill>
                <a:latin typeface="Roboto Medium"/>
                <a:ea typeface="Roboto Medium"/>
                <a:cs typeface="Roboto Medium"/>
                <a:sym typeface="Roboto Medium"/>
              </a:rPr>
              <a:t>Муниципальный контур взаимодействия</a:t>
            </a:r>
            <a:endParaRPr sz="1900">
              <a:solidFill>
                <a:srgbClr val="4020B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8" name="Google Shape;108;g289fc1e5962_0_0"/>
          <p:cNvSpPr/>
          <p:nvPr/>
        </p:nvSpPr>
        <p:spPr>
          <a:xfrm>
            <a:off x="454025" y="2284800"/>
            <a:ext cx="1368900" cy="364800"/>
          </a:xfrm>
          <a:prstGeom prst="roundRect">
            <a:avLst>
              <a:gd fmla="val 16667" name="adj"/>
            </a:avLst>
          </a:prstGeom>
          <a:solidFill>
            <a:srgbClr val="F6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Комитеты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289fc1e5962_0_0"/>
          <p:cNvSpPr/>
          <p:nvPr/>
        </p:nvSpPr>
        <p:spPr>
          <a:xfrm>
            <a:off x="1881975" y="2284800"/>
            <a:ext cx="1433100" cy="364800"/>
          </a:xfrm>
          <a:prstGeom prst="roundRect">
            <a:avLst>
              <a:gd fmla="val 16667" name="adj"/>
            </a:avLst>
          </a:prstGeom>
          <a:solidFill>
            <a:srgbClr val="F6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Управления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89fc1e5962_0_0"/>
          <p:cNvSpPr/>
          <p:nvPr/>
        </p:nvSpPr>
        <p:spPr>
          <a:xfrm>
            <a:off x="3374125" y="2284800"/>
            <a:ext cx="1433100" cy="364800"/>
          </a:xfrm>
          <a:prstGeom prst="roundRect">
            <a:avLst>
              <a:gd fmla="val 16667" name="adj"/>
            </a:avLst>
          </a:prstGeom>
          <a:solidFill>
            <a:srgbClr val="F6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Департаменты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g289fc1e5962_0_0"/>
          <p:cNvSpPr/>
          <p:nvPr/>
        </p:nvSpPr>
        <p:spPr>
          <a:xfrm>
            <a:off x="6939575" y="1167975"/>
            <a:ext cx="1707300" cy="965700"/>
          </a:xfrm>
          <a:prstGeom prst="roundRect">
            <a:avLst>
              <a:gd fmla="val 16667" name="adj"/>
            </a:avLst>
          </a:prstGeom>
          <a:solidFill>
            <a:srgbClr val="F6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Муниципалитеты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g289fc1e5962_0_0"/>
          <p:cNvSpPr/>
          <p:nvPr/>
        </p:nvSpPr>
        <p:spPr>
          <a:xfrm>
            <a:off x="470275" y="2984438"/>
            <a:ext cx="35283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13EEE"/>
                </a:solidFill>
                <a:latin typeface="Roboto Medium"/>
                <a:ea typeface="Roboto Medium"/>
                <a:cs typeface="Roboto Medium"/>
                <a:sym typeface="Roboto Medium"/>
              </a:rPr>
              <a:t>Внешний контур взаимодействия</a:t>
            </a:r>
            <a:endParaRPr sz="1900">
              <a:solidFill>
                <a:srgbClr val="F13EE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3" name="Google Shape;113;g289fc1e5962_0_0"/>
          <p:cNvSpPr/>
          <p:nvPr/>
        </p:nvSpPr>
        <p:spPr>
          <a:xfrm>
            <a:off x="470275" y="3357538"/>
            <a:ext cx="1368900" cy="364800"/>
          </a:xfrm>
          <a:prstGeom prst="roundRect">
            <a:avLst>
              <a:gd fmla="val 16667" name="adj"/>
            </a:avLst>
          </a:prstGeom>
          <a:solidFill>
            <a:srgbClr val="F6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Эксперты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89fc1e5962_0_0"/>
          <p:cNvSpPr/>
          <p:nvPr/>
        </p:nvSpPr>
        <p:spPr>
          <a:xfrm>
            <a:off x="1898225" y="3357538"/>
            <a:ext cx="1433100" cy="364800"/>
          </a:xfrm>
          <a:prstGeom prst="roundRect">
            <a:avLst>
              <a:gd fmla="val 16667" name="adj"/>
            </a:avLst>
          </a:prstGeom>
          <a:solidFill>
            <a:srgbClr val="F6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Население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89fc1e5962_0_0"/>
          <p:cNvSpPr/>
          <p:nvPr/>
        </p:nvSpPr>
        <p:spPr>
          <a:xfrm>
            <a:off x="3390375" y="3357538"/>
            <a:ext cx="1433100" cy="364800"/>
          </a:xfrm>
          <a:prstGeom prst="roundRect">
            <a:avLst>
              <a:gd fmla="val 16667" name="adj"/>
            </a:avLst>
          </a:prstGeom>
          <a:solidFill>
            <a:srgbClr val="F6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Организации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g289fc1e5962_0_0"/>
          <p:cNvSpPr/>
          <p:nvPr/>
        </p:nvSpPr>
        <p:spPr>
          <a:xfrm>
            <a:off x="268575" y="4455625"/>
            <a:ext cx="27966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Собрания в режиме многие ко многим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g289fc1e5962_0_0"/>
          <p:cNvSpPr/>
          <p:nvPr/>
        </p:nvSpPr>
        <p:spPr>
          <a:xfrm>
            <a:off x="3336025" y="4455625"/>
            <a:ext cx="19011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Встречи/консультации 1:1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g289fc1e5962_0_0"/>
          <p:cNvSpPr/>
          <p:nvPr/>
        </p:nvSpPr>
        <p:spPr>
          <a:xfrm>
            <a:off x="5435375" y="4455625"/>
            <a:ext cx="1767600" cy="1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Совещания 1 ко многим</a:t>
            </a:r>
            <a:endParaRPr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g289fc1e596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575" y="4057175"/>
            <a:ext cx="328375" cy="32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89fc1e596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5375" y="4057175"/>
            <a:ext cx="328375" cy="32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89fc1e596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6025" y="4057175"/>
            <a:ext cx="328375" cy="32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>
            <a:off x="260450" y="1115700"/>
            <a:ext cx="2861400" cy="3140700"/>
          </a:xfrm>
          <a:prstGeom prst="roundRect">
            <a:avLst>
              <a:gd fmla="val 6207" name="adj"/>
            </a:avLst>
          </a:prstGeom>
          <a:solidFill>
            <a:schemeClr val="lt1"/>
          </a:solidFill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225" lIns="95225" spcFirstLastPara="1" rIns="95225" wrap="square" tIns="95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387540" y="1283628"/>
            <a:ext cx="2607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50" u="none" cap="none" strike="noStrike">
                <a:solidFill>
                  <a:srgbClr val="683BB8"/>
                </a:solidFill>
                <a:latin typeface="Roboto"/>
                <a:ea typeface="Roboto"/>
                <a:cs typeface="Roboto"/>
                <a:sym typeface="Roboto"/>
              </a:rPr>
              <a:t>Во взаимодействии государственных</a:t>
            </a:r>
            <a:br>
              <a:rPr b="1" i="0" lang="en-US" sz="1250" u="none" cap="none" strike="noStrike">
                <a:solidFill>
                  <a:srgbClr val="683BB8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1250" u="none" cap="none" strike="noStrike">
                <a:solidFill>
                  <a:srgbClr val="683BB8"/>
                </a:solidFill>
                <a:latin typeface="Roboto"/>
                <a:ea typeface="Roboto"/>
                <a:cs typeface="Roboto"/>
                <a:sym typeface="Roboto"/>
              </a:rPr>
              <a:t>и муниципальных служащих</a:t>
            </a:r>
            <a:endParaRPr b="1" i="0" sz="1250" u="none" cap="none" strike="noStrike">
              <a:solidFill>
                <a:srgbClr val="683B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387540" y="1993840"/>
            <a:ext cx="26070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41150" lvl="0" marL="1650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3BB8"/>
              </a:buClr>
              <a:buSzPts val="1000"/>
              <a:buFont typeface="Roboto"/>
              <a:buChar char="●"/>
            </a:pPr>
            <a: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Регулярные аппаратные совещания топ-руководителей региона, министерства</a:t>
            </a:r>
            <a:b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 sz="1042" u="none" cap="none" strike="noStrik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1150" lvl="0" marL="1650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3BB8"/>
              </a:buClr>
              <a:buSzPts val="1000"/>
              <a:buFont typeface="Roboto"/>
              <a:buChar char="●"/>
            </a:pPr>
            <a: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Планерки министерств</a:t>
            </a:r>
            <a:br>
              <a:rPr lang="en-US" sz="1042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 sz="1042" u="none" cap="none" strike="noStrik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1150" lvl="0" marL="1650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3BB8"/>
              </a:buClr>
              <a:buSzPts val="1000"/>
              <a:buFont typeface="Roboto"/>
              <a:buChar char="●"/>
            </a:pPr>
            <a: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с привлечением подведомственных учреждений</a:t>
            </a:r>
            <a:b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 sz="1042" u="none" cap="none" strike="noStrik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1150" lvl="0" marL="1650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3BB8"/>
              </a:buClr>
              <a:buSzPts val="1000"/>
              <a:buFont typeface="Roboto"/>
              <a:buChar char="●"/>
            </a:pPr>
            <a: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Совещания с главами муниципальных районов</a:t>
            </a:r>
            <a:b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 sz="1042" u="none" cap="none" strike="noStrik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1150" lvl="0" marL="1650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3BB8"/>
              </a:buClr>
              <a:buSzPts val="1000"/>
              <a:buFont typeface="Roboto"/>
              <a:buChar char="●"/>
            </a:pPr>
            <a: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Экспертные рабочие группы</a:t>
            </a:r>
            <a:endParaRPr i="0" sz="1042" u="none" cap="none" strike="noStrik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3253688" y="1115700"/>
            <a:ext cx="2861400" cy="3140700"/>
          </a:xfrm>
          <a:prstGeom prst="roundRect">
            <a:avLst>
              <a:gd fmla="val 6207" name="adj"/>
            </a:avLst>
          </a:prstGeom>
          <a:solidFill>
            <a:schemeClr val="lt1"/>
          </a:solidFill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225" lIns="95225" spcFirstLastPara="1" rIns="95225" wrap="square" tIns="95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3380778" y="1283628"/>
            <a:ext cx="2607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50" u="none" cap="none" strike="noStrike">
                <a:solidFill>
                  <a:srgbClr val="683BB8"/>
                </a:solidFill>
                <a:latin typeface="Roboto"/>
                <a:ea typeface="Roboto"/>
                <a:cs typeface="Roboto"/>
                <a:sym typeface="Roboto"/>
              </a:rPr>
              <a:t>Во взаимодействии депутатов</a:t>
            </a:r>
            <a:br>
              <a:rPr b="1" i="0" lang="en-US" sz="1250" u="none" cap="none" strike="noStrike">
                <a:solidFill>
                  <a:srgbClr val="683BB8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1250" u="none" cap="none" strike="noStrike">
                <a:solidFill>
                  <a:srgbClr val="683BB8"/>
                </a:solidFill>
                <a:latin typeface="Roboto"/>
                <a:ea typeface="Roboto"/>
                <a:cs typeface="Roboto"/>
                <a:sym typeface="Roboto"/>
              </a:rPr>
              <a:t>и избирателей</a:t>
            </a:r>
            <a:endParaRPr b="1" i="0" sz="1250" u="none" cap="none" strike="noStrike">
              <a:solidFill>
                <a:srgbClr val="683B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3380778" y="1993840"/>
            <a:ext cx="26070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41150" lvl="0" marL="1650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3BB8"/>
              </a:buClr>
              <a:buSzPts val="1000"/>
              <a:buFont typeface="Roboto"/>
              <a:buChar char="●"/>
            </a:pPr>
            <a: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Проведение сессий с голосованием</a:t>
            </a:r>
            <a:b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 sz="1042" u="none" cap="none" strike="noStrik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1150" lvl="0" marL="1650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3BB8"/>
              </a:buClr>
              <a:buSzPts val="1000"/>
              <a:buFont typeface="Roboto"/>
              <a:buChar char="●"/>
            </a:pPr>
            <a: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Собрания профильных комитетов</a:t>
            </a:r>
            <a:b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с привлечением представителей исполнительной, муниципальной властей и внешних экспертов</a:t>
            </a:r>
            <a:b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 sz="1042" u="none" cap="none" strike="noStrik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1150" lvl="0" marL="1650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3BB8"/>
              </a:buClr>
              <a:buSzPts val="1000"/>
              <a:buFont typeface="Roboto"/>
              <a:buChar char="●"/>
            </a:pPr>
            <a: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Регулярные встречи с избирателями</a:t>
            </a:r>
            <a:b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 sz="1042" u="none" cap="none" strike="noStrik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1150" lvl="0" marL="1650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3BB8"/>
              </a:buClr>
              <a:buSzPts val="1000"/>
              <a:buFont typeface="Roboto"/>
              <a:buChar char="●"/>
            </a:pPr>
            <a: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Законотворческие рабочие группы</a:t>
            </a:r>
            <a:endParaRPr i="0" sz="1042" u="none" cap="none" strike="noStrik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6246926" y="1115700"/>
            <a:ext cx="2861400" cy="3140700"/>
          </a:xfrm>
          <a:prstGeom prst="roundRect">
            <a:avLst>
              <a:gd fmla="val 6207" name="adj"/>
            </a:avLst>
          </a:prstGeom>
          <a:solidFill>
            <a:schemeClr val="lt1"/>
          </a:solidFill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225" lIns="95225" spcFirstLastPara="1" rIns="95225" wrap="square" tIns="95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6374017" y="1283628"/>
            <a:ext cx="2607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50" u="none" cap="none" strike="noStrike">
                <a:solidFill>
                  <a:srgbClr val="683BB8"/>
                </a:solidFill>
                <a:latin typeface="Roboto"/>
                <a:ea typeface="Roboto"/>
                <a:cs typeface="Roboto"/>
                <a:sym typeface="Roboto"/>
              </a:rPr>
              <a:t>В организации внешних мероприятий</a:t>
            </a:r>
            <a:endParaRPr b="1" i="0" sz="1250" u="none" cap="none" strike="noStrike">
              <a:solidFill>
                <a:srgbClr val="683B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6374017" y="1993841"/>
            <a:ext cx="26070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41150" lvl="0" marL="1650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3BB8"/>
              </a:buClr>
              <a:buSzPts val="1000"/>
              <a:buFont typeface="Roboto"/>
              <a:buChar char="●"/>
            </a:pPr>
            <a: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Проведение встреч с жителями региона, избирателями, предпринимателями</a:t>
            </a:r>
            <a:b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 sz="1042" u="none" cap="none" strike="noStrik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1150" lvl="0" marL="1650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3BB8"/>
              </a:buClr>
              <a:buSzPts val="1000"/>
              <a:buFont typeface="Roboto"/>
              <a:buChar char="●"/>
            </a:pPr>
            <a: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Реализация регулярного общения губернаторов/министров и населения</a:t>
            </a:r>
            <a:b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 sz="1042" u="none" cap="none" strike="noStrik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1150" lvl="0" marL="1650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3BB8"/>
              </a:buClr>
              <a:buSzPts val="1000"/>
              <a:buFont typeface="Roboto"/>
              <a:buChar char="●"/>
            </a:pPr>
            <a:r>
              <a:rPr i="0" lang="en-US" sz="1042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Проведение специализированных конференций, выставок и других мероприятий</a:t>
            </a:r>
            <a:endParaRPr i="0" sz="1042" u="none" cap="none" strike="noStrik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260462" y="393250"/>
            <a:ext cx="8847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Цифровизация взаимодействия муниципального управления</a:t>
            </a:r>
            <a:endParaRPr i="0" sz="2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a4f3b1681_3_67"/>
          <p:cNvSpPr/>
          <p:nvPr/>
        </p:nvSpPr>
        <p:spPr>
          <a:xfrm>
            <a:off x="186075" y="2508558"/>
            <a:ext cx="1436100" cy="669600"/>
          </a:xfrm>
          <a:prstGeom prst="roundRect">
            <a:avLst>
              <a:gd fmla="val 16667" name="adj"/>
            </a:avLst>
          </a:prstGeom>
          <a:solidFill>
            <a:srgbClr val="ECE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42" name="Google Shape;142;g21a4f3b1681_3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0127" y="932656"/>
            <a:ext cx="7441" cy="3266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3" name="Google Shape;143;g21a4f3b1681_3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2197" y="932656"/>
            <a:ext cx="7441" cy="3266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4" name="Google Shape;144;g21a4f3b1681_3_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1289" y="905185"/>
            <a:ext cx="293936" cy="54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5" name="Google Shape;145;g21a4f3b1681_3_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7559" y="905185"/>
            <a:ext cx="509737" cy="54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6" name="Google Shape;146;g21a4f3b1681_3_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1289" y="2001989"/>
            <a:ext cx="293936" cy="54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7" name="Google Shape;147;g21a4f3b1681_3_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7559" y="2001989"/>
            <a:ext cx="509737" cy="54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8" name="Google Shape;148;g21a4f3b1681_3_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7871" y="835660"/>
            <a:ext cx="1153418" cy="416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9" name="Google Shape;149;g21a4f3b1681_3_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7871" y="3999230"/>
            <a:ext cx="1153418" cy="416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0" name="Google Shape;150;g21a4f3b1681_3_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7871" y="2909888"/>
            <a:ext cx="1153418" cy="416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1" name="Google Shape;151;g21a4f3b1681_3_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97871" y="1693704"/>
            <a:ext cx="1153418" cy="669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2" name="Google Shape;152;g21a4f3b1681_3_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1289" y="3091331"/>
            <a:ext cx="293936" cy="54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3" name="Google Shape;153;g21a4f3b1681_3_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7559" y="3091331"/>
            <a:ext cx="509737" cy="54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4" name="Google Shape;154;g21a4f3b1681_3_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1289" y="4180672"/>
            <a:ext cx="293936" cy="54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5" name="Google Shape;155;g21a4f3b1681_3_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7559" y="4180672"/>
            <a:ext cx="509737" cy="5494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1a4f3b1681_3_67"/>
          <p:cNvSpPr/>
          <p:nvPr/>
        </p:nvSpPr>
        <p:spPr>
          <a:xfrm>
            <a:off x="424125" y="2597191"/>
            <a:ext cx="960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en-U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Webinar Group</a:t>
            </a:r>
            <a:endParaRPr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g21a4f3b1681_3_67"/>
          <p:cNvSpPr/>
          <p:nvPr/>
        </p:nvSpPr>
        <p:spPr>
          <a:xfrm>
            <a:off x="2122595" y="775844"/>
            <a:ext cx="21879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Создание единого информационного пространства органов управления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g21a4f3b1681_3_67"/>
          <p:cNvSpPr/>
          <p:nvPr/>
        </p:nvSpPr>
        <p:spPr>
          <a:xfrm>
            <a:off x="6332637" y="775844"/>
            <a:ext cx="21879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Единая платформа для внешних</a:t>
            </a:r>
            <a:b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и внутренних коммуникаций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g21a4f3b1681_3_67"/>
          <p:cNvSpPr/>
          <p:nvPr/>
        </p:nvSpPr>
        <p:spPr>
          <a:xfrm>
            <a:off x="2122600" y="1783098"/>
            <a:ext cx="21879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Унификация инструментария взаимодействия (облачная инфраструктура, web-интерфейс, мультиплатформенность)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g21a4f3b1681_3_67"/>
          <p:cNvSpPr/>
          <p:nvPr/>
        </p:nvSpPr>
        <p:spPr>
          <a:xfrm>
            <a:off x="6332625" y="1783250"/>
            <a:ext cx="26235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Возможность интеграции</a:t>
            </a:r>
            <a:r>
              <a:rPr lang="en-US" sz="9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 существующей инфраструктурой</a:t>
            </a:r>
            <a:r>
              <a:rPr lang="en-US" sz="9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и ГИС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g21a4f3b1681_3_67"/>
          <p:cNvSpPr/>
          <p:nvPr/>
        </p:nvSpPr>
        <p:spPr>
          <a:xfrm>
            <a:off x="2122595" y="2872581"/>
            <a:ext cx="21879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Непрерывное обучение и повышение квалификации государственных</a:t>
            </a:r>
            <a:b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и муниципальных служащих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g21a4f3b1681_3_67"/>
          <p:cNvSpPr/>
          <p:nvPr/>
        </p:nvSpPr>
        <p:spPr>
          <a:xfrm>
            <a:off x="6332637" y="2954655"/>
            <a:ext cx="2187773" cy="32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Рабочее место, которое всегда</a:t>
            </a:r>
            <a:b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 вами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g21a4f3b1681_3_67"/>
          <p:cNvSpPr/>
          <p:nvPr/>
        </p:nvSpPr>
        <p:spPr>
          <a:xfrm>
            <a:off x="2122595" y="3879850"/>
            <a:ext cx="2187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Реинжиниринг процессов управления (мобильное рабочее место государственного и муниципального служащего)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g21a4f3b1681_3_67"/>
          <p:cNvSpPr/>
          <p:nvPr/>
        </p:nvSpPr>
        <p:spPr>
          <a:xfrm>
            <a:off x="6332637" y="3924618"/>
            <a:ext cx="218777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Цифровой продукт международного уровня от российского производителя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g21a4f3b1681_3_67"/>
          <p:cNvSpPr/>
          <p:nvPr/>
        </p:nvSpPr>
        <p:spPr>
          <a:xfrm>
            <a:off x="5015508" y="835660"/>
            <a:ext cx="476250" cy="164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Webinar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g21a4f3b1681_3_67"/>
          <p:cNvSpPr/>
          <p:nvPr/>
        </p:nvSpPr>
        <p:spPr>
          <a:xfrm>
            <a:off x="5015508" y="1089343"/>
            <a:ext cx="535781" cy="164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Webinar </a:t>
            </a: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Meetings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g21a4f3b1681_3_67"/>
          <p:cNvSpPr/>
          <p:nvPr/>
        </p:nvSpPr>
        <p:spPr>
          <a:xfrm>
            <a:off x="5015508" y="3999230"/>
            <a:ext cx="4764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Webinar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g21a4f3b1681_3_67"/>
          <p:cNvSpPr/>
          <p:nvPr/>
        </p:nvSpPr>
        <p:spPr>
          <a:xfrm>
            <a:off x="5015508" y="4252913"/>
            <a:ext cx="5358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Meetings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g21a4f3b1681_3_67"/>
          <p:cNvSpPr/>
          <p:nvPr/>
        </p:nvSpPr>
        <p:spPr>
          <a:xfrm>
            <a:off x="5015508" y="2909888"/>
            <a:ext cx="4764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Webinar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g21a4f3b1681_3_67"/>
          <p:cNvSpPr/>
          <p:nvPr/>
        </p:nvSpPr>
        <p:spPr>
          <a:xfrm>
            <a:off x="5015508" y="3163570"/>
            <a:ext cx="5358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We.Study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g21a4f3b1681_3_67"/>
          <p:cNvSpPr/>
          <p:nvPr/>
        </p:nvSpPr>
        <p:spPr>
          <a:xfrm>
            <a:off x="5015508" y="1693704"/>
            <a:ext cx="476250" cy="164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Webinar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g21a4f3b1681_3_67"/>
          <p:cNvSpPr/>
          <p:nvPr/>
        </p:nvSpPr>
        <p:spPr>
          <a:xfrm>
            <a:off x="5015508" y="1947386"/>
            <a:ext cx="5358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Webinar Meetings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g21a4f3b1681_3_67"/>
          <p:cNvSpPr/>
          <p:nvPr/>
        </p:nvSpPr>
        <p:spPr>
          <a:xfrm>
            <a:off x="5015508" y="2201069"/>
            <a:ext cx="5358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We.Study</a:t>
            </a:r>
            <a:endParaRPr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7cd5e9070_0_0"/>
          <p:cNvSpPr/>
          <p:nvPr/>
        </p:nvSpPr>
        <p:spPr>
          <a:xfrm>
            <a:off x="4857675" y="3867150"/>
            <a:ext cx="4152900" cy="952500"/>
          </a:xfrm>
          <a:prstGeom prst="roundRect">
            <a:avLst>
              <a:gd fmla="val 14844" name="adj"/>
            </a:avLst>
          </a:prstGeom>
          <a:solidFill>
            <a:srgbClr val="ECE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87cd5e9070_0_0"/>
          <p:cNvSpPr/>
          <p:nvPr/>
        </p:nvSpPr>
        <p:spPr>
          <a:xfrm>
            <a:off x="4857750" y="2114550"/>
            <a:ext cx="1981200" cy="685800"/>
          </a:xfrm>
          <a:prstGeom prst="roundRect">
            <a:avLst>
              <a:gd fmla="val 14844" name="adj"/>
            </a:avLst>
          </a:prstGeom>
          <a:solidFill>
            <a:schemeClr val="lt1"/>
          </a:solidFill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87cd5e9070_0_0"/>
          <p:cNvSpPr/>
          <p:nvPr/>
        </p:nvSpPr>
        <p:spPr>
          <a:xfrm>
            <a:off x="7029300" y="2114550"/>
            <a:ext cx="1981200" cy="685800"/>
          </a:xfrm>
          <a:prstGeom prst="roundRect">
            <a:avLst>
              <a:gd fmla="val 14844" name="adj"/>
            </a:avLst>
          </a:prstGeom>
          <a:solidFill>
            <a:schemeClr val="lt1"/>
          </a:solidFill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87cd5e9070_0_0"/>
          <p:cNvSpPr/>
          <p:nvPr/>
        </p:nvSpPr>
        <p:spPr>
          <a:xfrm>
            <a:off x="7029300" y="1238250"/>
            <a:ext cx="1981200" cy="685800"/>
          </a:xfrm>
          <a:prstGeom prst="roundRect">
            <a:avLst>
              <a:gd fmla="val 14844" name="adj"/>
            </a:avLst>
          </a:prstGeom>
          <a:solidFill>
            <a:schemeClr val="lt1"/>
          </a:solidFill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87cd5e9070_0_0"/>
          <p:cNvSpPr/>
          <p:nvPr/>
        </p:nvSpPr>
        <p:spPr>
          <a:xfrm>
            <a:off x="4857675" y="1238250"/>
            <a:ext cx="1981200" cy="685800"/>
          </a:xfrm>
          <a:prstGeom prst="roundRect">
            <a:avLst>
              <a:gd fmla="val 14844" name="adj"/>
            </a:avLst>
          </a:prstGeom>
          <a:solidFill>
            <a:schemeClr val="lt1"/>
          </a:solidFill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87cd5e9070_0_0"/>
          <p:cNvSpPr/>
          <p:nvPr/>
        </p:nvSpPr>
        <p:spPr>
          <a:xfrm>
            <a:off x="4857825" y="2990850"/>
            <a:ext cx="4152900" cy="685800"/>
          </a:xfrm>
          <a:prstGeom prst="roundRect">
            <a:avLst>
              <a:gd fmla="val 14844" name="adj"/>
            </a:avLst>
          </a:prstGeom>
          <a:solidFill>
            <a:schemeClr val="lt1"/>
          </a:solidFill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85" name="Google Shape;185;g287cd5e907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0950" y="154305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6" name="Google Shape;186;g287cd5e907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350" y="2876550"/>
            <a:ext cx="41529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87cd5e9070_0_0"/>
          <p:cNvSpPr/>
          <p:nvPr/>
        </p:nvSpPr>
        <p:spPr>
          <a:xfrm>
            <a:off x="495300" y="552450"/>
            <a:ext cx="41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Webinar Group —</a:t>
            </a:r>
            <a:endParaRPr b="1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g287cd5e9070_0_0"/>
          <p:cNvSpPr/>
          <p:nvPr/>
        </p:nvSpPr>
        <p:spPr>
          <a:xfrm>
            <a:off x="495300" y="933450"/>
            <a:ext cx="41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российский разработчик платформы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-US" sz="105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для бизнес-коммуникаций и совместной работы</a:t>
            </a:r>
            <a:endParaRPr b="0" i="0" sz="10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g287cd5e9070_0_0"/>
          <p:cNvSpPr/>
          <p:nvPr/>
        </p:nvSpPr>
        <p:spPr>
          <a:xfrm>
            <a:off x="4962525" y="1314450"/>
            <a:ext cx="1771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673AB7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673AB7"/>
                </a:solidFill>
                <a:latin typeface="Roboto"/>
                <a:ea typeface="Roboto"/>
                <a:cs typeface="Roboto"/>
                <a:sym typeface="Roboto"/>
              </a:rPr>
              <a:t>2 млн+</a:t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g287cd5e9070_0_0"/>
          <p:cNvSpPr/>
          <p:nvPr/>
        </p:nvSpPr>
        <p:spPr>
          <a:xfrm>
            <a:off x="4962525" y="1657350"/>
            <a:ext cx="17718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мероприятий ежегодно</a:t>
            </a:r>
            <a:endParaRPr b="0" i="0" sz="10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g287cd5e9070_0_0"/>
          <p:cNvSpPr/>
          <p:nvPr/>
        </p:nvSpPr>
        <p:spPr>
          <a:xfrm>
            <a:off x="7134225" y="1314450"/>
            <a:ext cx="1771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673AB7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673AB7"/>
                </a:solidFill>
                <a:latin typeface="Roboto"/>
                <a:ea typeface="Roboto"/>
                <a:cs typeface="Roboto"/>
                <a:sym typeface="Roboto"/>
              </a:rPr>
              <a:t>99,97%</a:t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g287cd5e9070_0_0"/>
          <p:cNvSpPr/>
          <p:nvPr/>
        </p:nvSpPr>
        <p:spPr>
          <a:xfrm>
            <a:off x="7134000" y="1657350"/>
            <a:ext cx="17718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доступность сервисов</a:t>
            </a:r>
            <a:endParaRPr b="0" i="0" sz="10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g287cd5e9070_0_0"/>
          <p:cNvSpPr/>
          <p:nvPr/>
        </p:nvSpPr>
        <p:spPr>
          <a:xfrm>
            <a:off x="4962525" y="2190750"/>
            <a:ext cx="1771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673AB7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673AB7"/>
                </a:solidFill>
                <a:latin typeface="Roboto"/>
                <a:ea typeface="Roboto"/>
                <a:cs typeface="Roboto"/>
                <a:sym typeface="Roboto"/>
              </a:rPr>
              <a:t>10 000+</a:t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g287cd5e9070_0_0"/>
          <p:cNvSpPr/>
          <p:nvPr/>
        </p:nvSpPr>
        <p:spPr>
          <a:xfrm>
            <a:off x="4962525" y="2533650"/>
            <a:ext cx="17718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клиентов</a:t>
            </a:r>
            <a:endParaRPr b="0" i="0" sz="10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g287cd5e9070_0_0"/>
          <p:cNvSpPr/>
          <p:nvPr/>
        </p:nvSpPr>
        <p:spPr>
          <a:xfrm>
            <a:off x="7134225" y="2190750"/>
            <a:ext cx="1771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673AB7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673AB7"/>
                </a:solidFill>
                <a:latin typeface="Roboto"/>
                <a:ea typeface="Roboto"/>
                <a:cs typeface="Roboto"/>
                <a:sym typeface="Roboto"/>
              </a:rPr>
              <a:t>15 лет</a:t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g287cd5e9070_0_0"/>
          <p:cNvSpPr/>
          <p:nvPr/>
        </p:nvSpPr>
        <p:spPr>
          <a:xfrm>
            <a:off x="7134225" y="2533650"/>
            <a:ext cx="17718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на рынке сервисов</a:t>
            </a:r>
            <a:endParaRPr b="0" i="0" sz="10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g287cd5e9070_0_0"/>
          <p:cNvSpPr/>
          <p:nvPr/>
        </p:nvSpPr>
        <p:spPr>
          <a:xfrm>
            <a:off x="4962525" y="3067050"/>
            <a:ext cx="3943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673AB7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673AB7"/>
                </a:solidFill>
                <a:latin typeface="Arial"/>
                <a:ea typeface="Arial"/>
                <a:cs typeface="Arial"/>
                <a:sym typeface="Arial"/>
              </a:rPr>
              <a:t>300 млн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87cd5e9070_0_0"/>
          <p:cNvSpPr/>
          <p:nvPr/>
        </p:nvSpPr>
        <p:spPr>
          <a:xfrm>
            <a:off x="4962525" y="3409950"/>
            <a:ext cx="39432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зрителей виртуальных мероприятий ежегодно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87cd5e9070_0_0"/>
          <p:cNvSpPr/>
          <p:nvPr/>
        </p:nvSpPr>
        <p:spPr>
          <a:xfrm>
            <a:off x="4962525" y="4362450"/>
            <a:ext cx="3943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Webinar Group — победитель в номинации</a:t>
            </a:r>
            <a:br>
              <a:rPr b="1" i="0" lang="en-US" sz="105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105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«Лучшая цифровая платформа» по версии CIPR Digital — 2023</a:t>
            </a:r>
            <a:endParaRPr b="0" i="0" sz="10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g287cd5e9070_0_0"/>
          <p:cNvSpPr/>
          <p:nvPr/>
        </p:nvSpPr>
        <p:spPr>
          <a:xfrm>
            <a:off x="495300" y="2876550"/>
            <a:ext cx="4172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Наши продукты входят в экосистему цифровых сервисов МТС и позволяют:</a:t>
            </a:r>
            <a:endParaRPr b="0" i="0" sz="16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g287cd5e9070_0_0"/>
          <p:cNvSpPr/>
          <p:nvPr/>
        </p:nvSpPr>
        <p:spPr>
          <a:xfrm>
            <a:off x="742950" y="3600450"/>
            <a:ext cx="39243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Проводить онлайн-встречи, совещания и вебинары</a:t>
            </a:r>
            <a:endParaRPr b="0" i="0" sz="10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g287cd5e9070_0_0"/>
          <p:cNvSpPr/>
          <p:nvPr/>
        </p:nvSpPr>
        <p:spPr>
          <a:xfrm>
            <a:off x="742950" y="3981450"/>
            <a:ext cx="39243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Создавать онлайн-курсы и смешанные учебные программы</a:t>
            </a:r>
            <a:endParaRPr b="0" i="0" sz="10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g287cd5e9070_0_0"/>
          <p:cNvSpPr/>
          <p:nvPr/>
        </p:nvSpPr>
        <p:spPr>
          <a:xfrm>
            <a:off x="742950" y="4362450"/>
            <a:ext cx="39243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Организовывать масштабные онлайн- и гибридные мероприятия</a:t>
            </a:r>
            <a:endParaRPr b="0" i="0" sz="10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g287cd5e9070_0_0"/>
          <p:cNvSpPr/>
          <p:nvPr/>
        </p:nvSpPr>
        <p:spPr>
          <a:xfrm>
            <a:off x="2488750" y="1676400"/>
            <a:ext cx="732300" cy="685800"/>
          </a:xfrm>
          <a:prstGeom prst="roundRect">
            <a:avLst>
              <a:gd fmla="val 14844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g287cd5e9070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43775" y="394335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87cd5e9070_0_0"/>
          <p:cNvSpPr/>
          <p:nvPr/>
        </p:nvSpPr>
        <p:spPr>
          <a:xfrm>
            <a:off x="2417700" y="1676400"/>
            <a:ext cx="732300" cy="685800"/>
          </a:xfrm>
          <a:prstGeom prst="roundRect">
            <a:avLst>
              <a:gd fmla="val 14844" name="adj"/>
            </a:avLst>
          </a:prstGeom>
          <a:solidFill>
            <a:schemeClr val="lt1"/>
          </a:solidFill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07" name="Google Shape;207;g287cd5e9070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17688" y="1694325"/>
            <a:ext cx="722189" cy="64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87cd5e9070_0_0"/>
          <p:cNvSpPr/>
          <p:nvPr/>
        </p:nvSpPr>
        <p:spPr>
          <a:xfrm>
            <a:off x="495450" y="1676400"/>
            <a:ext cx="1771800" cy="685800"/>
          </a:xfrm>
          <a:prstGeom prst="roundRect">
            <a:avLst>
              <a:gd fmla="val 14844" name="adj"/>
            </a:avLst>
          </a:prstGeom>
          <a:solidFill>
            <a:schemeClr val="lt1"/>
          </a:solidFill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09" name="Google Shape;209;g287cd5e9070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4350" y="1709638"/>
            <a:ext cx="1731174" cy="619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6FA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87cd5e9070_0_36"/>
          <p:cNvSpPr/>
          <p:nvPr/>
        </p:nvSpPr>
        <p:spPr>
          <a:xfrm>
            <a:off x="285750" y="902850"/>
            <a:ext cx="2705100" cy="2088300"/>
          </a:xfrm>
          <a:prstGeom prst="roundRect">
            <a:avLst>
              <a:gd fmla="val 7560" name="adj"/>
            </a:avLst>
          </a:prstGeom>
          <a:solidFill>
            <a:schemeClr val="lt1"/>
          </a:solidFill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87cd5e9070_0_36"/>
          <p:cNvSpPr/>
          <p:nvPr/>
        </p:nvSpPr>
        <p:spPr>
          <a:xfrm>
            <a:off x="3181350" y="902850"/>
            <a:ext cx="2705100" cy="2088300"/>
          </a:xfrm>
          <a:prstGeom prst="roundRect">
            <a:avLst>
              <a:gd fmla="val 7560" name="adj"/>
            </a:avLst>
          </a:prstGeom>
          <a:solidFill>
            <a:schemeClr val="lt1"/>
          </a:solidFill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87cd5e9070_0_36"/>
          <p:cNvSpPr/>
          <p:nvPr/>
        </p:nvSpPr>
        <p:spPr>
          <a:xfrm>
            <a:off x="6058050" y="902850"/>
            <a:ext cx="2705100" cy="2088300"/>
          </a:xfrm>
          <a:prstGeom prst="roundRect">
            <a:avLst>
              <a:gd fmla="val 7560" name="adj"/>
            </a:avLst>
          </a:prstGeom>
          <a:solidFill>
            <a:schemeClr val="lt1"/>
          </a:solidFill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18" name="Google Shape;218;g287cd5e9070_0_36"/>
          <p:cNvPicPr preferRelativeResize="0"/>
          <p:nvPr/>
        </p:nvPicPr>
        <p:blipFill rotWithShape="1">
          <a:blip r:embed="rId3">
            <a:alphaModFix/>
          </a:blip>
          <a:srcRect b="0" l="1346" r="6393" t="0"/>
          <a:stretch/>
        </p:blipFill>
        <p:spPr>
          <a:xfrm>
            <a:off x="322300" y="969400"/>
            <a:ext cx="2495701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9" name="Google Shape;219;g287cd5e9070_0_36"/>
          <p:cNvPicPr preferRelativeResize="0"/>
          <p:nvPr/>
        </p:nvPicPr>
        <p:blipFill rotWithShape="1">
          <a:blip r:embed="rId4">
            <a:alphaModFix/>
          </a:blip>
          <a:srcRect b="0" l="3524" r="4216" t="0"/>
          <a:stretch/>
        </p:blipFill>
        <p:spPr>
          <a:xfrm>
            <a:off x="3276600" y="969400"/>
            <a:ext cx="2495701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0" name="Google Shape;220;g287cd5e9070_0_36"/>
          <p:cNvPicPr preferRelativeResize="0"/>
          <p:nvPr/>
        </p:nvPicPr>
        <p:blipFill rotWithShape="1">
          <a:blip r:embed="rId5">
            <a:alphaModFix/>
          </a:blip>
          <a:srcRect b="0" l="2171" r="4221" t="0"/>
          <a:stretch/>
        </p:blipFill>
        <p:spPr>
          <a:xfrm>
            <a:off x="6135650" y="969400"/>
            <a:ext cx="2532249" cy="194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87cd5e9070_0_36"/>
          <p:cNvSpPr/>
          <p:nvPr/>
        </p:nvSpPr>
        <p:spPr>
          <a:xfrm>
            <a:off x="285750" y="3137750"/>
            <a:ext cx="3619500" cy="1798800"/>
          </a:xfrm>
          <a:prstGeom prst="roundRect">
            <a:avLst>
              <a:gd fmla="val 7560" name="adj"/>
            </a:avLst>
          </a:prstGeom>
          <a:solidFill>
            <a:schemeClr val="lt1"/>
          </a:solidFill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287cd5e9070_0_36"/>
          <p:cNvSpPr/>
          <p:nvPr/>
        </p:nvSpPr>
        <p:spPr>
          <a:xfrm>
            <a:off x="4143375" y="3137750"/>
            <a:ext cx="4638600" cy="1798800"/>
          </a:xfrm>
          <a:prstGeom prst="roundRect">
            <a:avLst>
              <a:gd fmla="val 7560" name="adj"/>
            </a:avLst>
          </a:prstGeom>
          <a:solidFill>
            <a:schemeClr val="lt1"/>
          </a:solidFill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87cd5e9070_0_36"/>
          <p:cNvSpPr/>
          <p:nvPr/>
        </p:nvSpPr>
        <p:spPr>
          <a:xfrm>
            <a:off x="381000" y="1429061"/>
            <a:ext cx="24957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Онлайн-встречи, совещания</a:t>
            </a:r>
            <a:endParaRPr b="0" i="0" sz="10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preencoded.png" id="224" name="Google Shape;224;g287cd5e9070_0_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750" y="3170575"/>
            <a:ext cx="3619500" cy="1716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5" name="Google Shape;225;g287cd5e9070_0_36"/>
          <p:cNvPicPr preferRelativeResize="0"/>
          <p:nvPr/>
        </p:nvPicPr>
        <p:blipFill rotWithShape="1">
          <a:blip r:embed="rId7">
            <a:alphaModFix/>
          </a:blip>
          <a:srcRect b="0" l="1035" r="1231" t="0"/>
          <a:stretch/>
        </p:blipFill>
        <p:spPr>
          <a:xfrm>
            <a:off x="4191675" y="3170575"/>
            <a:ext cx="4533225" cy="171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87cd5e9070_0_36"/>
          <p:cNvSpPr/>
          <p:nvPr/>
        </p:nvSpPr>
        <p:spPr>
          <a:xfrm>
            <a:off x="609600" y="1733861"/>
            <a:ext cx="22671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До 200* спикеров в эфире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g287cd5e9070_0_36"/>
          <p:cNvSpPr/>
          <p:nvPr/>
        </p:nvSpPr>
        <p:spPr>
          <a:xfrm>
            <a:off x="609600" y="1962461"/>
            <a:ext cx="22671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Создание встречи в 2 клика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g287cd5e9070_0_36"/>
          <p:cNvSpPr/>
          <p:nvPr/>
        </p:nvSpPr>
        <p:spPr>
          <a:xfrm>
            <a:off x="609600" y="2191061"/>
            <a:ext cx="22671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Без ограничения по времени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g287cd5e9070_0_36"/>
          <p:cNvSpPr/>
          <p:nvPr/>
        </p:nvSpPr>
        <p:spPr>
          <a:xfrm>
            <a:off x="609600" y="2419661"/>
            <a:ext cx="22671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Инструменты для вовлечения участников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g287cd5e9070_0_36"/>
          <p:cNvSpPr/>
          <p:nvPr/>
        </p:nvSpPr>
        <p:spPr>
          <a:xfrm>
            <a:off x="3276600" y="1429061"/>
            <a:ext cx="24957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Обучающие вебинары</a:t>
            </a:r>
            <a:endParaRPr b="0" i="0" sz="10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g287cd5e9070_0_36"/>
          <p:cNvSpPr/>
          <p:nvPr/>
        </p:nvSpPr>
        <p:spPr>
          <a:xfrm>
            <a:off x="3505200" y="1733861"/>
            <a:ext cx="22671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До 5 000 участников вебинаров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g287cd5e9070_0_36"/>
          <p:cNvSpPr/>
          <p:nvPr/>
        </p:nvSpPr>
        <p:spPr>
          <a:xfrm>
            <a:off x="3505200" y="1962461"/>
            <a:ext cx="22671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Контроль внимания и присутствия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g287cd5e9070_0_36"/>
          <p:cNvSpPr/>
          <p:nvPr/>
        </p:nvSpPr>
        <p:spPr>
          <a:xfrm>
            <a:off x="3505200" y="2191061"/>
            <a:ext cx="22671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Подробная статистика по участникам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g287cd5e9070_0_36"/>
          <p:cNvSpPr/>
          <p:nvPr/>
        </p:nvSpPr>
        <p:spPr>
          <a:xfrm>
            <a:off x="3505200" y="2419661"/>
            <a:ext cx="22671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Возможности для групповой работы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g287cd5e9070_0_36"/>
          <p:cNvSpPr/>
          <p:nvPr/>
        </p:nvSpPr>
        <p:spPr>
          <a:xfrm>
            <a:off x="6172200" y="1429061"/>
            <a:ext cx="24957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Онлайн-курсы, смешанное обучение</a:t>
            </a:r>
            <a:endParaRPr b="0" i="0" sz="10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g287cd5e9070_0_36"/>
          <p:cNvSpPr/>
          <p:nvPr/>
        </p:nvSpPr>
        <p:spPr>
          <a:xfrm>
            <a:off x="6400800" y="1733861"/>
            <a:ext cx="22671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До 5 000 слушателей курса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g287cd5e9070_0_36"/>
          <p:cNvSpPr/>
          <p:nvPr/>
        </p:nvSpPr>
        <p:spPr>
          <a:xfrm>
            <a:off x="6400800" y="1962461"/>
            <a:ext cx="22671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От 5 минут на создание курса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g287cd5e9070_0_36"/>
          <p:cNvSpPr/>
          <p:nvPr/>
        </p:nvSpPr>
        <p:spPr>
          <a:xfrm>
            <a:off x="6400800" y="2191061"/>
            <a:ext cx="22671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Онлайн и офлайн-обучение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g287cd5e9070_0_36"/>
          <p:cNvSpPr/>
          <p:nvPr/>
        </p:nvSpPr>
        <p:spPr>
          <a:xfrm>
            <a:off x="6400800" y="2419661"/>
            <a:ext cx="22671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Тестирования и проверка знаний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g287cd5e9070_0_36"/>
          <p:cNvSpPr/>
          <p:nvPr/>
        </p:nvSpPr>
        <p:spPr>
          <a:xfrm>
            <a:off x="6400800" y="2648261"/>
            <a:ext cx="22671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Сквозная статистика по курсу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g287cd5e9070_0_36"/>
          <p:cNvSpPr/>
          <p:nvPr/>
        </p:nvSpPr>
        <p:spPr>
          <a:xfrm>
            <a:off x="381000" y="3630248"/>
            <a:ext cx="34101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Сервисы для онлайн и гибридных мероприятий</a:t>
            </a:r>
            <a:endParaRPr b="0" i="0" sz="10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g287cd5e9070_0_36"/>
          <p:cNvSpPr/>
          <p:nvPr/>
        </p:nvSpPr>
        <p:spPr>
          <a:xfrm>
            <a:off x="609600" y="3935048"/>
            <a:ext cx="31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До 100 000 зрителей онлайн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g287cd5e9070_0_36"/>
          <p:cNvSpPr/>
          <p:nvPr/>
        </p:nvSpPr>
        <p:spPr>
          <a:xfrm>
            <a:off x="609600" y="4163648"/>
            <a:ext cx="31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На 100% оснащ</a:t>
            </a:r>
            <a:r>
              <a:rPr lang="en-US" sz="825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е</a:t>
            </a: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нные собственные студии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g287cd5e9070_0_36"/>
          <p:cNvSpPr/>
          <p:nvPr/>
        </p:nvSpPr>
        <p:spPr>
          <a:xfrm>
            <a:off x="609600" y="4392248"/>
            <a:ext cx="31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Обратная связь и коммуникации с аудиторией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g287cd5e9070_0_36"/>
          <p:cNvSpPr/>
          <p:nvPr/>
        </p:nvSpPr>
        <p:spPr>
          <a:xfrm>
            <a:off x="609600" y="4620848"/>
            <a:ext cx="31812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99,95% SLA — уровень над</a:t>
            </a:r>
            <a:r>
              <a:rPr lang="en-US" sz="825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е</a:t>
            </a: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жности трансляций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g287cd5e9070_0_36"/>
          <p:cNvSpPr/>
          <p:nvPr/>
        </p:nvSpPr>
        <p:spPr>
          <a:xfrm>
            <a:off x="4238625" y="3630248"/>
            <a:ext cx="44292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Корпоративный мессенджер для всей компании</a:t>
            </a:r>
            <a:endParaRPr b="0" i="0" sz="10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g287cd5e9070_0_36"/>
          <p:cNvSpPr/>
          <p:nvPr/>
        </p:nvSpPr>
        <p:spPr>
          <a:xfrm>
            <a:off x="4467225" y="3935048"/>
            <a:ext cx="4200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Треды, каналы и групповые чаты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g287cd5e9070_0_36"/>
          <p:cNvSpPr/>
          <p:nvPr/>
        </p:nvSpPr>
        <p:spPr>
          <a:xfrm>
            <a:off x="4467225" y="4163648"/>
            <a:ext cx="4200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Звонки 1 на 1, совещания до 100 человек, конференции до 1 000+ участников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g287cd5e9070_0_36"/>
          <p:cNvSpPr/>
          <p:nvPr/>
        </p:nvSpPr>
        <p:spPr>
          <a:xfrm>
            <a:off x="4467225" y="4392248"/>
            <a:ext cx="4200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Подключение к SIP-телефонии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g287cd5e9070_0_36"/>
          <p:cNvSpPr/>
          <p:nvPr/>
        </p:nvSpPr>
        <p:spPr>
          <a:xfrm>
            <a:off x="4467225" y="4620848"/>
            <a:ext cx="4200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Корпоративный портал</a:t>
            </a:r>
            <a:endParaRPr b="0" i="0" sz="825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g287cd5e9070_0_36"/>
          <p:cNvSpPr/>
          <p:nvPr/>
        </p:nvSpPr>
        <p:spPr>
          <a:xfrm>
            <a:off x="260462" y="393250"/>
            <a:ext cx="8847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Продукты Webinar Group</a:t>
            </a:r>
            <a:endParaRPr i="0" sz="2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"/>
          <p:cNvSpPr/>
          <p:nvPr/>
        </p:nvSpPr>
        <p:spPr>
          <a:xfrm>
            <a:off x="214974" y="1306751"/>
            <a:ext cx="3004688" cy="1606730"/>
          </a:xfrm>
          <a:prstGeom prst="roundRect">
            <a:avLst>
              <a:gd fmla="val 6207" name="adj"/>
            </a:avLst>
          </a:prstGeom>
          <a:solidFill>
            <a:schemeClr val="lt1"/>
          </a:solidFill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225" lIns="95225" spcFirstLastPara="1" rIns="95225" wrap="square" tIns="95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"/>
          <p:cNvSpPr txBox="1"/>
          <p:nvPr/>
        </p:nvSpPr>
        <p:spPr>
          <a:xfrm>
            <a:off x="348437" y="1474683"/>
            <a:ext cx="2737813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50" u="none" cap="none" strike="noStrike">
                <a:solidFill>
                  <a:srgbClr val="683BB8"/>
                </a:solidFill>
                <a:latin typeface="Roboto"/>
                <a:ea typeface="Roboto"/>
                <a:cs typeface="Roboto"/>
                <a:sym typeface="Roboto"/>
              </a:rPr>
              <a:t>Безопасность данных</a:t>
            </a:r>
            <a:endParaRPr b="1" i="0" sz="1250" u="none" cap="none" strike="noStrike">
              <a:solidFill>
                <a:srgbClr val="683B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3287151" y="1297893"/>
            <a:ext cx="2978388" cy="1606875"/>
          </a:xfrm>
          <a:prstGeom prst="roundRect">
            <a:avLst>
              <a:gd fmla="val 6207" name="adj"/>
            </a:avLst>
          </a:prstGeom>
          <a:solidFill>
            <a:srgbClr val="683BB8"/>
          </a:solidFill>
          <a:ln>
            <a:noFill/>
          </a:ln>
        </p:spPr>
        <p:txBody>
          <a:bodyPr anchorCtr="0" anchor="ctr" bIns="95225" lIns="95225" spcFirstLastPara="1" rIns="95225" wrap="square" tIns="95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6360234" y="1306750"/>
            <a:ext cx="3004688" cy="1606875"/>
          </a:xfrm>
          <a:prstGeom prst="roundRect">
            <a:avLst>
              <a:gd fmla="val 6207" name="adj"/>
            </a:avLst>
          </a:prstGeom>
          <a:solidFill>
            <a:schemeClr val="lt1"/>
          </a:solidFill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225" lIns="95225" spcFirstLastPara="1" rIns="95225" wrap="square" tIns="95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228114" y="3062450"/>
            <a:ext cx="2978438" cy="1606875"/>
          </a:xfrm>
          <a:prstGeom prst="roundRect">
            <a:avLst>
              <a:gd fmla="val 6207" name="adj"/>
            </a:avLst>
          </a:prstGeom>
          <a:solidFill>
            <a:srgbClr val="683BB8"/>
          </a:solidFill>
          <a:ln>
            <a:noFill/>
          </a:ln>
        </p:spPr>
        <p:txBody>
          <a:bodyPr anchorCtr="0" anchor="ctr" bIns="95225" lIns="95225" spcFirstLastPara="1" rIns="95225" wrap="square" tIns="95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6"/>
          <p:cNvSpPr/>
          <p:nvPr/>
        </p:nvSpPr>
        <p:spPr>
          <a:xfrm>
            <a:off x="6373375" y="3085627"/>
            <a:ext cx="2978438" cy="1606875"/>
          </a:xfrm>
          <a:prstGeom prst="roundRect">
            <a:avLst>
              <a:gd fmla="val 6207" name="adj"/>
            </a:avLst>
          </a:prstGeom>
          <a:solidFill>
            <a:srgbClr val="683BB8"/>
          </a:solidFill>
          <a:ln>
            <a:noFill/>
          </a:ln>
        </p:spPr>
        <p:txBody>
          <a:bodyPr anchorCtr="0" anchor="ctr" bIns="95225" lIns="95225" spcFirstLastPara="1" rIns="95225" wrap="square" tIns="95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6"/>
          <p:cNvSpPr/>
          <p:nvPr/>
        </p:nvSpPr>
        <p:spPr>
          <a:xfrm>
            <a:off x="3260156" y="3077271"/>
            <a:ext cx="3004688" cy="1606875"/>
          </a:xfrm>
          <a:prstGeom prst="roundRect">
            <a:avLst>
              <a:gd fmla="val 6207" name="adj"/>
            </a:avLst>
          </a:prstGeom>
          <a:solidFill>
            <a:schemeClr val="lt1"/>
          </a:solidFill>
          <a:ln cap="flat" cmpd="sng" w="9525">
            <a:solidFill>
              <a:srgbClr val="D6D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225" lIns="95225" spcFirstLastPara="1" rIns="95225" wrap="square" tIns="952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"/>
          <p:cNvSpPr txBox="1"/>
          <p:nvPr/>
        </p:nvSpPr>
        <p:spPr>
          <a:xfrm>
            <a:off x="348437" y="2065569"/>
            <a:ext cx="2737813" cy="3526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46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Отечественное ПО, серверы в РФ, соответствие 152-ФЗ</a:t>
            </a:r>
            <a:endParaRPr i="0" sz="1146" u="none" cap="none" strike="noStrik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6"/>
          <p:cNvSpPr txBox="1"/>
          <p:nvPr/>
        </p:nvSpPr>
        <p:spPr>
          <a:xfrm>
            <a:off x="3393594" y="1458577"/>
            <a:ext cx="27378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Русскоязычная техподдержка 24/7</a:t>
            </a:r>
            <a:endParaRPr b="1" i="0" sz="125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6"/>
          <p:cNvSpPr txBox="1"/>
          <p:nvPr/>
        </p:nvSpPr>
        <p:spPr>
          <a:xfrm>
            <a:off x="3393594" y="2049462"/>
            <a:ext cx="27378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46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Операторы подключаются в течение </a:t>
            </a:r>
            <a:endParaRPr i="0" sz="1146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46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 минут в чате мероприятия, по почте </a:t>
            </a:r>
            <a:endParaRPr i="0" sz="1146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46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или телефону</a:t>
            </a:r>
            <a:endParaRPr i="0" sz="1146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6"/>
          <p:cNvSpPr txBox="1"/>
          <p:nvPr/>
        </p:nvSpPr>
        <p:spPr>
          <a:xfrm>
            <a:off x="6493698" y="1486728"/>
            <a:ext cx="27378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50" u="none" cap="none" strike="noStrike">
                <a:solidFill>
                  <a:srgbClr val="683BB8"/>
                </a:solidFill>
                <a:latin typeface="Roboto"/>
                <a:ea typeface="Roboto"/>
                <a:cs typeface="Roboto"/>
                <a:sym typeface="Roboto"/>
              </a:rPr>
              <a:t>Интеграция с внешними сервисами</a:t>
            </a:r>
            <a:endParaRPr b="1" i="0" sz="1250" u="none" cap="none" strike="noStrike">
              <a:solidFill>
                <a:srgbClr val="683B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6"/>
          <p:cNvSpPr txBox="1"/>
          <p:nvPr/>
        </p:nvSpPr>
        <p:spPr>
          <a:xfrm>
            <a:off x="6493698" y="2077613"/>
            <a:ext cx="27378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46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Интерактивная доска Miro, Мой офис, Google Calendar и Chrome, Microsoft Outlook, Communigate Pro, iSpring</a:t>
            </a:r>
            <a:endParaRPr i="0" sz="1146" u="none" cap="none" strike="noStrik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6"/>
          <p:cNvSpPr txBox="1"/>
          <p:nvPr/>
        </p:nvSpPr>
        <p:spPr>
          <a:xfrm>
            <a:off x="348437" y="3266233"/>
            <a:ext cx="2737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Доступ к сервисам с любого устройства</a:t>
            </a:r>
            <a:endParaRPr b="1" i="0" sz="125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6"/>
          <p:cNvSpPr txBox="1"/>
          <p:nvPr/>
        </p:nvSpPr>
        <p:spPr>
          <a:xfrm>
            <a:off x="348437" y="3857118"/>
            <a:ext cx="27378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46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Доступ из браузера, десктоп приложений для Windows, Linux, MacOS, приложений для Android, iOS</a:t>
            </a:r>
            <a:endParaRPr i="0" sz="1146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6"/>
          <p:cNvSpPr txBox="1"/>
          <p:nvPr/>
        </p:nvSpPr>
        <p:spPr>
          <a:xfrm>
            <a:off x="3421067" y="3266220"/>
            <a:ext cx="27378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50" u="none" cap="none" strike="noStrike">
                <a:solidFill>
                  <a:srgbClr val="683BB8"/>
                </a:solidFill>
                <a:latin typeface="Roboto"/>
                <a:ea typeface="Roboto"/>
                <a:cs typeface="Roboto"/>
                <a:sym typeface="Roboto"/>
              </a:rPr>
              <a:t>Облачное либо on-premise решение</a:t>
            </a:r>
            <a:endParaRPr b="1" i="0" sz="1250" u="none" cap="none" strike="noStrike">
              <a:solidFill>
                <a:srgbClr val="683BB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6"/>
          <p:cNvSpPr txBox="1"/>
          <p:nvPr/>
        </p:nvSpPr>
        <p:spPr>
          <a:xfrm>
            <a:off x="3421067" y="3857106"/>
            <a:ext cx="2737813" cy="3526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46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Российские дата-центры, высокий уровень доступности сервисов 99,97%</a:t>
            </a:r>
            <a:endParaRPr i="0" sz="1146" u="none" cap="none" strike="noStrik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6"/>
          <p:cNvSpPr txBox="1"/>
          <p:nvPr/>
        </p:nvSpPr>
        <p:spPr>
          <a:xfrm>
            <a:off x="6493698" y="3281051"/>
            <a:ext cx="2737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5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Удобное администрирование системы</a:t>
            </a:r>
            <a:endParaRPr b="1" i="0" sz="125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6"/>
          <p:cNvSpPr txBox="1"/>
          <p:nvPr/>
        </p:nvSpPr>
        <p:spPr>
          <a:xfrm>
            <a:off x="6493698" y="3871936"/>
            <a:ext cx="27378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46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API, технология единого входа (SSO) через рабочую почту, добавление </a:t>
            </a:r>
            <a:endParaRPr i="0" sz="1146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46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 ссылке и гибкое управление аккаунтами</a:t>
            </a:r>
            <a:endParaRPr i="0" sz="1146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6"/>
          <p:cNvSpPr/>
          <p:nvPr/>
        </p:nvSpPr>
        <p:spPr>
          <a:xfrm>
            <a:off x="260462" y="393250"/>
            <a:ext cx="88479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Ключевые преимущества экосистемы Webinar Group</a:t>
            </a:r>
            <a:endParaRPr i="0" sz="2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2023-02-15T07:59:57Z</dcterms:created>
  <dc:creator>PptxGenJS</dc:creator>
</cp:coreProperties>
</file>