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83" r:id="rId2"/>
    <p:sldId id="339" r:id="rId3"/>
    <p:sldId id="340" r:id="rId4"/>
    <p:sldId id="341" r:id="rId5"/>
    <p:sldId id="342" r:id="rId6"/>
    <p:sldId id="343" r:id="rId7"/>
    <p:sldId id="344" r:id="rId8"/>
    <p:sldId id="345" r:id="rId9"/>
    <p:sldId id="346" r:id="rId10"/>
    <p:sldId id="347" r:id="rId11"/>
    <p:sldId id="348" r:id="rId12"/>
    <p:sldId id="292" r:id="rId13"/>
    <p:sldId id="293" r:id="rId14"/>
    <p:sldId id="349" r:id="rId15"/>
    <p:sldId id="350" r:id="rId16"/>
    <p:sldId id="334" r:id="rId17"/>
  </p:sldIdLst>
  <p:sldSz cx="9906000" cy="6858000" type="A4"/>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FFF"/>
    <a:srgbClr val="8FAF71"/>
    <a:srgbClr val="333399"/>
    <a:srgbClr val="0E0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16" autoAdjust="0"/>
  </p:normalViewPr>
  <p:slideViewPr>
    <p:cSldViewPr>
      <p:cViewPr varScale="1">
        <p:scale>
          <a:sx n="44" d="100"/>
          <a:sy n="44" d="100"/>
        </p:scale>
        <p:origin x="1040" y="48"/>
      </p:cViewPr>
      <p:guideLst>
        <p:guide orient="horz" pos="2160"/>
        <p:guide pos="3120"/>
      </p:guideLst>
    </p:cSldViewPr>
  </p:slideViewPr>
  <p:notesTextViewPr>
    <p:cViewPr>
      <p:scale>
        <a:sx n="3" d="2"/>
        <a:sy n="3" d="2"/>
      </p:scale>
      <p:origin x="0" y="0"/>
    </p:cViewPr>
  </p:notesTextViewPr>
  <p:sorterViewPr>
    <p:cViewPr varScale="1">
      <p:scale>
        <a:sx n="100" d="100"/>
        <a:sy n="100" d="100"/>
      </p:scale>
      <p:origin x="0" y="-3030"/>
    </p:cViewPr>
  </p:sorterViewPr>
  <p:notesViewPr>
    <p:cSldViewPr>
      <p:cViewPr varScale="1">
        <p:scale>
          <a:sx n="66" d="100"/>
          <a:sy n="66" d="100"/>
        </p:scale>
        <p:origin x="-3300" y="-11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1DCBE-2E34-49DD-99F6-030B7FAEA8A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BEF230D1-DA18-4B23-934B-C21A2542C9A6}">
      <dgm:prSet/>
      <dgm:spPr/>
      <dgm:t>
        <a:bodyPr/>
        <a:lstStyle/>
        <a:p>
          <a:pPr rtl="0"/>
          <a:r>
            <a:rPr lang="ru-RU" dirty="0" smtClean="0"/>
            <a:t>повышение качества предоставления государственных услуг гражданам РФ;</a:t>
          </a:r>
          <a:endParaRPr lang="ru-RU" dirty="0"/>
        </a:p>
      </dgm:t>
    </dgm:pt>
    <dgm:pt modelId="{7A313544-9A55-46EC-8861-C6536774C903}" type="parTrans" cxnId="{9C438FDE-AF32-4C81-AB0C-7869E27EC827}">
      <dgm:prSet/>
      <dgm:spPr/>
      <dgm:t>
        <a:bodyPr/>
        <a:lstStyle/>
        <a:p>
          <a:endParaRPr lang="ru-RU"/>
        </a:p>
      </dgm:t>
    </dgm:pt>
    <dgm:pt modelId="{3BC9A214-2453-4CEA-9601-70F9A9E8D1A5}" type="sibTrans" cxnId="{9C438FDE-AF32-4C81-AB0C-7869E27EC827}">
      <dgm:prSet/>
      <dgm:spPr/>
      <dgm:t>
        <a:bodyPr/>
        <a:lstStyle/>
        <a:p>
          <a:endParaRPr lang="ru-RU"/>
        </a:p>
      </dgm:t>
    </dgm:pt>
    <dgm:pt modelId="{069FA52A-7C24-4FE3-A5DB-82F62964EC59}">
      <dgm:prSet/>
      <dgm:spPr/>
      <dgm:t>
        <a:bodyPr/>
        <a:lstStyle/>
        <a:p>
          <a:pPr rtl="0"/>
          <a:r>
            <a:rPr lang="ru-RU" dirty="0" smtClean="0"/>
            <a:t>повышение эффективности за счет сокращения временных затрат на получение запросов, оповещение граждан и другое;</a:t>
          </a:r>
          <a:endParaRPr lang="ru-RU" dirty="0"/>
        </a:p>
      </dgm:t>
    </dgm:pt>
    <dgm:pt modelId="{394AA985-6910-4636-9915-A8EF8A2909C2}" type="parTrans" cxnId="{9C5D9E04-25A8-4A7B-A473-A941C582AB84}">
      <dgm:prSet/>
      <dgm:spPr/>
      <dgm:t>
        <a:bodyPr/>
        <a:lstStyle/>
        <a:p>
          <a:endParaRPr lang="ru-RU"/>
        </a:p>
      </dgm:t>
    </dgm:pt>
    <dgm:pt modelId="{418E789B-3F64-48E5-A27C-78486B7E6F35}" type="sibTrans" cxnId="{9C5D9E04-25A8-4A7B-A473-A941C582AB84}">
      <dgm:prSet/>
      <dgm:spPr/>
      <dgm:t>
        <a:bodyPr/>
        <a:lstStyle/>
        <a:p>
          <a:endParaRPr lang="ru-RU"/>
        </a:p>
      </dgm:t>
    </dgm:pt>
    <dgm:pt modelId="{DCB85769-FDC6-408E-8E4A-FE56B2EB5289}">
      <dgm:prSet/>
      <dgm:spPr/>
      <dgm:t>
        <a:bodyPr/>
        <a:lstStyle/>
        <a:p>
          <a:pPr rtl="0"/>
          <a:r>
            <a:rPr lang="ru-RU" smtClean="0"/>
            <a:t>обеспечение прозрачности деятельности органов государственной власти;</a:t>
          </a:r>
          <a:endParaRPr lang="ru-RU"/>
        </a:p>
      </dgm:t>
    </dgm:pt>
    <dgm:pt modelId="{64CE736B-CDA7-4749-8ACA-DD8EB906459F}" type="parTrans" cxnId="{055FAF01-B184-4D88-9398-99C86B0D7929}">
      <dgm:prSet/>
      <dgm:spPr/>
      <dgm:t>
        <a:bodyPr/>
        <a:lstStyle/>
        <a:p>
          <a:endParaRPr lang="ru-RU"/>
        </a:p>
      </dgm:t>
    </dgm:pt>
    <dgm:pt modelId="{4C475848-2A21-454B-AE08-2C4974F3DFD8}" type="sibTrans" cxnId="{055FAF01-B184-4D88-9398-99C86B0D7929}">
      <dgm:prSet/>
      <dgm:spPr/>
      <dgm:t>
        <a:bodyPr/>
        <a:lstStyle/>
        <a:p>
          <a:endParaRPr lang="ru-RU"/>
        </a:p>
      </dgm:t>
    </dgm:pt>
    <dgm:pt modelId="{38B58F01-BCCA-493C-BA9E-FA11EA785681}">
      <dgm:prSet/>
      <dgm:spPr/>
      <dgm:t>
        <a:bodyPr/>
        <a:lstStyle/>
        <a:p>
          <a:pPr rtl="0"/>
          <a:r>
            <a:rPr lang="ru-RU" smtClean="0"/>
            <a:t>создание электронного документооборота;</a:t>
          </a:r>
          <a:endParaRPr lang="ru-RU"/>
        </a:p>
      </dgm:t>
    </dgm:pt>
    <dgm:pt modelId="{C84D4AF9-6F82-4676-879E-E1295BEF356C}" type="parTrans" cxnId="{0D662059-740D-4878-BDC6-A4AEB12CAF59}">
      <dgm:prSet/>
      <dgm:spPr/>
      <dgm:t>
        <a:bodyPr/>
        <a:lstStyle/>
        <a:p>
          <a:endParaRPr lang="ru-RU"/>
        </a:p>
      </dgm:t>
    </dgm:pt>
    <dgm:pt modelId="{C1BE0B0F-7FEB-4C1E-BD7C-836B180114AC}" type="sibTrans" cxnId="{0D662059-740D-4878-BDC6-A4AEB12CAF59}">
      <dgm:prSet/>
      <dgm:spPr/>
      <dgm:t>
        <a:bodyPr/>
        <a:lstStyle/>
        <a:p>
          <a:endParaRPr lang="ru-RU"/>
        </a:p>
      </dgm:t>
    </dgm:pt>
    <dgm:pt modelId="{DFDF82EB-6F6E-4CF5-A27A-B39316BDAC0B}" type="pres">
      <dgm:prSet presAssocID="{06C1DCBE-2E34-49DD-99F6-030B7FAEA8A1}" presName="linearFlow" presStyleCnt="0">
        <dgm:presLayoutVars>
          <dgm:dir/>
          <dgm:resizeHandles val="exact"/>
        </dgm:presLayoutVars>
      </dgm:prSet>
      <dgm:spPr/>
    </dgm:pt>
    <dgm:pt modelId="{E41E2185-88AB-4721-8D0B-3C9989985F71}" type="pres">
      <dgm:prSet presAssocID="{BEF230D1-DA18-4B23-934B-C21A2542C9A6}" presName="composite" presStyleCnt="0"/>
      <dgm:spPr/>
    </dgm:pt>
    <dgm:pt modelId="{2A12CA99-58E4-456D-8A95-7C60B7C948F3}" type="pres">
      <dgm:prSet presAssocID="{BEF230D1-DA18-4B23-934B-C21A2542C9A6}"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1"/>
          </a:solidFill>
        </a:ln>
      </dgm:spPr>
    </dgm:pt>
    <dgm:pt modelId="{9EA2FB9C-D681-4184-AACD-64A04A2E6361}" type="pres">
      <dgm:prSet presAssocID="{BEF230D1-DA18-4B23-934B-C21A2542C9A6}" presName="txShp" presStyleLbl="node1" presStyleIdx="0" presStyleCnt="4">
        <dgm:presLayoutVars>
          <dgm:bulletEnabled val="1"/>
        </dgm:presLayoutVars>
      </dgm:prSet>
      <dgm:spPr/>
    </dgm:pt>
    <dgm:pt modelId="{0DFF9C0A-667C-4444-A9C3-7165BCC92798}" type="pres">
      <dgm:prSet presAssocID="{3BC9A214-2453-4CEA-9601-70F9A9E8D1A5}" presName="spacing" presStyleCnt="0"/>
      <dgm:spPr/>
    </dgm:pt>
    <dgm:pt modelId="{9C07DF69-F691-43B8-89F3-A16BE365B64D}" type="pres">
      <dgm:prSet presAssocID="{069FA52A-7C24-4FE3-A5DB-82F62964EC59}" presName="composite" presStyleCnt="0"/>
      <dgm:spPr/>
    </dgm:pt>
    <dgm:pt modelId="{E3DBEE0F-487E-4621-8207-F698808E1BBB}" type="pres">
      <dgm:prSet presAssocID="{069FA52A-7C24-4FE3-A5DB-82F62964EC59}"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accent1"/>
          </a:solidFill>
        </a:ln>
      </dgm:spPr>
    </dgm:pt>
    <dgm:pt modelId="{4B567A7B-272F-4D5F-9DF2-CA745ED78A9C}" type="pres">
      <dgm:prSet presAssocID="{069FA52A-7C24-4FE3-A5DB-82F62964EC59}" presName="txShp" presStyleLbl="node1" presStyleIdx="1" presStyleCnt="4">
        <dgm:presLayoutVars>
          <dgm:bulletEnabled val="1"/>
        </dgm:presLayoutVars>
      </dgm:prSet>
      <dgm:spPr/>
    </dgm:pt>
    <dgm:pt modelId="{A9159580-8ECA-428B-A19B-D0CF18366B6E}" type="pres">
      <dgm:prSet presAssocID="{418E789B-3F64-48E5-A27C-78486B7E6F35}" presName="spacing" presStyleCnt="0"/>
      <dgm:spPr/>
    </dgm:pt>
    <dgm:pt modelId="{3044F4D6-52D0-4820-9757-8966752B5754}" type="pres">
      <dgm:prSet presAssocID="{DCB85769-FDC6-408E-8E4A-FE56B2EB5289}" presName="composite" presStyleCnt="0"/>
      <dgm:spPr/>
    </dgm:pt>
    <dgm:pt modelId="{05EA6CBA-1600-4CDA-8BE6-3143D2B64CBD}" type="pres">
      <dgm:prSet presAssocID="{DCB85769-FDC6-408E-8E4A-FE56B2EB5289}"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dgm:spPr>
      <dgm:t>
        <a:bodyPr/>
        <a:lstStyle/>
        <a:p>
          <a:endParaRPr lang="ru-RU"/>
        </a:p>
      </dgm:t>
    </dgm:pt>
    <dgm:pt modelId="{4C5BBABB-8920-470B-945F-EC96D39D328B}" type="pres">
      <dgm:prSet presAssocID="{DCB85769-FDC6-408E-8E4A-FE56B2EB5289}" presName="txShp" presStyleLbl="node1" presStyleIdx="2" presStyleCnt="4">
        <dgm:presLayoutVars>
          <dgm:bulletEnabled val="1"/>
        </dgm:presLayoutVars>
      </dgm:prSet>
      <dgm:spPr/>
    </dgm:pt>
    <dgm:pt modelId="{BC48882B-2C60-4A30-A1D3-47446223FFF5}" type="pres">
      <dgm:prSet presAssocID="{4C475848-2A21-454B-AE08-2C4974F3DFD8}" presName="spacing" presStyleCnt="0"/>
      <dgm:spPr/>
    </dgm:pt>
    <dgm:pt modelId="{9DE5A060-66DE-4FB6-BCCC-CDB2281C79F6}" type="pres">
      <dgm:prSet presAssocID="{38B58F01-BCCA-493C-BA9E-FA11EA785681}" presName="composite" presStyleCnt="0"/>
      <dgm:spPr/>
    </dgm:pt>
    <dgm:pt modelId="{FB084968-6784-4C26-939A-FD0BA9879C0F}" type="pres">
      <dgm:prSet presAssocID="{38B58F01-BCCA-493C-BA9E-FA11EA785681}"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pt>
    <dgm:pt modelId="{65B38710-0469-434E-89A5-6E2958FEEE12}" type="pres">
      <dgm:prSet presAssocID="{38B58F01-BCCA-493C-BA9E-FA11EA785681}" presName="txShp" presStyleLbl="node1" presStyleIdx="3" presStyleCnt="4">
        <dgm:presLayoutVars>
          <dgm:bulletEnabled val="1"/>
        </dgm:presLayoutVars>
      </dgm:prSet>
      <dgm:spPr/>
    </dgm:pt>
  </dgm:ptLst>
  <dgm:cxnLst>
    <dgm:cxn modelId="{9C5D9E04-25A8-4A7B-A473-A941C582AB84}" srcId="{06C1DCBE-2E34-49DD-99F6-030B7FAEA8A1}" destId="{069FA52A-7C24-4FE3-A5DB-82F62964EC59}" srcOrd="1" destOrd="0" parTransId="{394AA985-6910-4636-9915-A8EF8A2909C2}" sibTransId="{418E789B-3F64-48E5-A27C-78486B7E6F35}"/>
    <dgm:cxn modelId="{76E43AFA-39A6-4BA7-9AD7-052AF7177997}" type="presOf" srcId="{DCB85769-FDC6-408E-8E4A-FE56B2EB5289}" destId="{4C5BBABB-8920-470B-945F-EC96D39D328B}" srcOrd="0" destOrd="0" presId="urn:microsoft.com/office/officeart/2005/8/layout/vList3"/>
    <dgm:cxn modelId="{395521F2-941A-4D9F-B4EF-45EF2158243B}" type="presOf" srcId="{38B58F01-BCCA-493C-BA9E-FA11EA785681}" destId="{65B38710-0469-434E-89A5-6E2958FEEE12}" srcOrd="0" destOrd="0" presId="urn:microsoft.com/office/officeart/2005/8/layout/vList3"/>
    <dgm:cxn modelId="{CA99D6D2-ED5A-4045-A1AD-62EC71734F92}" type="presOf" srcId="{06C1DCBE-2E34-49DD-99F6-030B7FAEA8A1}" destId="{DFDF82EB-6F6E-4CF5-A27A-B39316BDAC0B}" srcOrd="0" destOrd="0" presId="urn:microsoft.com/office/officeart/2005/8/layout/vList3"/>
    <dgm:cxn modelId="{0D662059-740D-4878-BDC6-A4AEB12CAF59}" srcId="{06C1DCBE-2E34-49DD-99F6-030B7FAEA8A1}" destId="{38B58F01-BCCA-493C-BA9E-FA11EA785681}" srcOrd="3" destOrd="0" parTransId="{C84D4AF9-6F82-4676-879E-E1295BEF356C}" sibTransId="{C1BE0B0F-7FEB-4C1E-BD7C-836B180114AC}"/>
    <dgm:cxn modelId="{9C438FDE-AF32-4C81-AB0C-7869E27EC827}" srcId="{06C1DCBE-2E34-49DD-99F6-030B7FAEA8A1}" destId="{BEF230D1-DA18-4B23-934B-C21A2542C9A6}" srcOrd="0" destOrd="0" parTransId="{7A313544-9A55-46EC-8861-C6536774C903}" sibTransId="{3BC9A214-2453-4CEA-9601-70F9A9E8D1A5}"/>
    <dgm:cxn modelId="{6C8E4982-D36A-4173-882B-F54DB47F81B4}" type="presOf" srcId="{BEF230D1-DA18-4B23-934B-C21A2542C9A6}" destId="{9EA2FB9C-D681-4184-AACD-64A04A2E6361}" srcOrd="0" destOrd="0" presId="urn:microsoft.com/office/officeart/2005/8/layout/vList3"/>
    <dgm:cxn modelId="{055FAF01-B184-4D88-9398-99C86B0D7929}" srcId="{06C1DCBE-2E34-49DD-99F6-030B7FAEA8A1}" destId="{DCB85769-FDC6-408E-8E4A-FE56B2EB5289}" srcOrd="2" destOrd="0" parTransId="{64CE736B-CDA7-4749-8ACA-DD8EB906459F}" sibTransId="{4C475848-2A21-454B-AE08-2C4974F3DFD8}"/>
    <dgm:cxn modelId="{5E68C77E-193F-4838-8536-5A035EE721D9}" type="presOf" srcId="{069FA52A-7C24-4FE3-A5DB-82F62964EC59}" destId="{4B567A7B-272F-4D5F-9DF2-CA745ED78A9C}" srcOrd="0" destOrd="0" presId="urn:microsoft.com/office/officeart/2005/8/layout/vList3"/>
    <dgm:cxn modelId="{66DA783B-109D-4476-B7BB-D1920C1BB3E3}" type="presParOf" srcId="{DFDF82EB-6F6E-4CF5-A27A-B39316BDAC0B}" destId="{E41E2185-88AB-4721-8D0B-3C9989985F71}" srcOrd="0" destOrd="0" presId="urn:microsoft.com/office/officeart/2005/8/layout/vList3"/>
    <dgm:cxn modelId="{652FF64D-ACD0-4C4F-B8FD-B0B8BA6B71DC}" type="presParOf" srcId="{E41E2185-88AB-4721-8D0B-3C9989985F71}" destId="{2A12CA99-58E4-456D-8A95-7C60B7C948F3}" srcOrd="0" destOrd="0" presId="urn:microsoft.com/office/officeart/2005/8/layout/vList3"/>
    <dgm:cxn modelId="{0D370AFA-8B16-4FA6-B114-02874EC1C88E}" type="presParOf" srcId="{E41E2185-88AB-4721-8D0B-3C9989985F71}" destId="{9EA2FB9C-D681-4184-AACD-64A04A2E6361}" srcOrd="1" destOrd="0" presId="urn:microsoft.com/office/officeart/2005/8/layout/vList3"/>
    <dgm:cxn modelId="{5FB07DD5-5A8A-45CD-BCB1-A37026E7542F}" type="presParOf" srcId="{DFDF82EB-6F6E-4CF5-A27A-B39316BDAC0B}" destId="{0DFF9C0A-667C-4444-A9C3-7165BCC92798}" srcOrd="1" destOrd="0" presId="urn:microsoft.com/office/officeart/2005/8/layout/vList3"/>
    <dgm:cxn modelId="{6FA12DF5-28E5-4CB0-80BE-1984421E06C9}" type="presParOf" srcId="{DFDF82EB-6F6E-4CF5-A27A-B39316BDAC0B}" destId="{9C07DF69-F691-43B8-89F3-A16BE365B64D}" srcOrd="2" destOrd="0" presId="urn:microsoft.com/office/officeart/2005/8/layout/vList3"/>
    <dgm:cxn modelId="{67689204-DF9A-4C06-8DDE-9F4196FAC712}" type="presParOf" srcId="{9C07DF69-F691-43B8-89F3-A16BE365B64D}" destId="{E3DBEE0F-487E-4621-8207-F698808E1BBB}" srcOrd="0" destOrd="0" presId="urn:microsoft.com/office/officeart/2005/8/layout/vList3"/>
    <dgm:cxn modelId="{5798156C-8EA6-4E25-B04C-F531C3AA7E11}" type="presParOf" srcId="{9C07DF69-F691-43B8-89F3-A16BE365B64D}" destId="{4B567A7B-272F-4D5F-9DF2-CA745ED78A9C}" srcOrd="1" destOrd="0" presId="urn:microsoft.com/office/officeart/2005/8/layout/vList3"/>
    <dgm:cxn modelId="{2D9A8CAF-AE1F-4323-AD81-2AEA0DB8628B}" type="presParOf" srcId="{DFDF82EB-6F6E-4CF5-A27A-B39316BDAC0B}" destId="{A9159580-8ECA-428B-A19B-D0CF18366B6E}" srcOrd="3" destOrd="0" presId="urn:microsoft.com/office/officeart/2005/8/layout/vList3"/>
    <dgm:cxn modelId="{D949F404-D7F9-4E0F-AA50-403B52B0944F}" type="presParOf" srcId="{DFDF82EB-6F6E-4CF5-A27A-B39316BDAC0B}" destId="{3044F4D6-52D0-4820-9757-8966752B5754}" srcOrd="4" destOrd="0" presId="urn:microsoft.com/office/officeart/2005/8/layout/vList3"/>
    <dgm:cxn modelId="{052D63B3-7D25-4C67-AB1E-0E4B8BFFE910}" type="presParOf" srcId="{3044F4D6-52D0-4820-9757-8966752B5754}" destId="{05EA6CBA-1600-4CDA-8BE6-3143D2B64CBD}" srcOrd="0" destOrd="0" presId="urn:microsoft.com/office/officeart/2005/8/layout/vList3"/>
    <dgm:cxn modelId="{158F0A4C-D05E-4738-9813-F8F0B4359844}" type="presParOf" srcId="{3044F4D6-52D0-4820-9757-8966752B5754}" destId="{4C5BBABB-8920-470B-945F-EC96D39D328B}" srcOrd="1" destOrd="0" presId="urn:microsoft.com/office/officeart/2005/8/layout/vList3"/>
    <dgm:cxn modelId="{98858889-4539-4FAB-A95D-E6B29DB926A5}" type="presParOf" srcId="{DFDF82EB-6F6E-4CF5-A27A-B39316BDAC0B}" destId="{BC48882B-2C60-4A30-A1D3-47446223FFF5}" srcOrd="5" destOrd="0" presId="urn:microsoft.com/office/officeart/2005/8/layout/vList3"/>
    <dgm:cxn modelId="{C1C32AA5-DB5B-4F11-AE8E-AEFDBCCA8B28}" type="presParOf" srcId="{DFDF82EB-6F6E-4CF5-A27A-B39316BDAC0B}" destId="{9DE5A060-66DE-4FB6-BCCC-CDB2281C79F6}" srcOrd="6" destOrd="0" presId="urn:microsoft.com/office/officeart/2005/8/layout/vList3"/>
    <dgm:cxn modelId="{498E9176-377F-4214-9084-44F737325ECA}" type="presParOf" srcId="{9DE5A060-66DE-4FB6-BCCC-CDB2281C79F6}" destId="{FB084968-6784-4C26-939A-FD0BA9879C0F}" srcOrd="0" destOrd="0" presId="urn:microsoft.com/office/officeart/2005/8/layout/vList3"/>
    <dgm:cxn modelId="{AF4117DE-01C7-485E-A6E2-2C2695FBA478}" type="presParOf" srcId="{9DE5A060-66DE-4FB6-BCCC-CDB2281C79F6}" destId="{65B38710-0469-434E-89A5-6E2958FEEE1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11A64A-5743-4000-B927-40532B76A3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0D7544F1-14FF-49AE-A9FB-88EB20100C4F}">
      <dgm:prSet/>
      <dgm:spPr/>
      <dgm:t>
        <a:bodyPr/>
        <a:lstStyle/>
        <a:p>
          <a:pPr rtl="0"/>
          <a:r>
            <a:rPr lang="ru-RU" dirty="0" smtClean="0"/>
            <a:t>Появление новых вирусов и расширение арсенала </a:t>
          </a:r>
          <a:r>
            <a:rPr lang="ru-RU" dirty="0" err="1" smtClean="0"/>
            <a:t>киберпреступников</a:t>
          </a:r>
          <a:r>
            <a:rPr lang="ru-RU" dirty="0" smtClean="0"/>
            <a:t> за счет использования новых технологий</a:t>
          </a:r>
          <a:endParaRPr lang="ru-RU" dirty="0"/>
        </a:p>
      </dgm:t>
    </dgm:pt>
    <dgm:pt modelId="{3D21209D-63BB-45DC-BDB8-1E375D03DD9F}" type="parTrans" cxnId="{33830B3A-44FD-4E10-A499-0B39BC748980}">
      <dgm:prSet/>
      <dgm:spPr/>
      <dgm:t>
        <a:bodyPr/>
        <a:lstStyle/>
        <a:p>
          <a:endParaRPr lang="ru-RU"/>
        </a:p>
      </dgm:t>
    </dgm:pt>
    <dgm:pt modelId="{C74331A8-A3E1-46C2-AA6E-12E3BA6E7D66}" type="sibTrans" cxnId="{33830B3A-44FD-4E10-A499-0B39BC748980}">
      <dgm:prSet/>
      <dgm:spPr/>
      <dgm:t>
        <a:bodyPr/>
        <a:lstStyle/>
        <a:p>
          <a:endParaRPr lang="ru-RU"/>
        </a:p>
      </dgm:t>
    </dgm:pt>
    <dgm:pt modelId="{AE49636A-9271-4C2B-BAB3-D002657B57DF}">
      <dgm:prSet custT="1"/>
      <dgm:spPr/>
      <dgm:t>
        <a:bodyPr/>
        <a:lstStyle/>
        <a:p>
          <a:pPr rtl="0"/>
          <a:r>
            <a:rPr lang="ru-RU" sz="1600" b="0" dirty="0" smtClean="0"/>
            <a:t>Атаки класса </a:t>
          </a:r>
          <a:r>
            <a:rPr lang="en-US" sz="1600" b="0" dirty="0" smtClean="0"/>
            <a:t>APT</a:t>
          </a:r>
          <a:endParaRPr lang="ru-RU" sz="1600" b="0" dirty="0"/>
        </a:p>
      </dgm:t>
    </dgm:pt>
    <dgm:pt modelId="{A8193376-64CE-4882-8932-A37226DCF7AA}" type="parTrans" cxnId="{15D5F7C8-E650-4DF1-87A8-F3DCF21F21E7}">
      <dgm:prSet/>
      <dgm:spPr/>
      <dgm:t>
        <a:bodyPr/>
        <a:lstStyle/>
        <a:p>
          <a:endParaRPr lang="ru-RU"/>
        </a:p>
      </dgm:t>
    </dgm:pt>
    <dgm:pt modelId="{D9870074-2A07-4C19-9703-26EF76722F02}" type="sibTrans" cxnId="{15D5F7C8-E650-4DF1-87A8-F3DCF21F21E7}">
      <dgm:prSet/>
      <dgm:spPr/>
      <dgm:t>
        <a:bodyPr/>
        <a:lstStyle/>
        <a:p>
          <a:endParaRPr lang="ru-RU"/>
        </a:p>
      </dgm:t>
    </dgm:pt>
    <dgm:pt modelId="{5B416EC8-FC51-4894-A8D2-D63599C0E072}">
      <dgm:prSet custT="1"/>
      <dgm:spPr/>
      <dgm:t>
        <a:bodyPr/>
        <a:lstStyle/>
        <a:p>
          <a:pPr rtl="0"/>
          <a:r>
            <a:rPr lang="ru-RU" sz="1600" b="0" dirty="0" smtClean="0"/>
            <a:t>Шифровальщики</a:t>
          </a:r>
          <a:endParaRPr lang="ru-RU" sz="1600" b="0" dirty="0"/>
        </a:p>
      </dgm:t>
    </dgm:pt>
    <dgm:pt modelId="{2B8DFA74-39D7-4D66-A98B-EA48D6A57B7A}" type="parTrans" cxnId="{E2C4AC41-8E23-4429-9568-6BE1B1A8B8AB}">
      <dgm:prSet/>
      <dgm:spPr/>
      <dgm:t>
        <a:bodyPr/>
        <a:lstStyle/>
        <a:p>
          <a:endParaRPr lang="ru-RU"/>
        </a:p>
      </dgm:t>
    </dgm:pt>
    <dgm:pt modelId="{6F68D272-4BBC-4B58-8BB6-F0BC169578FC}" type="sibTrans" cxnId="{E2C4AC41-8E23-4429-9568-6BE1B1A8B8AB}">
      <dgm:prSet/>
      <dgm:spPr/>
      <dgm:t>
        <a:bodyPr/>
        <a:lstStyle/>
        <a:p>
          <a:endParaRPr lang="ru-RU"/>
        </a:p>
      </dgm:t>
    </dgm:pt>
    <dgm:pt modelId="{893C5E7D-7CD2-48C7-9D96-2311073EE1C8}">
      <dgm:prSet custT="1"/>
      <dgm:spPr/>
      <dgm:t>
        <a:bodyPr/>
        <a:lstStyle/>
        <a:p>
          <a:pPr rtl="0"/>
          <a:r>
            <a:rPr lang="ru-RU" sz="1600" b="0" dirty="0" smtClean="0"/>
            <a:t>Нашествие </a:t>
          </a:r>
          <a:r>
            <a:rPr lang="ru-RU" sz="1600" b="0" dirty="0" err="1" smtClean="0"/>
            <a:t>безфайловых</a:t>
          </a:r>
          <a:r>
            <a:rPr lang="ru-RU" sz="1600" b="0" dirty="0" smtClean="0"/>
            <a:t> и облегченных вирусов</a:t>
          </a:r>
          <a:endParaRPr lang="ru-RU" sz="1600" b="0" dirty="0"/>
        </a:p>
      </dgm:t>
    </dgm:pt>
    <dgm:pt modelId="{6D7FF994-C26F-4732-8695-02E596320100}" type="parTrans" cxnId="{37D5176A-B823-4589-ABCE-07A7FF890932}">
      <dgm:prSet/>
      <dgm:spPr/>
      <dgm:t>
        <a:bodyPr/>
        <a:lstStyle/>
        <a:p>
          <a:endParaRPr lang="ru-RU"/>
        </a:p>
      </dgm:t>
    </dgm:pt>
    <dgm:pt modelId="{B49F9153-010F-4251-BABA-21972F17C58D}" type="sibTrans" cxnId="{37D5176A-B823-4589-ABCE-07A7FF890932}">
      <dgm:prSet/>
      <dgm:spPr/>
      <dgm:t>
        <a:bodyPr/>
        <a:lstStyle/>
        <a:p>
          <a:endParaRPr lang="ru-RU"/>
        </a:p>
      </dgm:t>
    </dgm:pt>
    <dgm:pt modelId="{7990E718-6D11-4239-AB95-2ADC0439F092}">
      <dgm:prSet custT="1"/>
      <dgm:spPr/>
      <dgm:t>
        <a:bodyPr/>
        <a:lstStyle/>
        <a:p>
          <a:pPr rtl="0"/>
          <a:r>
            <a:rPr lang="ru-RU" sz="1600" b="0" dirty="0" smtClean="0"/>
            <a:t>Атаки на персональные данные</a:t>
          </a:r>
          <a:endParaRPr lang="ru-RU" sz="1600" b="0" dirty="0"/>
        </a:p>
      </dgm:t>
    </dgm:pt>
    <dgm:pt modelId="{A64AB23E-4FA3-43F7-845E-83BBAEE88796}" type="parTrans" cxnId="{02972050-ABFF-40AA-9D1A-0F15C6B0FFB7}">
      <dgm:prSet/>
      <dgm:spPr/>
      <dgm:t>
        <a:bodyPr/>
        <a:lstStyle/>
        <a:p>
          <a:endParaRPr lang="ru-RU"/>
        </a:p>
      </dgm:t>
    </dgm:pt>
    <dgm:pt modelId="{A2CBE483-D354-4FDE-900C-0708CA7C8D58}" type="sibTrans" cxnId="{02972050-ABFF-40AA-9D1A-0F15C6B0FFB7}">
      <dgm:prSet/>
      <dgm:spPr/>
      <dgm:t>
        <a:bodyPr/>
        <a:lstStyle/>
        <a:p>
          <a:endParaRPr lang="ru-RU"/>
        </a:p>
      </dgm:t>
    </dgm:pt>
    <dgm:pt modelId="{E2FED8AD-B291-48B9-9FFC-4802D1C5B16B}">
      <dgm:prSet custT="1"/>
      <dgm:spPr/>
      <dgm:t>
        <a:bodyPr/>
        <a:lstStyle/>
        <a:p>
          <a:pPr rtl="0"/>
          <a:r>
            <a:rPr lang="ru-RU" sz="1600" b="0" dirty="0" smtClean="0"/>
            <a:t>Рост сложности обнаружения и удаления вредоносных программ</a:t>
          </a:r>
          <a:endParaRPr lang="ru-RU" sz="1600" b="0" dirty="0"/>
        </a:p>
      </dgm:t>
    </dgm:pt>
    <dgm:pt modelId="{7A97C05E-B18F-4441-B7C1-4611B39EE1C4}" type="parTrans" cxnId="{AF0AE620-AAA2-4AEF-BA57-4330FB583EDD}">
      <dgm:prSet/>
      <dgm:spPr/>
      <dgm:t>
        <a:bodyPr/>
        <a:lstStyle/>
        <a:p>
          <a:endParaRPr lang="ru-RU"/>
        </a:p>
      </dgm:t>
    </dgm:pt>
    <dgm:pt modelId="{3AE78519-BA01-480A-BB24-1001FE89FCB7}" type="sibTrans" cxnId="{AF0AE620-AAA2-4AEF-BA57-4330FB583EDD}">
      <dgm:prSet/>
      <dgm:spPr/>
      <dgm:t>
        <a:bodyPr/>
        <a:lstStyle/>
        <a:p>
          <a:endParaRPr lang="ru-RU"/>
        </a:p>
      </dgm:t>
    </dgm:pt>
    <dgm:pt modelId="{7A4CD473-4258-458E-B08A-DFDD0F036DF7}">
      <dgm:prSet/>
      <dgm:spPr/>
      <dgm:t>
        <a:bodyPr/>
        <a:lstStyle/>
        <a:p>
          <a:pPr rtl="0"/>
          <a:r>
            <a:rPr lang="ru-RU" smtClean="0"/>
            <a:t>Инфраструктурные киберугрозы</a:t>
          </a:r>
          <a:endParaRPr lang="ru-RU"/>
        </a:p>
      </dgm:t>
    </dgm:pt>
    <dgm:pt modelId="{506B9A31-9696-4FAF-9FE2-3785A513A6CD}" type="parTrans" cxnId="{29239997-A101-437B-8E4C-AF24F3B7B6C2}">
      <dgm:prSet/>
      <dgm:spPr/>
      <dgm:t>
        <a:bodyPr/>
        <a:lstStyle/>
        <a:p>
          <a:endParaRPr lang="ru-RU"/>
        </a:p>
      </dgm:t>
    </dgm:pt>
    <dgm:pt modelId="{9F7E4C93-A1D9-4C33-8C44-EB1CE4FB8567}" type="sibTrans" cxnId="{29239997-A101-437B-8E4C-AF24F3B7B6C2}">
      <dgm:prSet/>
      <dgm:spPr/>
      <dgm:t>
        <a:bodyPr/>
        <a:lstStyle/>
        <a:p>
          <a:endParaRPr lang="ru-RU"/>
        </a:p>
      </dgm:t>
    </dgm:pt>
    <dgm:pt modelId="{CE6BD19B-E0F1-4805-8629-CB92D1EAFC49}">
      <dgm:prSet custT="1"/>
      <dgm:spPr/>
      <dgm:t>
        <a:bodyPr/>
        <a:lstStyle/>
        <a:p>
          <a:pPr rtl="0"/>
          <a:r>
            <a:rPr lang="ru-RU" sz="1600" b="0" dirty="0" smtClean="0"/>
            <a:t>Атаки на программный интерфейс, на мобильные приложения</a:t>
          </a:r>
          <a:endParaRPr lang="ru-RU" sz="1600" b="0" dirty="0"/>
        </a:p>
      </dgm:t>
    </dgm:pt>
    <dgm:pt modelId="{1AA2E4B2-1D7D-4310-A434-D60A511BF747}" type="parTrans" cxnId="{62CCC868-5280-433D-9DDB-92BD53DAFF16}">
      <dgm:prSet/>
      <dgm:spPr/>
      <dgm:t>
        <a:bodyPr/>
        <a:lstStyle/>
        <a:p>
          <a:endParaRPr lang="ru-RU"/>
        </a:p>
      </dgm:t>
    </dgm:pt>
    <dgm:pt modelId="{BED7C8D6-3BF1-4A7F-B9BC-93E3BF8CD0CE}" type="sibTrans" cxnId="{62CCC868-5280-433D-9DDB-92BD53DAFF16}">
      <dgm:prSet/>
      <dgm:spPr/>
      <dgm:t>
        <a:bodyPr/>
        <a:lstStyle/>
        <a:p>
          <a:endParaRPr lang="ru-RU"/>
        </a:p>
      </dgm:t>
    </dgm:pt>
    <dgm:pt modelId="{0980C417-22CD-472E-9297-9598707351B2}">
      <dgm:prSet custT="1"/>
      <dgm:spPr/>
      <dgm:t>
        <a:bodyPr/>
        <a:lstStyle/>
        <a:p>
          <a:pPr rtl="0"/>
          <a:r>
            <a:rPr lang="ru-RU" sz="1600" b="0" dirty="0" smtClean="0"/>
            <a:t>Массовые взломы роутеров и модемов</a:t>
          </a:r>
          <a:endParaRPr lang="ru-RU" sz="1600" b="0" dirty="0"/>
        </a:p>
      </dgm:t>
    </dgm:pt>
    <dgm:pt modelId="{2CB0660E-9ACE-4D03-ACC5-3DC57DE63C23}" type="parTrans" cxnId="{B06E82AE-9A83-4575-A552-0DECB706BA05}">
      <dgm:prSet/>
      <dgm:spPr/>
      <dgm:t>
        <a:bodyPr/>
        <a:lstStyle/>
        <a:p>
          <a:endParaRPr lang="ru-RU"/>
        </a:p>
      </dgm:t>
    </dgm:pt>
    <dgm:pt modelId="{69034087-97A0-4CD0-82E8-4D25BC5CD34B}" type="sibTrans" cxnId="{B06E82AE-9A83-4575-A552-0DECB706BA05}">
      <dgm:prSet/>
      <dgm:spPr/>
      <dgm:t>
        <a:bodyPr/>
        <a:lstStyle/>
        <a:p>
          <a:endParaRPr lang="ru-RU"/>
        </a:p>
      </dgm:t>
    </dgm:pt>
    <dgm:pt modelId="{12C7C625-A5B9-4150-AD7F-B45E2E75F19B}">
      <dgm:prSet custT="1"/>
      <dgm:spPr/>
      <dgm:t>
        <a:bodyPr/>
        <a:lstStyle/>
        <a:p>
          <a:pPr rtl="0"/>
          <a:r>
            <a:rPr lang="ru-RU" sz="1600" b="0" smtClean="0"/>
            <a:t>Взлом банкоматов, </a:t>
          </a:r>
          <a:r>
            <a:rPr lang="en-US" sz="1600" b="0" smtClean="0"/>
            <a:t>PoS-</a:t>
          </a:r>
          <a:r>
            <a:rPr lang="ru-RU" sz="1600" b="0" smtClean="0"/>
            <a:t>терминалов</a:t>
          </a:r>
          <a:endParaRPr lang="ru-RU" sz="1600" b="0"/>
        </a:p>
      </dgm:t>
    </dgm:pt>
    <dgm:pt modelId="{A4897FB7-2478-4740-8D03-5250BFA14F7E}" type="parTrans" cxnId="{CDFF1A90-C84B-4283-BE28-AB5914487226}">
      <dgm:prSet/>
      <dgm:spPr/>
      <dgm:t>
        <a:bodyPr/>
        <a:lstStyle/>
        <a:p>
          <a:endParaRPr lang="ru-RU"/>
        </a:p>
      </dgm:t>
    </dgm:pt>
    <dgm:pt modelId="{D2613E3C-11ED-4321-A775-EDAD380B81AA}" type="sibTrans" cxnId="{CDFF1A90-C84B-4283-BE28-AB5914487226}">
      <dgm:prSet/>
      <dgm:spPr/>
      <dgm:t>
        <a:bodyPr/>
        <a:lstStyle/>
        <a:p>
          <a:endParaRPr lang="ru-RU"/>
        </a:p>
      </dgm:t>
    </dgm:pt>
    <dgm:pt modelId="{8475FEA1-45FB-4367-AA66-7FBB236DE006}">
      <dgm:prSet custT="1"/>
      <dgm:spPr/>
      <dgm:t>
        <a:bodyPr/>
        <a:lstStyle/>
        <a:p>
          <a:pPr rtl="0"/>
          <a:r>
            <a:rPr lang="ru-RU" sz="1600" b="0" dirty="0" smtClean="0"/>
            <a:t>увеличение </a:t>
          </a:r>
          <a:r>
            <a:rPr lang="ru-RU" sz="1600" b="0" dirty="0" err="1" smtClean="0"/>
            <a:t>кибератак</a:t>
          </a:r>
          <a:r>
            <a:rPr lang="ru-RU" sz="1600" b="0" dirty="0" smtClean="0"/>
            <a:t> на облачные сервисы.</a:t>
          </a:r>
          <a:endParaRPr lang="ru-RU" sz="1600" b="0" dirty="0"/>
        </a:p>
      </dgm:t>
    </dgm:pt>
    <dgm:pt modelId="{C3C62D1A-9333-452C-9982-1696A60E50E9}" type="parTrans" cxnId="{D34FC97F-6792-4871-A1C8-EA9D3BE21911}">
      <dgm:prSet/>
      <dgm:spPr/>
      <dgm:t>
        <a:bodyPr/>
        <a:lstStyle/>
        <a:p>
          <a:endParaRPr lang="ru-RU"/>
        </a:p>
      </dgm:t>
    </dgm:pt>
    <dgm:pt modelId="{25E243FB-838E-49B7-9282-D47249EDFCA5}" type="sibTrans" cxnId="{D34FC97F-6792-4871-A1C8-EA9D3BE21911}">
      <dgm:prSet/>
      <dgm:spPr/>
      <dgm:t>
        <a:bodyPr/>
        <a:lstStyle/>
        <a:p>
          <a:endParaRPr lang="ru-RU"/>
        </a:p>
      </dgm:t>
    </dgm:pt>
    <dgm:pt modelId="{68E8CF12-1CD9-4536-BFA1-8D96DE61DA73}">
      <dgm:prSet custT="1"/>
      <dgm:spPr/>
      <dgm:t>
        <a:bodyPr/>
        <a:lstStyle/>
        <a:p>
          <a:pPr rtl="0"/>
          <a:r>
            <a:rPr lang="ru-RU" sz="1600" b="0" dirty="0" smtClean="0"/>
            <a:t>Эксплуатирование уязвимостей в устройствах класса </a:t>
          </a:r>
          <a:r>
            <a:rPr lang="ru-RU" sz="1600" b="0" dirty="0" err="1" smtClean="0"/>
            <a:t>IoT</a:t>
          </a:r>
          <a:endParaRPr lang="ru-RU" sz="1600" b="0" dirty="0"/>
        </a:p>
      </dgm:t>
    </dgm:pt>
    <dgm:pt modelId="{DF0E0672-A6AD-4346-9957-06EAE214E372}" type="parTrans" cxnId="{3E4EA970-A9F6-43FC-9E55-D45572881589}">
      <dgm:prSet/>
      <dgm:spPr/>
      <dgm:t>
        <a:bodyPr/>
        <a:lstStyle/>
        <a:p>
          <a:endParaRPr lang="ru-RU"/>
        </a:p>
      </dgm:t>
    </dgm:pt>
    <dgm:pt modelId="{7437F203-D869-4FF1-A758-9533E4AFDFF6}" type="sibTrans" cxnId="{3E4EA970-A9F6-43FC-9E55-D45572881589}">
      <dgm:prSet/>
      <dgm:spPr/>
      <dgm:t>
        <a:bodyPr/>
        <a:lstStyle/>
        <a:p>
          <a:endParaRPr lang="ru-RU"/>
        </a:p>
      </dgm:t>
    </dgm:pt>
    <dgm:pt modelId="{5CEE74BB-7B2A-4117-BBDC-0606E7DFAD45}">
      <dgm:prSet/>
      <dgm:spPr/>
      <dgm:t>
        <a:bodyPr/>
        <a:lstStyle/>
        <a:p>
          <a:pPr rtl="0"/>
          <a:r>
            <a:rPr lang="ru-RU" b="1" smtClean="0"/>
            <a:t>Активизация </a:t>
          </a:r>
          <a:r>
            <a:rPr lang="en-US" b="1" smtClean="0"/>
            <a:t>APT-</a:t>
          </a:r>
          <a:r>
            <a:rPr lang="ru-RU" b="1" smtClean="0"/>
            <a:t>группировок, спонсируемых правительством</a:t>
          </a:r>
          <a:endParaRPr lang="ru-RU"/>
        </a:p>
      </dgm:t>
    </dgm:pt>
    <dgm:pt modelId="{22F05E05-1E9E-4270-85D6-2136A549E968}" type="parTrans" cxnId="{FDE7041C-8872-46D8-AE8A-BE48E41AC6FC}">
      <dgm:prSet/>
      <dgm:spPr/>
      <dgm:t>
        <a:bodyPr/>
        <a:lstStyle/>
        <a:p>
          <a:endParaRPr lang="ru-RU"/>
        </a:p>
      </dgm:t>
    </dgm:pt>
    <dgm:pt modelId="{C1279C52-EE9C-447A-A24E-B2A557141D78}" type="sibTrans" cxnId="{FDE7041C-8872-46D8-AE8A-BE48E41AC6FC}">
      <dgm:prSet/>
      <dgm:spPr/>
      <dgm:t>
        <a:bodyPr/>
        <a:lstStyle/>
        <a:p>
          <a:endParaRPr lang="ru-RU"/>
        </a:p>
      </dgm:t>
    </dgm:pt>
    <dgm:pt modelId="{AFE9A638-B675-4F0B-B99B-FEE102E725FF}">
      <dgm:prSet/>
      <dgm:spPr/>
      <dgm:t>
        <a:bodyPr/>
        <a:lstStyle/>
        <a:p>
          <a:pPr rtl="0"/>
          <a:r>
            <a:rPr lang="ru-RU" b="1" smtClean="0"/>
            <a:t>Активизация государственных кибервойск</a:t>
          </a:r>
          <a:endParaRPr lang="ru-RU"/>
        </a:p>
      </dgm:t>
    </dgm:pt>
    <dgm:pt modelId="{98A8CDD1-FD38-4521-9C22-C36990E68632}" type="parTrans" cxnId="{227F5EC2-E84D-4A14-AAE0-2B42B9A36E38}">
      <dgm:prSet/>
      <dgm:spPr/>
      <dgm:t>
        <a:bodyPr/>
        <a:lstStyle/>
        <a:p>
          <a:endParaRPr lang="ru-RU"/>
        </a:p>
      </dgm:t>
    </dgm:pt>
    <dgm:pt modelId="{D119026D-A9DB-4D36-A4A4-7081E53193AF}" type="sibTrans" cxnId="{227F5EC2-E84D-4A14-AAE0-2B42B9A36E38}">
      <dgm:prSet/>
      <dgm:spPr/>
      <dgm:t>
        <a:bodyPr/>
        <a:lstStyle/>
        <a:p>
          <a:endParaRPr lang="ru-RU"/>
        </a:p>
      </dgm:t>
    </dgm:pt>
    <dgm:pt modelId="{A89BEB2F-1FDA-45D6-9DF1-98BF4D4FB4BB}" type="pres">
      <dgm:prSet presAssocID="{3111A64A-5743-4000-B927-40532B76A32B}" presName="linear" presStyleCnt="0">
        <dgm:presLayoutVars>
          <dgm:animLvl val="lvl"/>
          <dgm:resizeHandles val="exact"/>
        </dgm:presLayoutVars>
      </dgm:prSet>
      <dgm:spPr/>
    </dgm:pt>
    <dgm:pt modelId="{34BAA727-5A57-49F2-8697-D9210A1E038A}" type="pres">
      <dgm:prSet presAssocID="{0D7544F1-14FF-49AE-A9FB-88EB20100C4F}" presName="parentText" presStyleLbl="node1" presStyleIdx="0" presStyleCnt="4" custScaleY="131199">
        <dgm:presLayoutVars>
          <dgm:chMax val="0"/>
          <dgm:bulletEnabled val="1"/>
        </dgm:presLayoutVars>
      </dgm:prSet>
      <dgm:spPr/>
    </dgm:pt>
    <dgm:pt modelId="{FE87AD01-1FD8-4724-9EEF-7DF7BD5DDDEE}" type="pres">
      <dgm:prSet presAssocID="{0D7544F1-14FF-49AE-A9FB-88EB20100C4F}" presName="childText" presStyleLbl="revTx" presStyleIdx="0" presStyleCnt="2">
        <dgm:presLayoutVars>
          <dgm:bulletEnabled val="1"/>
        </dgm:presLayoutVars>
      </dgm:prSet>
      <dgm:spPr/>
      <dgm:t>
        <a:bodyPr/>
        <a:lstStyle/>
        <a:p>
          <a:endParaRPr lang="ru-RU"/>
        </a:p>
      </dgm:t>
    </dgm:pt>
    <dgm:pt modelId="{E932CF57-7E74-40BE-A981-B0855D208DFE}" type="pres">
      <dgm:prSet presAssocID="{7A4CD473-4258-458E-B08A-DFDD0F036DF7}" presName="parentText" presStyleLbl="node1" presStyleIdx="1" presStyleCnt="4">
        <dgm:presLayoutVars>
          <dgm:chMax val="0"/>
          <dgm:bulletEnabled val="1"/>
        </dgm:presLayoutVars>
      </dgm:prSet>
      <dgm:spPr/>
    </dgm:pt>
    <dgm:pt modelId="{CC566550-848B-4631-BD12-BBE9C2E7DD2E}" type="pres">
      <dgm:prSet presAssocID="{7A4CD473-4258-458E-B08A-DFDD0F036DF7}" presName="childText" presStyleLbl="revTx" presStyleIdx="1" presStyleCnt="2">
        <dgm:presLayoutVars>
          <dgm:bulletEnabled val="1"/>
        </dgm:presLayoutVars>
      </dgm:prSet>
      <dgm:spPr/>
      <dgm:t>
        <a:bodyPr/>
        <a:lstStyle/>
        <a:p>
          <a:endParaRPr lang="ru-RU"/>
        </a:p>
      </dgm:t>
    </dgm:pt>
    <dgm:pt modelId="{6BDAFF48-629F-418B-99B7-319C295DC7F6}" type="pres">
      <dgm:prSet presAssocID="{5CEE74BB-7B2A-4117-BBDC-0606E7DFAD45}" presName="parentText" presStyleLbl="node1" presStyleIdx="2" presStyleCnt="4">
        <dgm:presLayoutVars>
          <dgm:chMax val="0"/>
          <dgm:bulletEnabled val="1"/>
        </dgm:presLayoutVars>
      </dgm:prSet>
      <dgm:spPr/>
    </dgm:pt>
    <dgm:pt modelId="{22A1E020-3BE1-44E1-9B87-9DD1965735F9}" type="pres">
      <dgm:prSet presAssocID="{C1279C52-EE9C-447A-A24E-B2A557141D78}" presName="spacer" presStyleCnt="0"/>
      <dgm:spPr/>
    </dgm:pt>
    <dgm:pt modelId="{9082936F-61C4-464A-8D51-A247955A69D0}" type="pres">
      <dgm:prSet presAssocID="{AFE9A638-B675-4F0B-B99B-FEE102E725FF}" presName="parentText" presStyleLbl="node1" presStyleIdx="3" presStyleCnt="4">
        <dgm:presLayoutVars>
          <dgm:chMax val="0"/>
          <dgm:bulletEnabled val="1"/>
        </dgm:presLayoutVars>
      </dgm:prSet>
      <dgm:spPr/>
    </dgm:pt>
  </dgm:ptLst>
  <dgm:cxnLst>
    <dgm:cxn modelId="{29239997-A101-437B-8E4C-AF24F3B7B6C2}" srcId="{3111A64A-5743-4000-B927-40532B76A32B}" destId="{7A4CD473-4258-458E-B08A-DFDD0F036DF7}" srcOrd="1" destOrd="0" parTransId="{506B9A31-9696-4FAF-9FE2-3785A513A6CD}" sibTransId="{9F7E4C93-A1D9-4C33-8C44-EB1CE4FB8567}"/>
    <dgm:cxn modelId="{02972050-ABFF-40AA-9D1A-0F15C6B0FFB7}" srcId="{0D7544F1-14FF-49AE-A9FB-88EB20100C4F}" destId="{7990E718-6D11-4239-AB95-2ADC0439F092}" srcOrd="3" destOrd="0" parTransId="{A64AB23E-4FA3-43F7-845E-83BBAEE88796}" sibTransId="{A2CBE483-D354-4FDE-900C-0708CA7C8D58}"/>
    <dgm:cxn modelId="{15D5F7C8-E650-4DF1-87A8-F3DCF21F21E7}" srcId="{0D7544F1-14FF-49AE-A9FB-88EB20100C4F}" destId="{AE49636A-9271-4C2B-BAB3-D002657B57DF}" srcOrd="0" destOrd="0" parTransId="{A8193376-64CE-4882-8932-A37226DCF7AA}" sibTransId="{D9870074-2A07-4C19-9703-26EF76722F02}"/>
    <dgm:cxn modelId="{F53543D0-8E84-4DEB-A0B6-2EA8355CE666}" type="presOf" srcId="{68E8CF12-1CD9-4536-BFA1-8D96DE61DA73}" destId="{CC566550-848B-4631-BD12-BBE9C2E7DD2E}" srcOrd="0" destOrd="4" presId="urn:microsoft.com/office/officeart/2005/8/layout/vList2"/>
    <dgm:cxn modelId="{391E36EA-3505-4E7A-B30B-1C43B3353621}" type="presOf" srcId="{12C7C625-A5B9-4150-AD7F-B45E2E75F19B}" destId="{CC566550-848B-4631-BD12-BBE9C2E7DD2E}" srcOrd="0" destOrd="2" presId="urn:microsoft.com/office/officeart/2005/8/layout/vList2"/>
    <dgm:cxn modelId="{A9B55C84-A755-4402-9126-0FA0A61CA324}" type="presOf" srcId="{AFE9A638-B675-4F0B-B99B-FEE102E725FF}" destId="{9082936F-61C4-464A-8D51-A247955A69D0}" srcOrd="0" destOrd="0" presId="urn:microsoft.com/office/officeart/2005/8/layout/vList2"/>
    <dgm:cxn modelId="{DA7C75C9-57DE-417D-8BC4-4C29AFC2431D}" type="presOf" srcId="{8475FEA1-45FB-4367-AA66-7FBB236DE006}" destId="{CC566550-848B-4631-BD12-BBE9C2E7DD2E}" srcOrd="0" destOrd="3" presId="urn:microsoft.com/office/officeart/2005/8/layout/vList2"/>
    <dgm:cxn modelId="{04D42833-BB0B-41EA-AF29-CF51B7D00A8D}" type="presOf" srcId="{E2FED8AD-B291-48B9-9FFC-4802D1C5B16B}" destId="{FE87AD01-1FD8-4724-9EEF-7DF7BD5DDDEE}" srcOrd="0" destOrd="4" presId="urn:microsoft.com/office/officeart/2005/8/layout/vList2"/>
    <dgm:cxn modelId="{1D82B809-0186-4D7E-A45A-E8186B88C711}" type="presOf" srcId="{0980C417-22CD-472E-9297-9598707351B2}" destId="{CC566550-848B-4631-BD12-BBE9C2E7DD2E}" srcOrd="0" destOrd="1" presId="urn:microsoft.com/office/officeart/2005/8/layout/vList2"/>
    <dgm:cxn modelId="{9EC2D4C5-644F-4588-A2D6-4AEB20D1BE8B}" type="presOf" srcId="{7A4CD473-4258-458E-B08A-DFDD0F036DF7}" destId="{E932CF57-7E74-40BE-A981-B0855D208DFE}" srcOrd="0" destOrd="0" presId="urn:microsoft.com/office/officeart/2005/8/layout/vList2"/>
    <dgm:cxn modelId="{AF0AE620-AAA2-4AEF-BA57-4330FB583EDD}" srcId="{0D7544F1-14FF-49AE-A9FB-88EB20100C4F}" destId="{E2FED8AD-B291-48B9-9FFC-4802D1C5B16B}" srcOrd="4" destOrd="0" parTransId="{7A97C05E-B18F-4441-B7C1-4611B39EE1C4}" sibTransId="{3AE78519-BA01-480A-BB24-1001FE89FCB7}"/>
    <dgm:cxn modelId="{3E4EA970-A9F6-43FC-9E55-D45572881589}" srcId="{7A4CD473-4258-458E-B08A-DFDD0F036DF7}" destId="{68E8CF12-1CD9-4536-BFA1-8D96DE61DA73}" srcOrd="4" destOrd="0" parTransId="{DF0E0672-A6AD-4346-9957-06EAE214E372}" sibTransId="{7437F203-D869-4FF1-A758-9533E4AFDFF6}"/>
    <dgm:cxn modelId="{B06E82AE-9A83-4575-A552-0DECB706BA05}" srcId="{7A4CD473-4258-458E-B08A-DFDD0F036DF7}" destId="{0980C417-22CD-472E-9297-9598707351B2}" srcOrd="1" destOrd="0" parTransId="{2CB0660E-9ACE-4D03-ACC5-3DC57DE63C23}" sibTransId="{69034087-97A0-4CD0-82E8-4D25BC5CD34B}"/>
    <dgm:cxn modelId="{7658578F-CC30-4F16-BAB0-516301AE11A4}" type="presOf" srcId="{5CEE74BB-7B2A-4117-BBDC-0606E7DFAD45}" destId="{6BDAFF48-629F-418B-99B7-319C295DC7F6}" srcOrd="0" destOrd="0" presId="urn:microsoft.com/office/officeart/2005/8/layout/vList2"/>
    <dgm:cxn modelId="{15076FFF-8881-4BE2-A9B8-8AF29A9F2791}" type="presOf" srcId="{3111A64A-5743-4000-B927-40532B76A32B}" destId="{A89BEB2F-1FDA-45D6-9DF1-98BF4D4FB4BB}" srcOrd="0" destOrd="0" presId="urn:microsoft.com/office/officeart/2005/8/layout/vList2"/>
    <dgm:cxn modelId="{33830B3A-44FD-4E10-A499-0B39BC748980}" srcId="{3111A64A-5743-4000-B927-40532B76A32B}" destId="{0D7544F1-14FF-49AE-A9FB-88EB20100C4F}" srcOrd="0" destOrd="0" parTransId="{3D21209D-63BB-45DC-BDB8-1E375D03DD9F}" sibTransId="{C74331A8-A3E1-46C2-AA6E-12E3BA6E7D66}"/>
    <dgm:cxn modelId="{227F5EC2-E84D-4A14-AAE0-2B42B9A36E38}" srcId="{3111A64A-5743-4000-B927-40532B76A32B}" destId="{AFE9A638-B675-4F0B-B99B-FEE102E725FF}" srcOrd="3" destOrd="0" parTransId="{98A8CDD1-FD38-4521-9C22-C36990E68632}" sibTransId="{D119026D-A9DB-4D36-A4A4-7081E53193AF}"/>
    <dgm:cxn modelId="{D34FC97F-6792-4871-A1C8-EA9D3BE21911}" srcId="{7A4CD473-4258-458E-B08A-DFDD0F036DF7}" destId="{8475FEA1-45FB-4367-AA66-7FBB236DE006}" srcOrd="3" destOrd="0" parTransId="{C3C62D1A-9333-452C-9982-1696A60E50E9}" sibTransId="{25E243FB-838E-49B7-9282-D47249EDFCA5}"/>
    <dgm:cxn modelId="{C4FA7EA2-1D1E-4A4A-9B8F-E5A9968FFF04}" type="presOf" srcId="{5B416EC8-FC51-4894-A8D2-D63599C0E072}" destId="{FE87AD01-1FD8-4724-9EEF-7DF7BD5DDDEE}" srcOrd="0" destOrd="1" presId="urn:microsoft.com/office/officeart/2005/8/layout/vList2"/>
    <dgm:cxn modelId="{E2C4AC41-8E23-4429-9568-6BE1B1A8B8AB}" srcId="{0D7544F1-14FF-49AE-A9FB-88EB20100C4F}" destId="{5B416EC8-FC51-4894-A8D2-D63599C0E072}" srcOrd="1" destOrd="0" parTransId="{2B8DFA74-39D7-4D66-A98B-EA48D6A57B7A}" sibTransId="{6F68D272-4BBC-4B58-8BB6-F0BC169578FC}"/>
    <dgm:cxn modelId="{CDFF1A90-C84B-4283-BE28-AB5914487226}" srcId="{7A4CD473-4258-458E-B08A-DFDD0F036DF7}" destId="{12C7C625-A5B9-4150-AD7F-B45E2E75F19B}" srcOrd="2" destOrd="0" parTransId="{A4897FB7-2478-4740-8D03-5250BFA14F7E}" sibTransId="{D2613E3C-11ED-4321-A775-EDAD380B81AA}"/>
    <dgm:cxn modelId="{D7BD46C0-166A-4A1B-A8D5-3E14E2F005D0}" type="presOf" srcId="{AE49636A-9271-4C2B-BAB3-D002657B57DF}" destId="{FE87AD01-1FD8-4724-9EEF-7DF7BD5DDDEE}" srcOrd="0" destOrd="0" presId="urn:microsoft.com/office/officeart/2005/8/layout/vList2"/>
    <dgm:cxn modelId="{62CCC868-5280-433D-9DDB-92BD53DAFF16}" srcId="{7A4CD473-4258-458E-B08A-DFDD0F036DF7}" destId="{CE6BD19B-E0F1-4805-8629-CB92D1EAFC49}" srcOrd="0" destOrd="0" parTransId="{1AA2E4B2-1D7D-4310-A434-D60A511BF747}" sibTransId="{BED7C8D6-3BF1-4A7F-B9BC-93E3BF8CD0CE}"/>
    <dgm:cxn modelId="{36C7A126-BAEF-4DC9-825D-C232269ABFED}" type="presOf" srcId="{893C5E7D-7CD2-48C7-9D96-2311073EE1C8}" destId="{FE87AD01-1FD8-4724-9EEF-7DF7BD5DDDEE}" srcOrd="0" destOrd="2" presId="urn:microsoft.com/office/officeart/2005/8/layout/vList2"/>
    <dgm:cxn modelId="{FDE7041C-8872-46D8-AE8A-BE48E41AC6FC}" srcId="{3111A64A-5743-4000-B927-40532B76A32B}" destId="{5CEE74BB-7B2A-4117-BBDC-0606E7DFAD45}" srcOrd="2" destOrd="0" parTransId="{22F05E05-1E9E-4270-85D6-2136A549E968}" sibTransId="{C1279C52-EE9C-447A-A24E-B2A557141D78}"/>
    <dgm:cxn modelId="{79BA6854-83D9-406B-B58B-01537C6AB8DE}" type="presOf" srcId="{0D7544F1-14FF-49AE-A9FB-88EB20100C4F}" destId="{34BAA727-5A57-49F2-8697-D9210A1E038A}" srcOrd="0" destOrd="0" presId="urn:microsoft.com/office/officeart/2005/8/layout/vList2"/>
    <dgm:cxn modelId="{AFAB398A-74B2-4B44-93E1-F565AFE6D513}" type="presOf" srcId="{7990E718-6D11-4239-AB95-2ADC0439F092}" destId="{FE87AD01-1FD8-4724-9EEF-7DF7BD5DDDEE}" srcOrd="0" destOrd="3" presId="urn:microsoft.com/office/officeart/2005/8/layout/vList2"/>
    <dgm:cxn modelId="{E62B2060-B895-49E4-8FE2-80BC5A4891E3}" type="presOf" srcId="{CE6BD19B-E0F1-4805-8629-CB92D1EAFC49}" destId="{CC566550-848B-4631-BD12-BBE9C2E7DD2E}" srcOrd="0" destOrd="0" presId="urn:microsoft.com/office/officeart/2005/8/layout/vList2"/>
    <dgm:cxn modelId="{37D5176A-B823-4589-ABCE-07A7FF890932}" srcId="{0D7544F1-14FF-49AE-A9FB-88EB20100C4F}" destId="{893C5E7D-7CD2-48C7-9D96-2311073EE1C8}" srcOrd="2" destOrd="0" parTransId="{6D7FF994-C26F-4732-8695-02E596320100}" sibTransId="{B49F9153-010F-4251-BABA-21972F17C58D}"/>
    <dgm:cxn modelId="{C2FD4702-595A-4567-8A16-1DE946CCA10F}" type="presParOf" srcId="{A89BEB2F-1FDA-45D6-9DF1-98BF4D4FB4BB}" destId="{34BAA727-5A57-49F2-8697-D9210A1E038A}" srcOrd="0" destOrd="0" presId="urn:microsoft.com/office/officeart/2005/8/layout/vList2"/>
    <dgm:cxn modelId="{2B26201B-04DB-43AB-B091-710994E96282}" type="presParOf" srcId="{A89BEB2F-1FDA-45D6-9DF1-98BF4D4FB4BB}" destId="{FE87AD01-1FD8-4724-9EEF-7DF7BD5DDDEE}" srcOrd="1" destOrd="0" presId="urn:microsoft.com/office/officeart/2005/8/layout/vList2"/>
    <dgm:cxn modelId="{C4E4ED95-5568-41CC-AED2-DB84EF7BF9E5}" type="presParOf" srcId="{A89BEB2F-1FDA-45D6-9DF1-98BF4D4FB4BB}" destId="{E932CF57-7E74-40BE-A981-B0855D208DFE}" srcOrd="2" destOrd="0" presId="urn:microsoft.com/office/officeart/2005/8/layout/vList2"/>
    <dgm:cxn modelId="{C285F97E-82D9-4C6C-A82C-C848D0F3EE1C}" type="presParOf" srcId="{A89BEB2F-1FDA-45D6-9DF1-98BF4D4FB4BB}" destId="{CC566550-848B-4631-BD12-BBE9C2E7DD2E}" srcOrd="3" destOrd="0" presId="urn:microsoft.com/office/officeart/2005/8/layout/vList2"/>
    <dgm:cxn modelId="{CCA8FAEF-70F9-4F85-A2CE-B0D2B9CA9929}" type="presParOf" srcId="{A89BEB2F-1FDA-45D6-9DF1-98BF4D4FB4BB}" destId="{6BDAFF48-629F-418B-99B7-319C295DC7F6}" srcOrd="4" destOrd="0" presId="urn:microsoft.com/office/officeart/2005/8/layout/vList2"/>
    <dgm:cxn modelId="{BCFA86DF-D3E9-4538-A1C1-BF168FB0783E}" type="presParOf" srcId="{A89BEB2F-1FDA-45D6-9DF1-98BF4D4FB4BB}" destId="{22A1E020-3BE1-44E1-9B87-9DD1965735F9}" srcOrd="5" destOrd="0" presId="urn:microsoft.com/office/officeart/2005/8/layout/vList2"/>
    <dgm:cxn modelId="{1E534567-E8F1-4D9E-ABA7-AB1A9505FF3F}" type="presParOf" srcId="{A89BEB2F-1FDA-45D6-9DF1-98BF4D4FB4BB}" destId="{9082936F-61C4-464A-8D51-A247955A69D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2FB9C-D681-4184-AACD-64A04A2E6361}">
      <dsp:nvSpPr>
        <dsp:cNvPr id="0" name=""/>
        <dsp:cNvSpPr/>
      </dsp:nvSpPr>
      <dsp:spPr>
        <a:xfrm rot="10800000">
          <a:off x="1724110" y="3397"/>
          <a:ext cx="5928741" cy="9231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71" tIns="68580" rIns="128016" bIns="68580" numCol="1" spcCol="1270" anchor="ctr" anchorCtr="0">
          <a:noAutofit/>
        </a:bodyPr>
        <a:lstStyle/>
        <a:p>
          <a:pPr lvl="0" algn="ctr" defTabSz="800100" rtl="0">
            <a:lnSpc>
              <a:spcPct val="90000"/>
            </a:lnSpc>
            <a:spcBef>
              <a:spcPct val="0"/>
            </a:spcBef>
            <a:spcAft>
              <a:spcPct val="35000"/>
            </a:spcAft>
          </a:pPr>
          <a:r>
            <a:rPr lang="ru-RU" sz="1800" kern="1200" dirty="0" smtClean="0"/>
            <a:t>повышение качества предоставления государственных услуг гражданам РФ;</a:t>
          </a:r>
          <a:endParaRPr lang="ru-RU" sz="1800" kern="1200" dirty="0"/>
        </a:p>
      </dsp:txBody>
      <dsp:txXfrm rot="10800000">
        <a:off x="1954890" y="3397"/>
        <a:ext cx="5697961" cy="923122"/>
      </dsp:txXfrm>
    </dsp:sp>
    <dsp:sp modelId="{2A12CA99-58E4-456D-8A95-7C60B7C948F3}">
      <dsp:nvSpPr>
        <dsp:cNvPr id="0" name=""/>
        <dsp:cNvSpPr/>
      </dsp:nvSpPr>
      <dsp:spPr>
        <a:xfrm>
          <a:off x="1262548" y="3397"/>
          <a:ext cx="923122" cy="92312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4B567A7B-272F-4D5F-9DF2-CA745ED78A9C}">
      <dsp:nvSpPr>
        <dsp:cNvPr id="0" name=""/>
        <dsp:cNvSpPr/>
      </dsp:nvSpPr>
      <dsp:spPr>
        <a:xfrm rot="10800000">
          <a:off x="1724110" y="1202079"/>
          <a:ext cx="5928741" cy="9231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71" tIns="68580" rIns="128016" bIns="68580" numCol="1" spcCol="1270" anchor="ctr" anchorCtr="0">
          <a:noAutofit/>
        </a:bodyPr>
        <a:lstStyle/>
        <a:p>
          <a:pPr lvl="0" algn="ctr" defTabSz="800100" rtl="0">
            <a:lnSpc>
              <a:spcPct val="90000"/>
            </a:lnSpc>
            <a:spcBef>
              <a:spcPct val="0"/>
            </a:spcBef>
            <a:spcAft>
              <a:spcPct val="35000"/>
            </a:spcAft>
          </a:pPr>
          <a:r>
            <a:rPr lang="ru-RU" sz="1800" kern="1200" dirty="0" smtClean="0"/>
            <a:t>повышение эффективности за счет сокращения временных затрат на получение запросов, оповещение граждан и другое;</a:t>
          </a:r>
          <a:endParaRPr lang="ru-RU" sz="1800" kern="1200" dirty="0"/>
        </a:p>
      </dsp:txBody>
      <dsp:txXfrm rot="10800000">
        <a:off x="1954890" y="1202079"/>
        <a:ext cx="5697961" cy="923122"/>
      </dsp:txXfrm>
    </dsp:sp>
    <dsp:sp modelId="{E3DBEE0F-487E-4621-8207-F698808E1BBB}">
      <dsp:nvSpPr>
        <dsp:cNvPr id="0" name=""/>
        <dsp:cNvSpPr/>
      </dsp:nvSpPr>
      <dsp:spPr>
        <a:xfrm>
          <a:off x="1262548" y="1202079"/>
          <a:ext cx="923122" cy="92312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4C5BBABB-8920-470B-945F-EC96D39D328B}">
      <dsp:nvSpPr>
        <dsp:cNvPr id="0" name=""/>
        <dsp:cNvSpPr/>
      </dsp:nvSpPr>
      <dsp:spPr>
        <a:xfrm rot="10800000">
          <a:off x="1724110" y="2400760"/>
          <a:ext cx="5928741" cy="9231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71" tIns="68580" rIns="128016" bIns="68580" numCol="1" spcCol="1270" anchor="ctr" anchorCtr="0">
          <a:noAutofit/>
        </a:bodyPr>
        <a:lstStyle/>
        <a:p>
          <a:pPr lvl="0" algn="ctr" defTabSz="800100" rtl="0">
            <a:lnSpc>
              <a:spcPct val="90000"/>
            </a:lnSpc>
            <a:spcBef>
              <a:spcPct val="0"/>
            </a:spcBef>
            <a:spcAft>
              <a:spcPct val="35000"/>
            </a:spcAft>
          </a:pPr>
          <a:r>
            <a:rPr lang="ru-RU" sz="1800" kern="1200" smtClean="0"/>
            <a:t>обеспечение прозрачности деятельности органов государственной власти;</a:t>
          </a:r>
          <a:endParaRPr lang="ru-RU" sz="1800" kern="1200"/>
        </a:p>
      </dsp:txBody>
      <dsp:txXfrm rot="10800000">
        <a:off x="1954890" y="2400760"/>
        <a:ext cx="5697961" cy="923122"/>
      </dsp:txXfrm>
    </dsp:sp>
    <dsp:sp modelId="{05EA6CBA-1600-4CDA-8BE6-3143D2B64CBD}">
      <dsp:nvSpPr>
        <dsp:cNvPr id="0" name=""/>
        <dsp:cNvSpPr/>
      </dsp:nvSpPr>
      <dsp:spPr>
        <a:xfrm>
          <a:off x="1262548" y="2400760"/>
          <a:ext cx="923122" cy="92312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B38710-0469-434E-89A5-6E2958FEEE12}">
      <dsp:nvSpPr>
        <dsp:cNvPr id="0" name=""/>
        <dsp:cNvSpPr/>
      </dsp:nvSpPr>
      <dsp:spPr>
        <a:xfrm rot="10800000">
          <a:off x="1724110" y="3599442"/>
          <a:ext cx="5928741" cy="9231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071" tIns="68580" rIns="128016" bIns="68580" numCol="1" spcCol="1270" anchor="ctr" anchorCtr="0">
          <a:noAutofit/>
        </a:bodyPr>
        <a:lstStyle/>
        <a:p>
          <a:pPr lvl="0" algn="ctr" defTabSz="800100" rtl="0">
            <a:lnSpc>
              <a:spcPct val="90000"/>
            </a:lnSpc>
            <a:spcBef>
              <a:spcPct val="0"/>
            </a:spcBef>
            <a:spcAft>
              <a:spcPct val="35000"/>
            </a:spcAft>
          </a:pPr>
          <a:r>
            <a:rPr lang="ru-RU" sz="1800" kern="1200" smtClean="0"/>
            <a:t>создание электронного документооборота;</a:t>
          </a:r>
          <a:endParaRPr lang="ru-RU" sz="1800" kern="1200"/>
        </a:p>
      </dsp:txBody>
      <dsp:txXfrm rot="10800000">
        <a:off x="1954890" y="3599442"/>
        <a:ext cx="5697961" cy="923122"/>
      </dsp:txXfrm>
    </dsp:sp>
    <dsp:sp modelId="{FB084968-6784-4C26-939A-FD0BA9879C0F}">
      <dsp:nvSpPr>
        <dsp:cNvPr id="0" name=""/>
        <dsp:cNvSpPr/>
      </dsp:nvSpPr>
      <dsp:spPr>
        <a:xfrm>
          <a:off x="1262548" y="3599442"/>
          <a:ext cx="923122" cy="92312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AA727-5A57-49F2-8697-D9210A1E038A}">
      <dsp:nvSpPr>
        <dsp:cNvPr id="0" name=""/>
        <dsp:cNvSpPr/>
      </dsp:nvSpPr>
      <dsp:spPr>
        <a:xfrm>
          <a:off x="0" y="454239"/>
          <a:ext cx="8915400" cy="4405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kern="1200" dirty="0" smtClean="0"/>
            <a:t>Появление новых вирусов и расширение арсенала </a:t>
          </a:r>
          <a:r>
            <a:rPr lang="ru-RU" sz="1400" kern="1200" dirty="0" err="1" smtClean="0"/>
            <a:t>киберпреступников</a:t>
          </a:r>
          <a:r>
            <a:rPr lang="ru-RU" sz="1400" kern="1200" dirty="0" smtClean="0"/>
            <a:t> за счет использования новых технологий</a:t>
          </a:r>
          <a:endParaRPr lang="ru-RU" sz="1400" kern="1200" dirty="0"/>
        </a:p>
      </dsp:txBody>
      <dsp:txXfrm>
        <a:off x="21506" y="475745"/>
        <a:ext cx="8872388" cy="397541"/>
      </dsp:txXfrm>
    </dsp:sp>
    <dsp:sp modelId="{FE87AD01-1FD8-4724-9EEF-7DF7BD5DDDEE}">
      <dsp:nvSpPr>
        <dsp:cNvPr id="0" name=""/>
        <dsp:cNvSpPr/>
      </dsp:nvSpPr>
      <dsp:spPr>
        <a:xfrm>
          <a:off x="0" y="894793"/>
          <a:ext cx="8915400" cy="136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064"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ru-RU" sz="1600" b="0" kern="1200" dirty="0" smtClean="0"/>
            <a:t>Атаки класса </a:t>
          </a:r>
          <a:r>
            <a:rPr lang="en-US" sz="1600" b="0" kern="1200" dirty="0" smtClean="0"/>
            <a:t>APT</a:t>
          </a:r>
          <a:endParaRPr lang="ru-RU" sz="1600" b="0" kern="1200" dirty="0"/>
        </a:p>
        <a:p>
          <a:pPr marL="171450" lvl="1" indent="-171450" algn="l" defTabSz="711200" rtl="0">
            <a:lnSpc>
              <a:spcPct val="90000"/>
            </a:lnSpc>
            <a:spcBef>
              <a:spcPct val="0"/>
            </a:spcBef>
            <a:spcAft>
              <a:spcPct val="20000"/>
            </a:spcAft>
            <a:buChar char="••"/>
          </a:pPr>
          <a:r>
            <a:rPr lang="ru-RU" sz="1600" b="0" kern="1200" dirty="0" smtClean="0"/>
            <a:t>Шифровальщики</a:t>
          </a:r>
          <a:endParaRPr lang="ru-RU" sz="1600" b="0" kern="1200" dirty="0"/>
        </a:p>
        <a:p>
          <a:pPr marL="171450" lvl="1" indent="-171450" algn="l" defTabSz="711200" rtl="0">
            <a:lnSpc>
              <a:spcPct val="90000"/>
            </a:lnSpc>
            <a:spcBef>
              <a:spcPct val="0"/>
            </a:spcBef>
            <a:spcAft>
              <a:spcPct val="20000"/>
            </a:spcAft>
            <a:buChar char="••"/>
          </a:pPr>
          <a:r>
            <a:rPr lang="ru-RU" sz="1600" b="0" kern="1200" dirty="0" smtClean="0"/>
            <a:t>Нашествие </a:t>
          </a:r>
          <a:r>
            <a:rPr lang="ru-RU" sz="1600" b="0" kern="1200" dirty="0" err="1" smtClean="0"/>
            <a:t>безфайловых</a:t>
          </a:r>
          <a:r>
            <a:rPr lang="ru-RU" sz="1600" b="0" kern="1200" dirty="0" smtClean="0"/>
            <a:t> и облегченных вирусов</a:t>
          </a:r>
          <a:endParaRPr lang="ru-RU" sz="1600" b="0" kern="1200" dirty="0"/>
        </a:p>
        <a:p>
          <a:pPr marL="171450" lvl="1" indent="-171450" algn="l" defTabSz="711200" rtl="0">
            <a:lnSpc>
              <a:spcPct val="90000"/>
            </a:lnSpc>
            <a:spcBef>
              <a:spcPct val="0"/>
            </a:spcBef>
            <a:spcAft>
              <a:spcPct val="20000"/>
            </a:spcAft>
            <a:buChar char="••"/>
          </a:pPr>
          <a:r>
            <a:rPr lang="ru-RU" sz="1600" b="0" kern="1200" dirty="0" smtClean="0"/>
            <a:t>Атаки на персональные данные</a:t>
          </a:r>
          <a:endParaRPr lang="ru-RU" sz="1600" b="0" kern="1200" dirty="0"/>
        </a:p>
        <a:p>
          <a:pPr marL="171450" lvl="1" indent="-171450" algn="l" defTabSz="711200" rtl="0">
            <a:lnSpc>
              <a:spcPct val="90000"/>
            </a:lnSpc>
            <a:spcBef>
              <a:spcPct val="0"/>
            </a:spcBef>
            <a:spcAft>
              <a:spcPct val="20000"/>
            </a:spcAft>
            <a:buChar char="••"/>
          </a:pPr>
          <a:r>
            <a:rPr lang="ru-RU" sz="1600" b="0" kern="1200" dirty="0" smtClean="0"/>
            <a:t>Рост сложности обнаружения и удаления вредоносных программ</a:t>
          </a:r>
          <a:endParaRPr lang="ru-RU" sz="1600" b="0" kern="1200" dirty="0"/>
        </a:p>
      </dsp:txBody>
      <dsp:txXfrm>
        <a:off x="0" y="894793"/>
        <a:ext cx="8915400" cy="1362060"/>
      </dsp:txXfrm>
    </dsp:sp>
    <dsp:sp modelId="{E932CF57-7E74-40BE-A981-B0855D208DFE}">
      <dsp:nvSpPr>
        <dsp:cNvPr id="0" name=""/>
        <dsp:cNvSpPr/>
      </dsp:nvSpPr>
      <dsp:spPr>
        <a:xfrm>
          <a:off x="0" y="2256853"/>
          <a:ext cx="8915400" cy="3357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kern="1200" smtClean="0"/>
            <a:t>Инфраструктурные киберугрозы</a:t>
          </a:r>
          <a:endParaRPr lang="ru-RU" sz="1400" kern="1200"/>
        </a:p>
      </dsp:txBody>
      <dsp:txXfrm>
        <a:off x="16392" y="2273245"/>
        <a:ext cx="8882616" cy="303006"/>
      </dsp:txXfrm>
    </dsp:sp>
    <dsp:sp modelId="{CC566550-848B-4631-BD12-BBE9C2E7DD2E}">
      <dsp:nvSpPr>
        <dsp:cNvPr id="0" name=""/>
        <dsp:cNvSpPr/>
      </dsp:nvSpPr>
      <dsp:spPr>
        <a:xfrm>
          <a:off x="0" y="2592643"/>
          <a:ext cx="8915400" cy="136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064"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ru-RU" sz="1600" b="0" kern="1200" dirty="0" smtClean="0"/>
            <a:t>Атаки на программный интерфейс, на мобильные приложения</a:t>
          </a:r>
          <a:endParaRPr lang="ru-RU" sz="1600" b="0" kern="1200" dirty="0"/>
        </a:p>
        <a:p>
          <a:pPr marL="171450" lvl="1" indent="-171450" algn="l" defTabSz="711200" rtl="0">
            <a:lnSpc>
              <a:spcPct val="90000"/>
            </a:lnSpc>
            <a:spcBef>
              <a:spcPct val="0"/>
            </a:spcBef>
            <a:spcAft>
              <a:spcPct val="20000"/>
            </a:spcAft>
            <a:buChar char="••"/>
          </a:pPr>
          <a:r>
            <a:rPr lang="ru-RU" sz="1600" b="0" kern="1200" dirty="0" smtClean="0"/>
            <a:t>Массовые взломы роутеров и модемов</a:t>
          </a:r>
          <a:endParaRPr lang="ru-RU" sz="1600" b="0" kern="1200" dirty="0"/>
        </a:p>
        <a:p>
          <a:pPr marL="171450" lvl="1" indent="-171450" algn="l" defTabSz="711200" rtl="0">
            <a:lnSpc>
              <a:spcPct val="90000"/>
            </a:lnSpc>
            <a:spcBef>
              <a:spcPct val="0"/>
            </a:spcBef>
            <a:spcAft>
              <a:spcPct val="20000"/>
            </a:spcAft>
            <a:buChar char="••"/>
          </a:pPr>
          <a:r>
            <a:rPr lang="ru-RU" sz="1600" b="0" kern="1200" smtClean="0"/>
            <a:t>Взлом банкоматов, </a:t>
          </a:r>
          <a:r>
            <a:rPr lang="en-US" sz="1600" b="0" kern="1200" smtClean="0"/>
            <a:t>PoS-</a:t>
          </a:r>
          <a:r>
            <a:rPr lang="ru-RU" sz="1600" b="0" kern="1200" smtClean="0"/>
            <a:t>терминалов</a:t>
          </a:r>
          <a:endParaRPr lang="ru-RU" sz="1600" b="0" kern="1200"/>
        </a:p>
        <a:p>
          <a:pPr marL="171450" lvl="1" indent="-171450" algn="l" defTabSz="711200" rtl="0">
            <a:lnSpc>
              <a:spcPct val="90000"/>
            </a:lnSpc>
            <a:spcBef>
              <a:spcPct val="0"/>
            </a:spcBef>
            <a:spcAft>
              <a:spcPct val="20000"/>
            </a:spcAft>
            <a:buChar char="••"/>
          </a:pPr>
          <a:r>
            <a:rPr lang="ru-RU" sz="1600" b="0" kern="1200" dirty="0" smtClean="0"/>
            <a:t>увеличение </a:t>
          </a:r>
          <a:r>
            <a:rPr lang="ru-RU" sz="1600" b="0" kern="1200" dirty="0" err="1" smtClean="0"/>
            <a:t>кибератак</a:t>
          </a:r>
          <a:r>
            <a:rPr lang="ru-RU" sz="1600" b="0" kern="1200" dirty="0" smtClean="0"/>
            <a:t> на облачные сервисы.</a:t>
          </a:r>
          <a:endParaRPr lang="ru-RU" sz="1600" b="0" kern="1200" dirty="0"/>
        </a:p>
        <a:p>
          <a:pPr marL="171450" lvl="1" indent="-171450" algn="l" defTabSz="711200" rtl="0">
            <a:lnSpc>
              <a:spcPct val="90000"/>
            </a:lnSpc>
            <a:spcBef>
              <a:spcPct val="0"/>
            </a:spcBef>
            <a:spcAft>
              <a:spcPct val="20000"/>
            </a:spcAft>
            <a:buChar char="••"/>
          </a:pPr>
          <a:r>
            <a:rPr lang="ru-RU" sz="1600" b="0" kern="1200" dirty="0" smtClean="0"/>
            <a:t>Эксплуатирование уязвимостей в устройствах класса </a:t>
          </a:r>
          <a:r>
            <a:rPr lang="ru-RU" sz="1600" b="0" kern="1200" dirty="0" err="1" smtClean="0"/>
            <a:t>IoT</a:t>
          </a:r>
          <a:endParaRPr lang="ru-RU" sz="1600" b="0" kern="1200" dirty="0"/>
        </a:p>
      </dsp:txBody>
      <dsp:txXfrm>
        <a:off x="0" y="2592643"/>
        <a:ext cx="8915400" cy="1362060"/>
      </dsp:txXfrm>
    </dsp:sp>
    <dsp:sp modelId="{6BDAFF48-629F-418B-99B7-319C295DC7F6}">
      <dsp:nvSpPr>
        <dsp:cNvPr id="0" name=""/>
        <dsp:cNvSpPr/>
      </dsp:nvSpPr>
      <dsp:spPr>
        <a:xfrm>
          <a:off x="0" y="3954703"/>
          <a:ext cx="8915400" cy="3357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b="1" kern="1200" smtClean="0"/>
            <a:t>Активизация </a:t>
          </a:r>
          <a:r>
            <a:rPr lang="en-US" sz="1400" b="1" kern="1200" smtClean="0"/>
            <a:t>APT-</a:t>
          </a:r>
          <a:r>
            <a:rPr lang="ru-RU" sz="1400" b="1" kern="1200" smtClean="0"/>
            <a:t>группировок, спонсируемых правительством</a:t>
          </a:r>
          <a:endParaRPr lang="ru-RU" sz="1400" kern="1200"/>
        </a:p>
      </dsp:txBody>
      <dsp:txXfrm>
        <a:off x="16392" y="3971095"/>
        <a:ext cx="8882616" cy="303006"/>
      </dsp:txXfrm>
    </dsp:sp>
    <dsp:sp modelId="{9082936F-61C4-464A-8D51-A247955A69D0}">
      <dsp:nvSpPr>
        <dsp:cNvPr id="0" name=""/>
        <dsp:cNvSpPr/>
      </dsp:nvSpPr>
      <dsp:spPr>
        <a:xfrm>
          <a:off x="0" y="4330813"/>
          <a:ext cx="8915400" cy="3357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b="1" kern="1200" smtClean="0"/>
            <a:t>Активизация государственных кибервойск</a:t>
          </a:r>
          <a:endParaRPr lang="ru-RU" sz="1400" kern="1200"/>
        </a:p>
      </dsp:txBody>
      <dsp:txXfrm>
        <a:off x="16392" y="4347205"/>
        <a:ext cx="8882616" cy="30300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2A62A629-0FA7-4766-BADC-AA9933B0DB60}" type="datetimeFigureOut">
              <a:rPr lang="ru-RU" smtClean="0"/>
              <a:pPr/>
              <a:t>04.04.2018</a:t>
            </a:fld>
            <a:endParaRPr lang="ru-RU"/>
          </a:p>
        </p:txBody>
      </p:sp>
      <p:sp>
        <p:nvSpPr>
          <p:cNvPr id="4" name="Нижний колонтитул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205FFAB-1E37-4B7B-9E5D-B1D1415D64B3}" type="slidenum">
              <a:rPr lang="ru-RU" smtClean="0"/>
              <a:pPr/>
              <a:t>‹#›</a:t>
            </a:fld>
            <a:endParaRPr lang="ru-RU"/>
          </a:p>
        </p:txBody>
      </p:sp>
    </p:spTree>
    <p:extLst>
      <p:ext uri="{BB962C8B-B14F-4D97-AF65-F5344CB8AC3E}">
        <p14:creationId xmlns:p14="http://schemas.microsoft.com/office/powerpoint/2010/main" val="1580735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64FF4BB-29BC-483C-840D-BF4D03C399D8}" type="datetimeFigureOut">
              <a:rPr lang="ru-RU" smtClean="0"/>
              <a:pPr/>
              <a:t>04.04.2018</a:t>
            </a:fld>
            <a:endParaRPr lang="ru-RU"/>
          </a:p>
        </p:txBody>
      </p:sp>
      <p:sp>
        <p:nvSpPr>
          <p:cNvPr id="4" name="Образ слайда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A529453-25E2-4439-B233-9E8E45E97CAA}" type="slidenum">
              <a:rPr lang="ru-RU" smtClean="0"/>
              <a:pPr/>
              <a:t>‹#›</a:t>
            </a:fld>
            <a:endParaRPr lang="ru-RU"/>
          </a:p>
        </p:txBody>
      </p:sp>
    </p:spTree>
    <p:extLst>
      <p:ext uri="{BB962C8B-B14F-4D97-AF65-F5344CB8AC3E}">
        <p14:creationId xmlns:p14="http://schemas.microsoft.com/office/powerpoint/2010/main" val="2547212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На сегодняшний день развитие информационных технологий охватывает множество сфер жизнедеятельности каждого человека. Не исключением стало применение инновационных технологий в органах государственной власти и органах власти субъектов РФ. Спрос на использование информационных технологий в государственном управлении, бизнесе и многих других сферах возрастает с каждым днем и говорит, как о положительных факторах, так и отрицательных.</a:t>
            </a:r>
            <a:endParaRPr lang="ru-RU" sz="1200" dirty="0" smtClean="0"/>
          </a:p>
        </p:txBody>
      </p:sp>
      <p:sp>
        <p:nvSpPr>
          <p:cNvPr id="4" name="Номер слайда 3"/>
          <p:cNvSpPr>
            <a:spLocks noGrp="1"/>
          </p:cNvSpPr>
          <p:nvPr>
            <p:ph type="sldNum" sz="quarter" idx="10"/>
          </p:nvPr>
        </p:nvSpPr>
        <p:spPr/>
        <p:txBody>
          <a:bodyPr/>
          <a:lstStyle/>
          <a:p>
            <a:fld id="{FA529453-25E2-4439-B233-9E8E45E97CAA}" type="slidenum">
              <a:rPr lang="ru-RU" smtClean="0"/>
              <a:pPr/>
              <a:t>2</a:t>
            </a:fld>
            <a:endParaRPr lang="ru-RU"/>
          </a:p>
        </p:txBody>
      </p:sp>
    </p:spTree>
    <p:extLst>
      <p:ext uri="{BB962C8B-B14F-4D97-AF65-F5344CB8AC3E}">
        <p14:creationId xmlns:p14="http://schemas.microsoft.com/office/powerpoint/2010/main" val="280253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Рассматривая позитивные факторы применения информационных технологий в деятельности органов государственной власти стоит отметить:</a:t>
            </a:r>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FA529453-25E2-4439-B233-9E8E45E97CAA}" type="slidenum">
              <a:rPr lang="ru-RU" smtClean="0"/>
              <a:pPr/>
              <a:t>3</a:t>
            </a:fld>
            <a:endParaRPr lang="ru-RU"/>
          </a:p>
        </p:txBody>
      </p:sp>
    </p:spTree>
    <p:extLst>
      <p:ext uri="{BB962C8B-B14F-4D97-AF65-F5344CB8AC3E}">
        <p14:creationId xmlns:p14="http://schemas.microsoft.com/office/powerpoint/2010/main" val="2118776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err="1" smtClean="0">
                <a:solidFill>
                  <a:schemeClr val="tx1"/>
                </a:solidFill>
                <a:effectLst/>
                <a:latin typeface="+mn-lt"/>
                <a:ea typeface="+mn-ea"/>
                <a:cs typeface="+mn-cs"/>
              </a:rPr>
              <a:t>Безфайловая</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малварь</a:t>
            </a:r>
            <a:r>
              <a:rPr lang="ru-RU" sz="1200" b="0" i="0" kern="1200" dirty="0" smtClean="0">
                <a:solidFill>
                  <a:schemeClr val="tx1"/>
                </a:solidFill>
                <a:effectLst/>
                <a:latin typeface="+mn-lt"/>
                <a:ea typeface="+mn-ea"/>
                <a:cs typeface="+mn-cs"/>
              </a:rPr>
              <a:t> не записывает на жесткий диск какой-либо тип файла и выполняет все свои действия «в воздухе», т.е. в памяти.</a:t>
            </a:r>
          </a:p>
          <a:p>
            <a:r>
              <a:rPr lang="ru-RU" sz="1200" b="0" i="0" kern="1200" dirty="0" smtClean="0">
                <a:solidFill>
                  <a:schemeClr val="tx1"/>
                </a:solidFill>
                <a:effectLst/>
                <a:latin typeface="+mn-lt"/>
                <a:ea typeface="+mn-ea"/>
                <a:cs typeface="+mn-cs"/>
              </a:rPr>
              <a:t>Государства будут использовать </a:t>
            </a:r>
            <a:r>
              <a:rPr lang="en-US" sz="1200" b="0" i="0" kern="1200" dirty="0" smtClean="0">
                <a:solidFill>
                  <a:schemeClr val="tx1"/>
                </a:solidFill>
                <a:effectLst/>
                <a:latin typeface="+mn-lt"/>
                <a:ea typeface="+mn-ea"/>
                <a:cs typeface="+mn-cs"/>
              </a:rPr>
              <a:t>APT-</a:t>
            </a:r>
            <a:r>
              <a:rPr lang="ru-RU" sz="1200" b="0" i="0" kern="1200" dirty="0" smtClean="0">
                <a:solidFill>
                  <a:schemeClr val="tx1"/>
                </a:solidFill>
                <a:effectLst/>
                <a:latin typeface="+mn-lt"/>
                <a:ea typeface="+mn-ea"/>
                <a:cs typeface="+mn-cs"/>
              </a:rPr>
              <a:t>группировки</a:t>
            </a:r>
          </a:p>
          <a:p>
            <a:r>
              <a:rPr lang="ru-RU" sz="1200" b="0" i="0" kern="1200" dirty="0" smtClean="0">
                <a:solidFill>
                  <a:schemeClr val="tx1"/>
                </a:solidFill>
                <a:effectLst/>
                <a:latin typeface="+mn-lt"/>
                <a:ea typeface="+mn-ea"/>
                <a:cs typeface="+mn-cs"/>
              </a:rPr>
              <a:t>Государства будут формировать </a:t>
            </a:r>
            <a:r>
              <a:rPr lang="ru-RU" sz="1200" b="0" i="0" kern="1200" dirty="0" err="1" smtClean="0">
                <a:solidFill>
                  <a:schemeClr val="tx1"/>
                </a:solidFill>
                <a:effectLst/>
                <a:latin typeface="+mn-lt"/>
                <a:ea typeface="+mn-ea"/>
                <a:cs typeface="+mn-cs"/>
              </a:rPr>
              <a:t>кибервойска</a:t>
            </a:r>
            <a:r>
              <a:rPr lang="ru-RU" sz="1200" b="0" i="0" kern="1200" dirty="0" smtClean="0">
                <a:solidFill>
                  <a:schemeClr val="tx1"/>
                </a:solidFill>
                <a:effectLst/>
                <a:latin typeface="+mn-lt"/>
                <a:ea typeface="+mn-ea"/>
                <a:cs typeface="+mn-cs"/>
              </a:rPr>
              <a:t> для защиты своих интересов и интересов своих граждан.</a:t>
            </a:r>
            <a:endParaRPr lang="ru-RU" dirty="0"/>
          </a:p>
        </p:txBody>
      </p:sp>
      <p:sp>
        <p:nvSpPr>
          <p:cNvPr id="4" name="Номер слайда 3"/>
          <p:cNvSpPr>
            <a:spLocks noGrp="1"/>
          </p:cNvSpPr>
          <p:nvPr>
            <p:ph type="sldNum" sz="quarter" idx="10"/>
          </p:nvPr>
        </p:nvSpPr>
        <p:spPr/>
        <p:txBody>
          <a:bodyPr/>
          <a:lstStyle/>
          <a:p>
            <a:fld id="{FA529453-25E2-4439-B233-9E8E45E97CAA}" type="slidenum">
              <a:rPr lang="ru-RU" smtClean="0"/>
              <a:pPr/>
              <a:t>4</a:t>
            </a:fld>
            <a:endParaRPr lang="ru-RU"/>
          </a:p>
        </p:txBody>
      </p:sp>
    </p:spTree>
    <p:extLst>
      <p:ext uri="{BB962C8B-B14F-4D97-AF65-F5344CB8AC3E}">
        <p14:creationId xmlns:p14="http://schemas.microsoft.com/office/powerpoint/2010/main" val="29966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schemeClr val="tx2"/>
                </a:solidFill>
              </a:rPr>
              <a:t>Вступает в силу законодательство по безопасности Критической информационной инфраструктуры (187-ФЗ и </a:t>
            </a:r>
            <a:r>
              <a:rPr lang="ru-RU" dirty="0" err="1" smtClean="0">
                <a:solidFill>
                  <a:schemeClr val="tx2"/>
                </a:solidFill>
              </a:rPr>
              <a:t>др</a:t>
            </a:r>
            <a:r>
              <a:rPr lang="ru-RU" dirty="0" smtClean="0">
                <a:solidFill>
                  <a:schemeClr val="tx2"/>
                </a:solidFill>
              </a:rPr>
              <a:t>). </a:t>
            </a:r>
          </a:p>
          <a:p>
            <a:r>
              <a:rPr lang="ru-RU" dirty="0" smtClean="0">
                <a:solidFill>
                  <a:schemeClr val="tx2"/>
                </a:solidFill>
              </a:rPr>
              <a:t>ЦБ становится регулятором в области информационной безопасности для финансовых организаций.</a:t>
            </a:r>
          </a:p>
          <a:p>
            <a:r>
              <a:rPr lang="ru-RU" dirty="0" err="1" smtClean="0">
                <a:solidFill>
                  <a:schemeClr val="tx2"/>
                </a:solidFill>
              </a:rPr>
              <a:t>Импортозамещение</a:t>
            </a:r>
            <a:r>
              <a:rPr lang="ru-RU" dirty="0" smtClean="0">
                <a:solidFill>
                  <a:schemeClr val="tx2"/>
                </a:solidFill>
              </a:rPr>
              <a:t>, усиление требований к средствам ИБ, ужесточение требований к лицензиатам по защите информации.</a:t>
            </a:r>
          </a:p>
          <a:p>
            <a:r>
              <a:rPr lang="ru-RU" dirty="0" smtClean="0">
                <a:solidFill>
                  <a:schemeClr val="tx2"/>
                </a:solidFill>
              </a:rPr>
              <a:t>Вступление в силу (или перенос) “Закона Яровой”.</a:t>
            </a:r>
          </a:p>
          <a:p>
            <a:r>
              <a:rPr lang="ru-RU" dirty="0" smtClean="0">
                <a:solidFill>
                  <a:schemeClr val="tx2"/>
                </a:solidFill>
              </a:rPr>
              <a:t>С 25 мая 2018 г. начнет применяться Европейский регламент GDPR (Общие положения о защите данных</a:t>
            </a:r>
            <a:endParaRPr lang="ru-RU" dirty="0">
              <a:solidFill>
                <a:schemeClr val="tx2"/>
              </a:solidFill>
            </a:endParaRPr>
          </a:p>
        </p:txBody>
      </p:sp>
      <p:sp>
        <p:nvSpPr>
          <p:cNvPr id="4" name="Номер слайда 3"/>
          <p:cNvSpPr>
            <a:spLocks noGrp="1"/>
          </p:cNvSpPr>
          <p:nvPr>
            <p:ph type="sldNum" sz="quarter" idx="10"/>
          </p:nvPr>
        </p:nvSpPr>
        <p:spPr/>
        <p:txBody>
          <a:bodyPr/>
          <a:lstStyle/>
          <a:p>
            <a:fld id="{FA529453-25E2-4439-B233-9E8E45E97CAA}" type="slidenum">
              <a:rPr lang="ru-RU" smtClean="0"/>
              <a:pPr/>
              <a:t>5</a:t>
            </a:fld>
            <a:endParaRPr lang="ru-RU"/>
          </a:p>
        </p:txBody>
      </p:sp>
    </p:spTree>
    <p:extLst>
      <p:ext uri="{BB962C8B-B14F-4D97-AF65-F5344CB8AC3E}">
        <p14:creationId xmlns:p14="http://schemas.microsoft.com/office/powerpoint/2010/main" val="198126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529453-25E2-4439-B233-9E8E45E97CAA}" type="slidenum">
              <a:rPr lang="ru-RU" smtClean="0"/>
              <a:pPr/>
              <a:t>6</a:t>
            </a:fld>
            <a:endParaRPr lang="ru-RU"/>
          </a:p>
        </p:txBody>
      </p:sp>
    </p:spTree>
    <p:extLst>
      <p:ext uri="{BB962C8B-B14F-4D97-AF65-F5344CB8AC3E}">
        <p14:creationId xmlns:p14="http://schemas.microsoft.com/office/powerpoint/2010/main" val="742076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6000" dirty="0">
              <a:solidFill>
                <a:schemeClr val="tx1"/>
              </a:solidFill>
            </a:endParaRPr>
          </a:p>
        </p:txBody>
      </p:sp>
      <p:sp>
        <p:nvSpPr>
          <p:cNvPr id="4" name="Номер слайда 3"/>
          <p:cNvSpPr>
            <a:spLocks noGrp="1"/>
          </p:cNvSpPr>
          <p:nvPr>
            <p:ph type="sldNum" sz="quarter" idx="10"/>
          </p:nvPr>
        </p:nvSpPr>
        <p:spPr/>
        <p:txBody>
          <a:bodyPr/>
          <a:lstStyle/>
          <a:p>
            <a:fld id="{FA529453-25E2-4439-B233-9E8E45E97CAA}" type="slidenum">
              <a:rPr lang="ru-RU" smtClean="0"/>
              <a:pPr/>
              <a:t>12</a:t>
            </a:fld>
            <a:endParaRPr lang="ru-RU"/>
          </a:p>
        </p:txBody>
      </p:sp>
    </p:spTree>
    <p:extLst>
      <p:ext uri="{BB962C8B-B14F-4D97-AF65-F5344CB8AC3E}">
        <p14:creationId xmlns:p14="http://schemas.microsoft.com/office/powerpoint/2010/main" val="47101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529453-25E2-4439-B233-9E8E45E97CAA}" type="slidenum">
              <a:rPr lang="ru-RU" smtClean="0"/>
              <a:pPr/>
              <a:t>13</a:t>
            </a:fld>
            <a:endParaRPr lang="ru-RU"/>
          </a:p>
        </p:txBody>
      </p:sp>
    </p:spTree>
    <p:extLst>
      <p:ext uri="{BB962C8B-B14F-4D97-AF65-F5344CB8AC3E}">
        <p14:creationId xmlns:p14="http://schemas.microsoft.com/office/powerpoint/2010/main" val="190061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Кроме того, одним из направлений деятельности является разработка систем пресечения несанкционированной передачи данных по беспроводным каналам (если упрощенно, то блокираторов связи) Причем работа ведется как в практическом, так и теоретическом направлении, для формирования комплексного подхода (изучение объекта, расчет необходимых параметров системы, монтаж, оценка эффективности). Основными особенностями разрабатываемых систем является отсутствие помехового воздействия за границами контролируемого объекта, что особенно важно при использовании в городских условиях (исправительные учреждения, места проведения экзаменов) Подробнее можно узнать на стенде.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FA529453-25E2-4439-B233-9E8E45E97CAA}" type="slidenum">
              <a:rPr lang="ru-RU" smtClean="0"/>
              <a:pPr/>
              <a:t>15</a:t>
            </a:fld>
            <a:endParaRPr lang="ru-RU"/>
          </a:p>
        </p:txBody>
      </p:sp>
    </p:spTree>
    <p:extLst>
      <p:ext uri="{BB962C8B-B14F-4D97-AF65-F5344CB8AC3E}">
        <p14:creationId xmlns:p14="http://schemas.microsoft.com/office/powerpoint/2010/main" val="2725075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529453-25E2-4439-B233-9E8E45E97CAA}" type="slidenum">
              <a:rPr lang="ru-RU" smtClean="0"/>
              <a:pPr/>
              <a:t>16</a:t>
            </a:fld>
            <a:endParaRPr lang="ru-RU"/>
          </a:p>
        </p:txBody>
      </p:sp>
    </p:spTree>
    <p:extLst>
      <p:ext uri="{BB962C8B-B14F-4D97-AF65-F5344CB8AC3E}">
        <p14:creationId xmlns:p14="http://schemas.microsoft.com/office/powerpoint/2010/main" val="2732321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3" descr="C:\Users\User\Desktop\Безымянный-4.jpg"/>
          <p:cNvPicPr>
            <a:picLocks noChangeAspect="1" noChangeArrowheads="1"/>
          </p:cNvPicPr>
          <p:nvPr userDrawn="1"/>
        </p:nvPicPr>
        <p:blipFill>
          <a:blip r:embed="rId2" cstate="print"/>
          <a:srcRect/>
          <a:stretch>
            <a:fillRect/>
          </a:stretch>
        </p:blipFill>
        <p:spPr bwMode="auto">
          <a:xfrm>
            <a:off x="1" y="-1"/>
            <a:ext cx="9905999" cy="6858001"/>
          </a:xfrm>
          <a:prstGeom prst="rect">
            <a:avLst/>
          </a:prstGeom>
          <a:noFill/>
        </p:spPr>
      </p:pic>
      <p:sp>
        <p:nvSpPr>
          <p:cNvPr id="2" name="Заголовок 1"/>
          <p:cNvSpPr>
            <a:spLocks noGrp="1"/>
          </p:cNvSpPr>
          <p:nvPr>
            <p:ph type="ctrTitle"/>
          </p:nvPr>
        </p:nvSpPr>
        <p:spPr>
          <a:xfrm>
            <a:off x="2595546" y="2130426"/>
            <a:ext cx="6567504" cy="1470025"/>
          </a:xfrm>
        </p:spPr>
        <p:txBody>
          <a:bodyPr/>
          <a:lstStyle>
            <a:lvl1pPr>
              <a:defRPr>
                <a:solidFill>
                  <a:schemeClr val="tx1"/>
                </a:solidFill>
              </a:defRPr>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2595546" y="4033854"/>
            <a:ext cx="6577010" cy="1752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0BEB4A6-483D-47E8-89A3-54BE9D1E5C68}" type="datetime1">
              <a:rPr lang="ru-RU" smtClean="0"/>
              <a:pPr/>
              <a:t>04.04.2018</a:t>
            </a:fld>
            <a:endParaRPr lang="ru-RU"/>
          </a:p>
        </p:txBody>
      </p:sp>
      <p:sp>
        <p:nvSpPr>
          <p:cNvPr id="5" name="Нижний колонтитул 4"/>
          <p:cNvSpPr>
            <a:spLocks noGrp="1"/>
          </p:cNvSpPr>
          <p:nvPr>
            <p:ph type="ftr" sz="quarter" idx="11"/>
          </p:nvPr>
        </p:nvSpPr>
        <p:spPr/>
        <p:txBody>
          <a:bodyPr/>
          <a:lstStyle/>
          <a:p>
            <a:endParaRPr lang="ru-RU"/>
          </a:p>
        </p:txBody>
      </p:sp>
    </p:spTree>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2EC07BD-BAE9-4E06-B91F-E2140D86154E}" type="datetime1">
              <a:rPr lang="ru-RU" smtClean="0"/>
              <a:pPr/>
              <a:t>04.04.2018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39"/>
            <a:ext cx="222885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95300" y="274639"/>
            <a:ext cx="652145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86C8F54-CE05-44B1-A3D1-8E703E6C3319}" type="datetime1">
              <a:rPr lang="ru-RU" smtClean="0"/>
              <a:pPr/>
              <a:t>04.04.2018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30BEB4A6-483D-47E8-89A3-54BE9D1E5C68}" type="datetime1">
              <a:rPr lang="ru-RU" smtClean="0"/>
              <a:pPr/>
              <a:t>04.04.2018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pic>
        <p:nvPicPr>
          <p:cNvPr id="7" name="Picture 3" descr="C:\Users\User\Desktop\Безымянный-4.jpg"/>
          <p:cNvPicPr>
            <a:picLocks noChangeAspect="1" noChangeArrowheads="1"/>
          </p:cNvPicPr>
          <p:nvPr userDrawn="1"/>
        </p:nvPicPr>
        <p:blipFill>
          <a:blip r:embed="rId2" cstate="print"/>
          <a:srcRect/>
          <a:stretch>
            <a:fillRect/>
          </a:stretch>
        </p:blipFill>
        <p:spPr bwMode="auto">
          <a:xfrm>
            <a:off x="-15552" y="-1"/>
            <a:ext cx="9905999" cy="6858001"/>
          </a:xfrm>
          <a:prstGeom prst="rect">
            <a:avLst/>
          </a:prstGeom>
          <a:noFill/>
        </p:spPr>
      </p:pic>
      <p:sp>
        <p:nvSpPr>
          <p:cNvPr id="10" name="Заголовок 1"/>
          <p:cNvSpPr txBox="1">
            <a:spLocks/>
          </p:cNvSpPr>
          <p:nvPr userDrawn="1"/>
        </p:nvSpPr>
        <p:spPr>
          <a:xfrm>
            <a:off x="2648744" y="2348880"/>
            <a:ext cx="7063251" cy="1432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smtClean="0"/>
              <a:t>Спасибо за внимание!</a:t>
            </a:r>
            <a:endParaRPr lang="ru-RU" sz="6000" dirty="0"/>
          </a:p>
        </p:txBody>
      </p:sp>
      <p:sp>
        <p:nvSpPr>
          <p:cNvPr id="9" name="Заголовок 1"/>
          <p:cNvSpPr txBox="1">
            <a:spLocks/>
          </p:cNvSpPr>
          <p:nvPr userDrawn="1"/>
        </p:nvSpPr>
        <p:spPr>
          <a:xfrm>
            <a:off x="5001424" y="4077072"/>
            <a:ext cx="4200048" cy="16109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r"/>
            <a:r>
              <a:rPr lang="ru-RU" sz="2400" dirty="0" smtClean="0">
                <a:solidFill>
                  <a:schemeClr val="tx1">
                    <a:lumMod val="95000"/>
                    <a:lumOff val="5000"/>
                  </a:schemeClr>
                </a:solidFill>
              </a:rPr>
              <a:t>г. Новосибирск, ул. Фрунзе д.5</a:t>
            </a:r>
          </a:p>
          <a:p>
            <a:pPr lvl="0" algn="r"/>
            <a:r>
              <a:rPr lang="ru-RU" sz="2400" dirty="0" smtClean="0">
                <a:solidFill>
                  <a:schemeClr val="tx1">
                    <a:lumMod val="95000"/>
                    <a:lumOff val="5000"/>
                  </a:schemeClr>
                </a:solidFill>
              </a:rPr>
              <a:t>тел.</a:t>
            </a:r>
            <a:r>
              <a:rPr lang="en-US" sz="2400" dirty="0" smtClean="0">
                <a:solidFill>
                  <a:schemeClr val="tx1">
                    <a:lumMod val="95000"/>
                    <a:lumOff val="5000"/>
                  </a:schemeClr>
                </a:solidFill>
              </a:rPr>
              <a:t>/</a:t>
            </a:r>
            <a:r>
              <a:rPr lang="ru-RU" sz="2400" dirty="0" smtClean="0">
                <a:solidFill>
                  <a:schemeClr val="tx1">
                    <a:lumMod val="95000"/>
                    <a:lumOff val="5000"/>
                  </a:schemeClr>
                </a:solidFill>
              </a:rPr>
              <a:t>факс +7 (383) 211-92-76</a:t>
            </a:r>
          </a:p>
          <a:p>
            <a:pPr lvl="0" algn="r"/>
            <a:r>
              <a:rPr lang="en-US" sz="2400" dirty="0" smtClean="0">
                <a:solidFill>
                  <a:schemeClr val="tx1">
                    <a:lumMod val="95000"/>
                    <a:lumOff val="5000"/>
                  </a:schemeClr>
                </a:solidFill>
              </a:rPr>
              <a:t>ac@atlas-nsk.ru</a:t>
            </a:r>
            <a:endParaRPr lang="ru-RU" sz="2400" dirty="0" smtClean="0">
              <a:solidFill>
                <a:schemeClr val="tx1">
                  <a:lumMod val="95000"/>
                  <a:lumOff val="5000"/>
                </a:schemeClr>
              </a:solidFill>
            </a:endParaRPr>
          </a:p>
          <a:p>
            <a:pPr lvl="0" algn="r"/>
            <a:r>
              <a:rPr lang="en-US" sz="2400" dirty="0" smtClean="0">
                <a:solidFill>
                  <a:schemeClr val="tx1">
                    <a:lumMod val="95000"/>
                    <a:lumOff val="5000"/>
                  </a:schemeClr>
                </a:solidFill>
              </a:rPr>
              <a:t>www.atlas-nsk.ru</a:t>
            </a:r>
            <a:endParaRPr lang="ru-RU" sz="2400" dirty="0">
              <a:solidFill>
                <a:schemeClr val="tx1">
                  <a:lumMod val="95000"/>
                  <a:lumOff val="5000"/>
                </a:schemeClr>
              </a:solidFill>
            </a:endParaRPr>
          </a:p>
        </p:txBody>
      </p:sp>
    </p:spTree>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A69FAA-55ED-4B91-A5A4-C23BDCD91218}" type="datetime1">
              <a:rPr lang="ru-RU" smtClean="0"/>
              <a:pPr/>
              <a:t>04.04.2018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9CF582F-39DB-4917-A23B-A7FC72640DBB}" type="datetime1">
              <a:rPr lang="ru-RU" smtClean="0"/>
              <a:pPr/>
              <a:t>04.04.2018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7008314-0D3D-4A1A-9A29-1FF3370D9C8F}" type="datetime1">
              <a:rPr lang="ru-RU" smtClean="0"/>
              <a:pPr/>
              <a:t>04.04.2018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2B527D8-FAB3-4675-88DC-227A2CF524B9}" type="datetime1">
              <a:rPr lang="ru-RU" smtClean="0"/>
              <a:pPr/>
              <a:t>04.04.2018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C5E8E2A-3759-48A2-9D57-0002E3A1994D}" type="datetime1">
              <a:rPr lang="ru-RU" smtClean="0"/>
              <a:pPr/>
              <a:t>04.04.2018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F809021-B500-4905-AF29-E432E70AFA93}" type="datetime1">
              <a:rPr lang="ru-RU" smtClean="0"/>
              <a:pPr/>
              <a:t>04.04.2018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50BEFB5-729F-47AC-B4CE-9843046D4F70}" type="datetime1">
              <a:rPr lang="ru-RU" smtClean="0"/>
              <a:pPr/>
              <a:t>04.04.2018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C:\Users\User\Desktop\5.jpg"/>
          <p:cNvPicPr>
            <a:picLocks noChangeAspect="1" noChangeArrowheads="1"/>
          </p:cNvPicPr>
          <p:nvPr userDrawn="1"/>
        </p:nvPicPr>
        <p:blipFill>
          <a:blip r:embed="rId13" cstate="print">
            <a:clrChange>
              <a:clrFrom>
                <a:srgbClr val="EAECED"/>
              </a:clrFrom>
              <a:clrTo>
                <a:srgbClr val="EAECED">
                  <a:alpha val="0"/>
                </a:srgbClr>
              </a:clrTo>
            </a:clrChange>
          </a:blip>
          <a:srcRect/>
          <a:stretch>
            <a:fillRect/>
          </a:stretch>
        </p:blipFill>
        <p:spPr bwMode="auto">
          <a:xfrm>
            <a:off x="0" y="0"/>
            <a:ext cx="9905999" cy="6858000"/>
          </a:xfrm>
          <a:prstGeom prst="rect">
            <a:avLst/>
          </a:prstGeom>
          <a:noFill/>
        </p:spPr>
      </p:pic>
      <p:sp>
        <p:nvSpPr>
          <p:cNvPr id="2" name="Заголовок 1"/>
          <p:cNvSpPr>
            <a:spLocks noGrp="1"/>
          </p:cNvSpPr>
          <p:nvPr>
            <p:ph type="title"/>
          </p:nvPr>
        </p:nvSpPr>
        <p:spPr>
          <a:xfrm>
            <a:off x="344488" y="260648"/>
            <a:ext cx="7886724" cy="939784"/>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95300" y="6207147"/>
            <a:ext cx="2311400" cy="365125"/>
          </a:xfrm>
          <a:prstGeom prst="rect">
            <a:avLst/>
          </a:prstGeom>
        </p:spPr>
        <p:txBody>
          <a:bodyPr vert="horz" lIns="91440" tIns="45720" rIns="91440" bIns="45720" rtlCol="0" anchor="ctr"/>
          <a:lstStyle>
            <a:lvl1pPr algn="l">
              <a:defRPr sz="1200">
                <a:solidFill>
                  <a:schemeClr val="bg1"/>
                </a:solidFill>
              </a:defRPr>
            </a:lvl1pPr>
          </a:lstStyle>
          <a:p>
            <a:fld id="{9B6AF596-D5F3-4CC0-9CD4-46B8809E3EE7}" type="datetime1">
              <a:rPr lang="ru-RU" smtClean="0"/>
              <a:pPr/>
              <a:t>04.04.2018</a:t>
            </a:fld>
            <a:endParaRPr lang="ru-RU"/>
          </a:p>
        </p:txBody>
      </p:sp>
      <p:sp>
        <p:nvSpPr>
          <p:cNvPr id="5" name="Нижний колонтитул 4"/>
          <p:cNvSpPr>
            <a:spLocks noGrp="1"/>
          </p:cNvSpPr>
          <p:nvPr>
            <p:ph type="ftr" sz="quarter" idx="3"/>
          </p:nvPr>
        </p:nvSpPr>
        <p:spPr>
          <a:xfrm>
            <a:off x="3384550" y="6207147"/>
            <a:ext cx="3136900" cy="365125"/>
          </a:xfrm>
          <a:prstGeom prst="rect">
            <a:avLst/>
          </a:prstGeom>
        </p:spPr>
        <p:txBody>
          <a:bodyPr vert="horz" lIns="91440" tIns="45720" rIns="91440" bIns="45720" rtlCol="0" anchor="ctr"/>
          <a:lstStyle>
            <a:lvl1pPr algn="ctr">
              <a:defRPr sz="1200">
                <a:solidFill>
                  <a:schemeClr val="bg1"/>
                </a:solidFill>
              </a:defRPr>
            </a:lvl1pPr>
          </a:lstStyle>
          <a:p>
            <a:endParaRPr lang="ru-RU"/>
          </a:p>
        </p:txBody>
      </p:sp>
      <p:sp>
        <p:nvSpPr>
          <p:cNvPr id="6" name="Номер слайда 5"/>
          <p:cNvSpPr>
            <a:spLocks noGrp="1"/>
          </p:cNvSpPr>
          <p:nvPr>
            <p:ph type="sldNum" sz="quarter" idx="4"/>
          </p:nvPr>
        </p:nvSpPr>
        <p:spPr>
          <a:xfrm>
            <a:off x="7099300" y="6207147"/>
            <a:ext cx="2311400" cy="365125"/>
          </a:xfrm>
          <a:prstGeom prst="rect">
            <a:avLst/>
          </a:prstGeom>
        </p:spPr>
        <p:txBody>
          <a:bodyPr vert="horz" lIns="91440" tIns="45720" rIns="91440" bIns="45720" rtlCol="0" anchor="ctr"/>
          <a:lstStyle>
            <a:lvl1pPr algn="r">
              <a:defRPr sz="1200">
                <a:solidFill>
                  <a:schemeClr val="bg1"/>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package" Target="../embeddings/_________Microsoft_Visio1.vsdx"/><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32720" y="1641510"/>
            <a:ext cx="7560840" cy="1971651"/>
          </a:xfrm>
        </p:spPr>
        <p:txBody>
          <a:bodyPr>
            <a:noAutofit/>
          </a:bodyPr>
          <a:lstStyle/>
          <a:p>
            <a:r>
              <a:rPr lang="ru-RU" sz="3200" b="1" dirty="0">
                <a:solidFill>
                  <a:srgbClr val="002060"/>
                </a:solidFill>
                <a:latin typeface="Calibri (Основной текст)"/>
              </a:rPr>
              <a:t>Современный подход к обеспечению безопасности информационной инфраструктуры</a:t>
            </a:r>
            <a:endParaRPr lang="ru-RU" sz="3200" b="1" dirty="0">
              <a:solidFill>
                <a:srgbClr val="002060"/>
              </a:solidFill>
              <a:latin typeface="Calibri (Основной текст)"/>
            </a:endParaRPr>
          </a:p>
        </p:txBody>
      </p:sp>
      <p:sp>
        <p:nvSpPr>
          <p:cNvPr id="3" name="Подзаголовок 2"/>
          <p:cNvSpPr>
            <a:spLocks noGrp="1"/>
          </p:cNvSpPr>
          <p:nvPr>
            <p:ph type="subTitle" idx="1"/>
          </p:nvPr>
        </p:nvSpPr>
        <p:spPr/>
        <p:txBody>
          <a:bodyPr/>
          <a:lstStyle/>
          <a:p>
            <a:r>
              <a:rPr lang="ru-RU" dirty="0">
                <a:solidFill>
                  <a:srgbClr val="002060"/>
                </a:solidFill>
              </a:rPr>
              <a:t>Начальник </a:t>
            </a:r>
            <a:r>
              <a:rPr lang="ru-RU" dirty="0" smtClean="0">
                <a:solidFill>
                  <a:srgbClr val="002060"/>
                </a:solidFill>
              </a:rPr>
              <a:t>центра </a:t>
            </a:r>
            <a:r>
              <a:rPr lang="ru-RU" dirty="0">
                <a:solidFill>
                  <a:srgbClr val="002060"/>
                </a:solidFill>
              </a:rPr>
              <a:t>компьютерной безопасности.</a:t>
            </a:r>
          </a:p>
          <a:p>
            <a:r>
              <a:rPr lang="ru-RU" dirty="0">
                <a:solidFill>
                  <a:srgbClr val="002060"/>
                </a:solidFill>
              </a:rPr>
              <a:t>Сергей Андреевич Туманов</a:t>
            </a:r>
          </a:p>
          <a:p>
            <a:r>
              <a:rPr lang="ru-RU" dirty="0">
                <a:solidFill>
                  <a:srgbClr val="002060"/>
                </a:solidFill>
              </a:rPr>
              <a:t>tumanov@atlas-nsk.ru</a:t>
            </a:r>
          </a:p>
        </p:txBody>
      </p:sp>
      <p:sp>
        <p:nvSpPr>
          <p:cNvPr id="4" name="Номер слайда 3"/>
          <p:cNvSpPr>
            <a:spLocks noGrp="1"/>
          </p:cNvSpPr>
          <p:nvPr>
            <p:ph type="sldNum" sz="quarter" idx="4294967295"/>
          </p:nvPr>
        </p:nvSpPr>
        <p:spPr>
          <a:xfrm>
            <a:off x="7099300" y="6207147"/>
            <a:ext cx="2311400" cy="365125"/>
          </a:xfrm>
        </p:spPr>
        <p:txBody>
          <a:bodyPr/>
          <a:lstStyle/>
          <a:p>
            <a:fld id="{725C68B6-61C2-468F-89AB-4B9F7531AA68}" type="slidenum">
              <a:rPr lang="ru-RU" smtClean="0"/>
              <a:pPr/>
              <a:t>1</a:t>
            </a:fld>
            <a:endParaRPr lang="ru-RU"/>
          </a:p>
        </p:txBody>
      </p:sp>
      <p:sp>
        <p:nvSpPr>
          <p:cNvPr id="5" name="Прямоугольник 4"/>
          <p:cNvSpPr/>
          <p:nvPr/>
        </p:nvSpPr>
        <p:spPr>
          <a:xfrm>
            <a:off x="560512" y="461667"/>
            <a:ext cx="8850188" cy="523220"/>
          </a:xfrm>
          <a:prstGeom prst="rect">
            <a:avLst/>
          </a:prstGeom>
        </p:spPr>
        <p:txBody>
          <a:bodyPr wrap="square">
            <a:spAutoFit/>
          </a:bodyPr>
          <a:lstStyle/>
          <a:p>
            <a:pPr algn="ctr"/>
            <a:r>
              <a:rPr lang="ru-RU" sz="2800" b="1" dirty="0" smtClean="0">
                <a:solidFill>
                  <a:schemeClr val="bg1"/>
                </a:solidFill>
              </a:rPr>
              <a:t>ФГУП НАУЧНО-ТЕХНИЧЕСКИЙ </a:t>
            </a:r>
            <a:r>
              <a:rPr lang="ru-RU" sz="2800" b="1" dirty="0">
                <a:solidFill>
                  <a:schemeClr val="bg1"/>
                </a:solidFill>
              </a:rPr>
              <a:t>ЦЕНТР «АТЛАС</a:t>
            </a:r>
            <a:r>
              <a:rPr lang="ru-RU" sz="2800" b="1" dirty="0" smtClean="0">
                <a:solidFill>
                  <a:schemeClr val="bg1"/>
                </a:solidFill>
              </a:rPr>
              <a:t>»</a:t>
            </a:r>
            <a:endParaRPr lang="ru-RU" sz="2800" b="1" dirty="0">
              <a:solidFill>
                <a:schemeClr val="bg1"/>
              </a:solidFill>
            </a:endParaRPr>
          </a:p>
        </p:txBody>
      </p:sp>
    </p:spTree>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SOC </a:t>
            </a:r>
            <a:r>
              <a:rPr lang="ru-RU" dirty="0" smtClean="0"/>
              <a:t>и </a:t>
            </a:r>
            <a:r>
              <a:rPr lang="ru-RU" dirty="0" err="1" smtClean="0"/>
              <a:t>ГосСОПКА</a:t>
            </a:r>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10</a:t>
            </a:fld>
            <a:endParaRPr lang="ru-RU"/>
          </a:p>
        </p:txBody>
      </p:sp>
      <p:sp>
        <p:nvSpPr>
          <p:cNvPr id="8" name="Объект 7"/>
          <p:cNvSpPr>
            <a:spLocks noGrp="1"/>
          </p:cNvSpPr>
          <p:nvPr>
            <p:ph idx="1"/>
          </p:nvPr>
        </p:nvSpPr>
        <p:spPr>
          <a:xfrm>
            <a:off x="-288859" y="1394433"/>
            <a:ext cx="9777536" cy="4932965"/>
          </a:xfrm>
        </p:spPr>
        <p:txBody>
          <a:bodyPr>
            <a:normAutofit/>
          </a:bodyPr>
          <a:lstStyle/>
          <a:p>
            <a:pPr marL="965200"/>
            <a:endParaRPr lang="ru-RU" sz="2000" dirty="0" smtClean="0">
              <a:solidFill>
                <a:srgbClr val="002060"/>
              </a:solidFill>
              <a:latin typeface="Calibri (Основной текст)"/>
              <a:cs typeface="Times New Roman" panose="02020603050405020304" pitchFamily="18" charset="0"/>
            </a:endParaRPr>
          </a:p>
          <a:p>
            <a:pPr marL="965200"/>
            <a:r>
              <a:rPr lang="ru-RU" sz="2000" dirty="0" smtClean="0">
                <a:solidFill>
                  <a:srgbClr val="002060"/>
                </a:solidFill>
                <a:latin typeface="Calibri (Основной текст)"/>
                <a:cs typeface="Times New Roman" panose="02020603050405020304" pitchFamily="18" charset="0"/>
              </a:rPr>
              <a:t>Построение </a:t>
            </a:r>
            <a:r>
              <a:rPr lang="ru-RU" sz="2000" dirty="0">
                <a:solidFill>
                  <a:srgbClr val="002060"/>
                </a:solidFill>
                <a:latin typeface="Calibri (Основной текст)"/>
                <a:cs typeface="Times New Roman" panose="02020603050405020304" pitchFamily="18" charset="0"/>
              </a:rPr>
              <a:t>платформы реагирования на инциденты</a:t>
            </a:r>
          </a:p>
          <a:p>
            <a:pPr marL="965200"/>
            <a:r>
              <a:rPr lang="ru-RU" sz="2000" dirty="0">
                <a:solidFill>
                  <a:srgbClr val="002060"/>
                </a:solidFill>
                <a:latin typeface="Calibri (Основной текст)"/>
                <a:cs typeface="Times New Roman" panose="02020603050405020304" pitchFamily="18" charset="0"/>
              </a:rPr>
              <a:t>Разработка сервисной модели ИБ и документационного обеспечения</a:t>
            </a:r>
          </a:p>
          <a:p>
            <a:pPr marL="965200"/>
            <a:r>
              <a:rPr lang="ru-RU" sz="2000" dirty="0">
                <a:solidFill>
                  <a:srgbClr val="002060"/>
                </a:solidFill>
                <a:latin typeface="Calibri (Основной текст)"/>
                <a:cs typeface="Times New Roman" panose="02020603050405020304" pitchFamily="18" charset="0"/>
              </a:rPr>
              <a:t>Выстраивание процессов управления уязвимостями и </a:t>
            </a:r>
            <a:r>
              <a:rPr lang="ru-RU" sz="2000" dirty="0" smtClean="0">
                <a:solidFill>
                  <a:srgbClr val="002060"/>
                </a:solidFill>
                <a:latin typeface="Calibri (Основной текст)"/>
                <a:cs typeface="Times New Roman" panose="02020603050405020304" pitchFamily="18" charset="0"/>
              </a:rPr>
              <a:t>изменениями</a:t>
            </a:r>
          </a:p>
          <a:p>
            <a:pPr marL="965200"/>
            <a:r>
              <a:rPr lang="ru-RU" sz="2000" dirty="0" smtClean="0">
                <a:solidFill>
                  <a:srgbClr val="002060"/>
                </a:solidFill>
                <a:latin typeface="Calibri (Основной текст)"/>
                <a:cs typeface="Times New Roman" panose="02020603050405020304" pitchFamily="18" charset="0"/>
              </a:rPr>
              <a:t>Гибкий подход</a:t>
            </a:r>
            <a:endParaRPr lang="ru-RU" sz="2000" dirty="0">
              <a:solidFill>
                <a:srgbClr val="002060"/>
              </a:solidFill>
              <a:latin typeface="Calibri (Основной текст)"/>
              <a:cs typeface="Times New Roman" panose="02020603050405020304" pitchFamily="18" charset="0"/>
            </a:endParaRPr>
          </a:p>
          <a:p>
            <a:pPr marL="622300" indent="812800">
              <a:buNone/>
            </a:pPr>
            <a:endParaRPr lang="ru-RU" sz="2400" dirty="0">
              <a:solidFill>
                <a:srgbClr val="002060"/>
              </a:solidFill>
              <a:latin typeface="Calibri (Основной текст)"/>
              <a:cs typeface="Times New Roman" panose="02020603050405020304" pitchFamily="18" charset="0"/>
            </a:endParaRPr>
          </a:p>
        </p:txBody>
      </p:sp>
      <p:sp>
        <p:nvSpPr>
          <p:cNvPr id="67" name="Rectangle 2"/>
          <p:cNvSpPr>
            <a:spLocks noChangeArrowheads="1"/>
          </p:cNvSpPr>
          <p:nvPr/>
        </p:nvSpPr>
        <p:spPr bwMode="auto">
          <a:xfrm>
            <a:off x="-1095672" y="1754679"/>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9" name="TextBox 68">
            <a:extLst>
              <a:ext uri="{FF2B5EF4-FFF2-40B4-BE49-F238E27FC236}">
                <a16:creationId xmlns="" xmlns:a16="http://schemas.microsoft.com/office/drawing/2014/main" id="{C8542866-291C-4B3B-AE44-34A0F93A68A8}"/>
              </a:ext>
            </a:extLst>
          </p:cNvPr>
          <p:cNvSpPr txBox="1"/>
          <p:nvPr/>
        </p:nvSpPr>
        <p:spPr>
          <a:xfrm>
            <a:off x="564337" y="5196567"/>
            <a:ext cx="2102033" cy="615553"/>
          </a:xfrm>
          <a:prstGeom prst="rect">
            <a:avLst/>
          </a:prstGeom>
          <a:noFill/>
        </p:spPr>
        <p:txBody>
          <a:bodyPr wrap="square" rtlCol="0">
            <a:spAutoFit/>
          </a:bodyPr>
          <a:lstStyle/>
          <a:p>
            <a:pPr algn="ctr">
              <a:buClr>
                <a:schemeClr val="bg1">
                  <a:lumMod val="50000"/>
                </a:schemeClr>
              </a:buClr>
            </a:pPr>
            <a:r>
              <a:rPr lang="ru-RU" sz="1700" dirty="0" smtClean="0">
                <a:solidFill>
                  <a:srgbClr val="002060"/>
                </a:solidFill>
                <a:latin typeface="Calibri (Основной текст)"/>
                <a:cs typeface="Times New Roman" panose="02020603050405020304" pitchFamily="18" charset="0"/>
              </a:rPr>
              <a:t>Время обнаружения</a:t>
            </a:r>
            <a:endParaRPr lang="ru-RU" sz="1700" dirty="0">
              <a:solidFill>
                <a:srgbClr val="002060"/>
              </a:solidFill>
              <a:latin typeface="Calibri (Основной текст)"/>
              <a:cs typeface="Times New Roman" panose="02020603050405020304" pitchFamily="18" charset="0"/>
            </a:endParaRPr>
          </a:p>
        </p:txBody>
      </p:sp>
      <p:sp>
        <p:nvSpPr>
          <p:cNvPr id="70" name="TextBox 69">
            <a:extLst>
              <a:ext uri="{FF2B5EF4-FFF2-40B4-BE49-F238E27FC236}">
                <a16:creationId xmlns="" xmlns:a16="http://schemas.microsoft.com/office/drawing/2014/main" id="{6BE8D411-1A6F-46EF-9CAD-152841FCA547}"/>
              </a:ext>
            </a:extLst>
          </p:cNvPr>
          <p:cNvSpPr txBox="1"/>
          <p:nvPr/>
        </p:nvSpPr>
        <p:spPr>
          <a:xfrm>
            <a:off x="2666370" y="5218791"/>
            <a:ext cx="2102033" cy="615553"/>
          </a:xfrm>
          <a:prstGeom prst="rect">
            <a:avLst/>
          </a:prstGeom>
          <a:noFill/>
        </p:spPr>
        <p:txBody>
          <a:bodyPr wrap="square" rtlCol="0">
            <a:spAutoFit/>
          </a:bodyPr>
          <a:lstStyle/>
          <a:p>
            <a:pPr algn="ctr"/>
            <a:r>
              <a:rPr lang="ru-RU" sz="1700" dirty="0">
                <a:solidFill>
                  <a:srgbClr val="002060"/>
                </a:solidFill>
                <a:latin typeface="Calibri (Основной текст)"/>
                <a:cs typeface="Times New Roman" panose="02020603050405020304" pitchFamily="18" charset="0"/>
              </a:rPr>
              <a:t>Оперативность информирования</a:t>
            </a:r>
            <a:endParaRPr lang="en-US" sz="1700" dirty="0">
              <a:solidFill>
                <a:srgbClr val="002060"/>
              </a:solidFill>
              <a:latin typeface="Calibri (Основной текст)"/>
              <a:cs typeface="Times New Roman" panose="02020603050405020304" pitchFamily="18" charset="0"/>
            </a:endParaRPr>
          </a:p>
        </p:txBody>
      </p:sp>
      <p:sp>
        <p:nvSpPr>
          <p:cNvPr id="71" name="TextBox 70">
            <a:extLst>
              <a:ext uri="{FF2B5EF4-FFF2-40B4-BE49-F238E27FC236}">
                <a16:creationId xmlns="" xmlns:a16="http://schemas.microsoft.com/office/drawing/2014/main" id="{66957E13-5D62-4E31-9D0B-3561B87A7A86}"/>
              </a:ext>
            </a:extLst>
          </p:cNvPr>
          <p:cNvSpPr txBox="1"/>
          <p:nvPr/>
        </p:nvSpPr>
        <p:spPr>
          <a:xfrm>
            <a:off x="4487185" y="5103677"/>
            <a:ext cx="2390835" cy="877163"/>
          </a:xfrm>
          <a:prstGeom prst="rect">
            <a:avLst/>
          </a:prstGeom>
          <a:noFill/>
        </p:spPr>
        <p:txBody>
          <a:bodyPr wrap="square" rtlCol="0">
            <a:spAutoFit/>
          </a:bodyPr>
          <a:lstStyle/>
          <a:p>
            <a:pPr algn="ctr">
              <a:buClr>
                <a:schemeClr val="bg1">
                  <a:lumMod val="50000"/>
                </a:schemeClr>
              </a:buClr>
            </a:pPr>
            <a:r>
              <a:rPr lang="ru-RU" sz="1700" dirty="0" smtClean="0">
                <a:solidFill>
                  <a:srgbClr val="002060"/>
                </a:solidFill>
                <a:latin typeface="Calibri (Основной текст)"/>
                <a:cs typeface="Times New Roman" panose="02020603050405020304" pitchFamily="18" charset="0"/>
              </a:rPr>
              <a:t>Оперативность предоставления рекомендаций</a:t>
            </a:r>
            <a:endParaRPr lang="ru-RU" sz="1700" dirty="0">
              <a:solidFill>
                <a:srgbClr val="002060"/>
              </a:solidFill>
              <a:latin typeface="Calibri (Основной текст)"/>
              <a:cs typeface="Times New Roman" panose="02020603050405020304" pitchFamily="18" charset="0"/>
            </a:endParaRPr>
          </a:p>
        </p:txBody>
      </p:sp>
      <p:sp>
        <p:nvSpPr>
          <p:cNvPr id="72" name="TextBox 71">
            <a:extLst>
              <a:ext uri="{FF2B5EF4-FFF2-40B4-BE49-F238E27FC236}">
                <a16:creationId xmlns="" xmlns:a16="http://schemas.microsoft.com/office/drawing/2014/main" id="{C8542866-291C-4B3B-AE44-34A0F93A68A8}"/>
              </a:ext>
            </a:extLst>
          </p:cNvPr>
          <p:cNvSpPr txBox="1"/>
          <p:nvPr/>
        </p:nvSpPr>
        <p:spPr>
          <a:xfrm>
            <a:off x="606337" y="3528754"/>
            <a:ext cx="2102033" cy="353943"/>
          </a:xfrm>
          <a:prstGeom prst="rect">
            <a:avLst/>
          </a:prstGeom>
          <a:noFill/>
        </p:spPr>
        <p:txBody>
          <a:bodyPr wrap="square" rtlCol="0">
            <a:spAutoFit/>
          </a:bodyPr>
          <a:lstStyle>
            <a:defPPr>
              <a:defRPr lang="ru-RU"/>
            </a:defPPr>
            <a:lvl1pPr algn="ctr">
              <a:buClr>
                <a:schemeClr val="bg1">
                  <a:lumMod val="50000"/>
                </a:schemeClr>
              </a:buClr>
              <a:defRPr sz="1700"/>
            </a:lvl1pPr>
          </a:lstStyle>
          <a:p>
            <a:r>
              <a:rPr lang="en-US" b="1" dirty="0">
                <a:solidFill>
                  <a:srgbClr val="002060"/>
                </a:solidFill>
                <a:latin typeface="Calibri (Основной текст)"/>
                <a:cs typeface="Times New Roman" panose="02020603050405020304" pitchFamily="18" charset="0"/>
              </a:rPr>
              <a:t>10-15 </a:t>
            </a:r>
            <a:r>
              <a:rPr lang="ru-RU" b="1" dirty="0">
                <a:solidFill>
                  <a:srgbClr val="002060"/>
                </a:solidFill>
                <a:latin typeface="Calibri (Основной текст)"/>
                <a:cs typeface="Times New Roman" panose="02020603050405020304" pitchFamily="18" charset="0"/>
              </a:rPr>
              <a:t>мин</a:t>
            </a:r>
          </a:p>
        </p:txBody>
      </p:sp>
      <p:sp>
        <p:nvSpPr>
          <p:cNvPr id="73" name="TextBox 72">
            <a:extLst>
              <a:ext uri="{FF2B5EF4-FFF2-40B4-BE49-F238E27FC236}">
                <a16:creationId xmlns="" xmlns:a16="http://schemas.microsoft.com/office/drawing/2014/main" id="{C8542866-291C-4B3B-AE44-34A0F93A68A8}"/>
              </a:ext>
            </a:extLst>
          </p:cNvPr>
          <p:cNvSpPr txBox="1"/>
          <p:nvPr/>
        </p:nvSpPr>
        <p:spPr>
          <a:xfrm>
            <a:off x="2568765" y="3550160"/>
            <a:ext cx="2102033" cy="353943"/>
          </a:xfrm>
          <a:prstGeom prst="rect">
            <a:avLst/>
          </a:prstGeom>
          <a:noFill/>
        </p:spPr>
        <p:txBody>
          <a:bodyPr wrap="square" rtlCol="0">
            <a:spAutoFit/>
          </a:bodyPr>
          <a:lstStyle>
            <a:defPPr>
              <a:defRPr lang="ru-RU"/>
            </a:defPPr>
            <a:lvl1pPr algn="ctr">
              <a:buClr>
                <a:schemeClr val="bg1">
                  <a:lumMod val="50000"/>
                </a:schemeClr>
              </a:buClr>
              <a:defRPr sz="1700"/>
            </a:lvl1pPr>
          </a:lstStyle>
          <a:p>
            <a:r>
              <a:rPr lang="ru-RU" b="1" dirty="0">
                <a:solidFill>
                  <a:srgbClr val="002060"/>
                </a:solidFill>
                <a:latin typeface="Calibri (Основной текст)"/>
                <a:cs typeface="Times New Roman" panose="02020603050405020304" pitchFamily="18" charset="0"/>
              </a:rPr>
              <a:t>30</a:t>
            </a:r>
            <a:r>
              <a:rPr lang="en-US" b="1" dirty="0">
                <a:solidFill>
                  <a:srgbClr val="002060"/>
                </a:solidFill>
                <a:latin typeface="Calibri (Основной текст)"/>
                <a:cs typeface="Times New Roman" panose="02020603050405020304" pitchFamily="18" charset="0"/>
              </a:rPr>
              <a:t>-</a:t>
            </a:r>
            <a:r>
              <a:rPr lang="ru-RU" b="1" dirty="0">
                <a:solidFill>
                  <a:srgbClr val="002060"/>
                </a:solidFill>
                <a:latin typeface="Calibri (Основной текст)"/>
                <a:cs typeface="Times New Roman" panose="02020603050405020304" pitchFamily="18" charset="0"/>
              </a:rPr>
              <a:t>4</a:t>
            </a:r>
            <a:r>
              <a:rPr lang="en-US" b="1" dirty="0">
                <a:solidFill>
                  <a:srgbClr val="002060"/>
                </a:solidFill>
                <a:latin typeface="Calibri (Основной текст)"/>
                <a:cs typeface="Times New Roman" panose="02020603050405020304" pitchFamily="18" charset="0"/>
              </a:rPr>
              <a:t>5 </a:t>
            </a:r>
            <a:r>
              <a:rPr lang="ru-RU" b="1" dirty="0">
                <a:solidFill>
                  <a:srgbClr val="002060"/>
                </a:solidFill>
                <a:latin typeface="Calibri (Основной текст)"/>
                <a:cs typeface="Times New Roman" panose="02020603050405020304" pitchFamily="18" charset="0"/>
              </a:rPr>
              <a:t>мин</a:t>
            </a:r>
          </a:p>
        </p:txBody>
      </p:sp>
      <p:sp>
        <p:nvSpPr>
          <p:cNvPr id="74" name="TextBox 73">
            <a:extLst>
              <a:ext uri="{FF2B5EF4-FFF2-40B4-BE49-F238E27FC236}">
                <a16:creationId xmlns="" xmlns:a16="http://schemas.microsoft.com/office/drawing/2014/main" id="{C8542866-291C-4B3B-AE44-34A0F93A68A8}"/>
              </a:ext>
            </a:extLst>
          </p:cNvPr>
          <p:cNvSpPr txBox="1"/>
          <p:nvPr/>
        </p:nvSpPr>
        <p:spPr>
          <a:xfrm>
            <a:off x="4592960" y="3533628"/>
            <a:ext cx="2102033" cy="353943"/>
          </a:xfrm>
          <a:prstGeom prst="rect">
            <a:avLst/>
          </a:prstGeom>
          <a:noFill/>
        </p:spPr>
        <p:txBody>
          <a:bodyPr wrap="square" rtlCol="0">
            <a:spAutoFit/>
          </a:bodyPr>
          <a:lstStyle>
            <a:defPPr>
              <a:defRPr lang="ru-RU"/>
            </a:defPPr>
            <a:lvl1pPr algn="ctr">
              <a:buClr>
                <a:schemeClr val="bg1">
                  <a:lumMod val="50000"/>
                </a:schemeClr>
              </a:buClr>
              <a:defRPr sz="1700"/>
            </a:lvl1pPr>
          </a:lstStyle>
          <a:p>
            <a:r>
              <a:rPr lang="ru-RU" b="1" dirty="0">
                <a:solidFill>
                  <a:srgbClr val="002060"/>
                </a:solidFill>
                <a:latin typeface="Calibri (Основной текст)"/>
                <a:cs typeface="Times New Roman" panose="02020603050405020304" pitchFamily="18" charset="0"/>
              </a:rPr>
              <a:t>60-120</a:t>
            </a:r>
            <a:r>
              <a:rPr lang="en-US" b="1" dirty="0">
                <a:solidFill>
                  <a:srgbClr val="002060"/>
                </a:solidFill>
                <a:latin typeface="Calibri (Основной текст)"/>
                <a:cs typeface="Times New Roman" panose="02020603050405020304" pitchFamily="18" charset="0"/>
              </a:rPr>
              <a:t> </a:t>
            </a:r>
            <a:r>
              <a:rPr lang="ru-RU" b="1" dirty="0">
                <a:solidFill>
                  <a:srgbClr val="002060"/>
                </a:solidFill>
                <a:latin typeface="Calibri (Основной текст)"/>
                <a:cs typeface="Times New Roman" panose="02020603050405020304" pitchFamily="18" charset="0"/>
              </a:rPr>
              <a:t>мин</a:t>
            </a:r>
          </a:p>
        </p:txBody>
      </p:sp>
      <p:sp>
        <p:nvSpPr>
          <p:cNvPr id="75" name="TextBox 74">
            <a:extLst>
              <a:ext uri="{FF2B5EF4-FFF2-40B4-BE49-F238E27FC236}">
                <a16:creationId xmlns="" xmlns:a16="http://schemas.microsoft.com/office/drawing/2014/main" id="{C8542866-291C-4B3B-AE44-34A0F93A68A8}"/>
              </a:ext>
            </a:extLst>
          </p:cNvPr>
          <p:cNvSpPr txBox="1"/>
          <p:nvPr/>
        </p:nvSpPr>
        <p:spPr>
          <a:xfrm>
            <a:off x="6836899" y="5177427"/>
            <a:ext cx="2102033" cy="877163"/>
          </a:xfrm>
          <a:prstGeom prst="rect">
            <a:avLst/>
          </a:prstGeom>
          <a:noFill/>
        </p:spPr>
        <p:txBody>
          <a:bodyPr wrap="square" rtlCol="0">
            <a:spAutoFit/>
          </a:bodyPr>
          <a:lstStyle/>
          <a:p>
            <a:pPr algn="ctr">
              <a:buClr>
                <a:schemeClr val="bg1">
                  <a:lumMod val="50000"/>
                </a:schemeClr>
              </a:buClr>
            </a:pPr>
            <a:r>
              <a:rPr lang="ru-RU" sz="1700" dirty="0" smtClean="0">
                <a:solidFill>
                  <a:srgbClr val="002060"/>
                </a:solidFill>
                <a:latin typeface="Calibri (Основной текст)"/>
                <a:cs typeface="Times New Roman" panose="02020603050405020304" pitchFamily="18" charset="0"/>
              </a:rPr>
              <a:t>Время предоставления услуги</a:t>
            </a:r>
            <a:endParaRPr lang="ru-RU" sz="1700" dirty="0">
              <a:solidFill>
                <a:srgbClr val="002060"/>
              </a:solidFill>
              <a:latin typeface="Calibri (Основной текст)"/>
              <a:cs typeface="Times New Roman" panose="02020603050405020304" pitchFamily="18" charset="0"/>
            </a:endParaRPr>
          </a:p>
        </p:txBody>
      </p:sp>
      <p:sp>
        <p:nvSpPr>
          <p:cNvPr id="76" name="TextBox 75">
            <a:extLst>
              <a:ext uri="{FF2B5EF4-FFF2-40B4-BE49-F238E27FC236}">
                <a16:creationId xmlns="" xmlns:a16="http://schemas.microsoft.com/office/drawing/2014/main" id="{C8542866-291C-4B3B-AE44-34A0F93A68A8}"/>
              </a:ext>
            </a:extLst>
          </p:cNvPr>
          <p:cNvSpPr txBox="1"/>
          <p:nvPr/>
        </p:nvSpPr>
        <p:spPr>
          <a:xfrm>
            <a:off x="6857221" y="3555034"/>
            <a:ext cx="2102033" cy="353943"/>
          </a:xfrm>
          <a:prstGeom prst="rect">
            <a:avLst/>
          </a:prstGeom>
          <a:noFill/>
        </p:spPr>
        <p:txBody>
          <a:bodyPr wrap="square" rtlCol="0">
            <a:spAutoFit/>
          </a:bodyPr>
          <a:lstStyle>
            <a:defPPr>
              <a:defRPr lang="ru-RU"/>
            </a:defPPr>
            <a:lvl1pPr algn="ctr">
              <a:buClr>
                <a:schemeClr val="bg1">
                  <a:lumMod val="50000"/>
                </a:schemeClr>
              </a:buClr>
              <a:defRPr sz="1700"/>
            </a:lvl1pPr>
          </a:lstStyle>
          <a:p>
            <a:r>
              <a:rPr lang="ru-RU" b="1" dirty="0" smtClean="0">
                <a:solidFill>
                  <a:srgbClr val="002060"/>
                </a:solidFill>
                <a:latin typeface="Calibri (Основной текст)"/>
                <a:cs typeface="Times New Roman" panose="02020603050405020304" pitchFamily="18" charset="0"/>
              </a:rPr>
              <a:t>24х</a:t>
            </a:r>
            <a:r>
              <a:rPr lang="en-US" b="1" dirty="0" smtClean="0">
                <a:solidFill>
                  <a:srgbClr val="002060"/>
                </a:solidFill>
                <a:latin typeface="Calibri (Основной текст)"/>
                <a:cs typeface="Times New Roman" panose="02020603050405020304" pitchFamily="18" charset="0"/>
              </a:rPr>
              <a:t>7</a:t>
            </a:r>
            <a:r>
              <a:rPr lang="ru-RU" b="1" dirty="0" smtClean="0">
                <a:solidFill>
                  <a:srgbClr val="002060"/>
                </a:solidFill>
                <a:latin typeface="Calibri (Основной текст)"/>
                <a:cs typeface="Times New Roman" panose="02020603050405020304" pitchFamily="18" charset="0"/>
              </a:rPr>
              <a:t>, </a:t>
            </a:r>
            <a:r>
              <a:rPr lang="ru-RU" b="1" dirty="0">
                <a:solidFill>
                  <a:srgbClr val="002060"/>
                </a:solidFill>
                <a:latin typeface="Calibri (Основной текст)"/>
                <a:cs typeface="Times New Roman" panose="02020603050405020304" pitchFamily="18" charset="0"/>
              </a:rPr>
              <a:t>8х5</a:t>
            </a:r>
          </a:p>
        </p:txBody>
      </p:sp>
      <p:pic>
        <p:nvPicPr>
          <p:cNvPr id="77" name="Рисунок 7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36292" y="4250711"/>
            <a:ext cx="743889" cy="743889"/>
          </a:xfrm>
          <a:prstGeom prst="rect">
            <a:avLst/>
          </a:prstGeom>
          <a:solidFill>
            <a:schemeClr val="tx2"/>
          </a:solidFill>
        </p:spPr>
      </p:pic>
      <p:pic>
        <p:nvPicPr>
          <p:cNvPr id="78" name="Рисунок 7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8847" y="4155615"/>
            <a:ext cx="801979" cy="815897"/>
          </a:xfrm>
          <a:prstGeom prst="rect">
            <a:avLst/>
          </a:prstGeom>
          <a:solidFill>
            <a:schemeClr val="tx2"/>
          </a:solidFill>
        </p:spPr>
      </p:pic>
      <p:pic>
        <p:nvPicPr>
          <p:cNvPr id="79" name="Рисунок 78"/>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13063" y="4083607"/>
            <a:ext cx="1037421" cy="1037421"/>
          </a:xfrm>
          <a:prstGeom prst="rect">
            <a:avLst/>
          </a:prstGeom>
          <a:solidFill>
            <a:schemeClr val="tx2"/>
          </a:solidFill>
        </p:spPr>
      </p:pic>
      <p:pic>
        <p:nvPicPr>
          <p:cNvPr id="80" name="Рисунок 7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13371" y="4148243"/>
            <a:ext cx="937692" cy="937692"/>
          </a:xfrm>
          <a:prstGeom prst="rect">
            <a:avLst/>
          </a:prstGeom>
          <a:solidFill>
            <a:schemeClr val="tx2"/>
          </a:solidFill>
        </p:spPr>
      </p:pic>
    </p:spTree>
    <p:extLst>
      <p:ext uri="{BB962C8B-B14F-4D97-AF65-F5344CB8AC3E}">
        <p14:creationId xmlns:p14="http://schemas.microsoft.com/office/powerpoint/2010/main" val="422721565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style.rotation</p:attrName>
                                        </p:attrNameLst>
                                      </p:cBhvr>
                                      <p:tavLst>
                                        <p:tav tm="0">
                                          <p:val>
                                            <p:fltVal val="90"/>
                                          </p:val>
                                        </p:tav>
                                        <p:tav tm="100000">
                                          <p:val>
                                            <p:fltVal val="0"/>
                                          </p:val>
                                        </p:tav>
                                      </p:tavLst>
                                    </p:anim>
                                    <p:animEffect transition="in" filter="fade">
                                      <p:cBhvr>
                                        <p:cTn id="10" dur="1000"/>
                                        <p:tgtEl>
                                          <p:spTgt spid="6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1000" fill="hold"/>
                                        <p:tgtEl>
                                          <p:spTgt spid="72"/>
                                        </p:tgtEl>
                                        <p:attrNameLst>
                                          <p:attrName>ppt_w</p:attrName>
                                        </p:attrNameLst>
                                      </p:cBhvr>
                                      <p:tavLst>
                                        <p:tav tm="0">
                                          <p:val>
                                            <p:fltVal val="0"/>
                                          </p:val>
                                        </p:tav>
                                        <p:tav tm="100000">
                                          <p:val>
                                            <p:strVal val="#ppt_w"/>
                                          </p:val>
                                        </p:tav>
                                      </p:tavLst>
                                    </p:anim>
                                    <p:anim calcmode="lin" valueType="num">
                                      <p:cBhvr>
                                        <p:cTn id="14" dur="1000" fill="hold"/>
                                        <p:tgtEl>
                                          <p:spTgt spid="72"/>
                                        </p:tgtEl>
                                        <p:attrNameLst>
                                          <p:attrName>ppt_h</p:attrName>
                                        </p:attrNameLst>
                                      </p:cBhvr>
                                      <p:tavLst>
                                        <p:tav tm="0">
                                          <p:val>
                                            <p:fltVal val="0"/>
                                          </p:val>
                                        </p:tav>
                                        <p:tav tm="100000">
                                          <p:val>
                                            <p:strVal val="#ppt_h"/>
                                          </p:val>
                                        </p:tav>
                                      </p:tavLst>
                                    </p:anim>
                                    <p:anim calcmode="lin" valueType="num">
                                      <p:cBhvr>
                                        <p:cTn id="15" dur="1000" fill="hold"/>
                                        <p:tgtEl>
                                          <p:spTgt spid="72"/>
                                        </p:tgtEl>
                                        <p:attrNameLst>
                                          <p:attrName>style.rotation</p:attrName>
                                        </p:attrNameLst>
                                      </p:cBhvr>
                                      <p:tavLst>
                                        <p:tav tm="0">
                                          <p:val>
                                            <p:fltVal val="90"/>
                                          </p:val>
                                        </p:tav>
                                        <p:tav tm="100000">
                                          <p:val>
                                            <p:fltVal val="0"/>
                                          </p:val>
                                        </p:tav>
                                      </p:tavLst>
                                    </p:anim>
                                    <p:animEffect transition="in" filter="fade">
                                      <p:cBhvr>
                                        <p:cTn id="16" dur="1000"/>
                                        <p:tgtEl>
                                          <p:spTgt spid="72"/>
                                        </p:tgtEl>
                                      </p:cBhvr>
                                    </p:animEffect>
                                  </p:childTnLst>
                                </p:cTn>
                              </p:par>
                              <p:par>
                                <p:cTn id="17" presetID="3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p:cTn id="19" dur="1000" fill="hold"/>
                                        <p:tgtEl>
                                          <p:spTgt spid="78"/>
                                        </p:tgtEl>
                                        <p:attrNameLst>
                                          <p:attrName>ppt_w</p:attrName>
                                        </p:attrNameLst>
                                      </p:cBhvr>
                                      <p:tavLst>
                                        <p:tav tm="0">
                                          <p:val>
                                            <p:fltVal val="0"/>
                                          </p:val>
                                        </p:tav>
                                        <p:tav tm="100000">
                                          <p:val>
                                            <p:strVal val="#ppt_w"/>
                                          </p:val>
                                        </p:tav>
                                      </p:tavLst>
                                    </p:anim>
                                    <p:anim calcmode="lin" valueType="num">
                                      <p:cBhvr>
                                        <p:cTn id="20" dur="1000" fill="hold"/>
                                        <p:tgtEl>
                                          <p:spTgt spid="78"/>
                                        </p:tgtEl>
                                        <p:attrNameLst>
                                          <p:attrName>ppt_h</p:attrName>
                                        </p:attrNameLst>
                                      </p:cBhvr>
                                      <p:tavLst>
                                        <p:tav tm="0">
                                          <p:val>
                                            <p:fltVal val="0"/>
                                          </p:val>
                                        </p:tav>
                                        <p:tav tm="100000">
                                          <p:val>
                                            <p:strVal val="#ppt_h"/>
                                          </p:val>
                                        </p:tav>
                                      </p:tavLst>
                                    </p:anim>
                                    <p:anim calcmode="lin" valueType="num">
                                      <p:cBhvr>
                                        <p:cTn id="21" dur="1000" fill="hold"/>
                                        <p:tgtEl>
                                          <p:spTgt spid="78"/>
                                        </p:tgtEl>
                                        <p:attrNameLst>
                                          <p:attrName>style.rotation</p:attrName>
                                        </p:attrNameLst>
                                      </p:cBhvr>
                                      <p:tavLst>
                                        <p:tav tm="0">
                                          <p:val>
                                            <p:fltVal val="90"/>
                                          </p:val>
                                        </p:tav>
                                        <p:tav tm="100000">
                                          <p:val>
                                            <p:fltVal val="0"/>
                                          </p:val>
                                        </p:tav>
                                      </p:tavLst>
                                    </p:anim>
                                    <p:animEffect transition="in" filter="fade">
                                      <p:cBhvr>
                                        <p:cTn id="22" dur="10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p:cTn id="27" dur="1000" fill="hold"/>
                                        <p:tgtEl>
                                          <p:spTgt spid="73"/>
                                        </p:tgtEl>
                                        <p:attrNameLst>
                                          <p:attrName>ppt_w</p:attrName>
                                        </p:attrNameLst>
                                      </p:cBhvr>
                                      <p:tavLst>
                                        <p:tav tm="0">
                                          <p:val>
                                            <p:fltVal val="0"/>
                                          </p:val>
                                        </p:tav>
                                        <p:tav tm="100000">
                                          <p:val>
                                            <p:strVal val="#ppt_w"/>
                                          </p:val>
                                        </p:tav>
                                      </p:tavLst>
                                    </p:anim>
                                    <p:anim calcmode="lin" valueType="num">
                                      <p:cBhvr>
                                        <p:cTn id="28" dur="1000" fill="hold"/>
                                        <p:tgtEl>
                                          <p:spTgt spid="73"/>
                                        </p:tgtEl>
                                        <p:attrNameLst>
                                          <p:attrName>ppt_h</p:attrName>
                                        </p:attrNameLst>
                                      </p:cBhvr>
                                      <p:tavLst>
                                        <p:tav tm="0">
                                          <p:val>
                                            <p:fltVal val="0"/>
                                          </p:val>
                                        </p:tav>
                                        <p:tav tm="100000">
                                          <p:val>
                                            <p:strVal val="#ppt_h"/>
                                          </p:val>
                                        </p:tav>
                                      </p:tavLst>
                                    </p:anim>
                                    <p:anim calcmode="lin" valueType="num">
                                      <p:cBhvr>
                                        <p:cTn id="29" dur="1000" fill="hold"/>
                                        <p:tgtEl>
                                          <p:spTgt spid="73"/>
                                        </p:tgtEl>
                                        <p:attrNameLst>
                                          <p:attrName>style.rotation</p:attrName>
                                        </p:attrNameLst>
                                      </p:cBhvr>
                                      <p:tavLst>
                                        <p:tav tm="0">
                                          <p:val>
                                            <p:fltVal val="90"/>
                                          </p:val>
                                        </p:tav>
                                        <p:tav tm="100000">
                                          <p:val>
                                            <p:fltVal val="0"/>
                                          </p:val>
                                        </p:tav>
                                      </p:tavLst>
                                    </p:anim>
                                    <p:animEffect transition="in" filter="fade">
                                      <p:cBhvr>
                                        <p:cTn id="30" dur="1000"/>
                                        <p:tgtEl>
                                          <p:spTgt spid="73"/>
                                        </p:tgtEl>
                                      </p:cBhvr>
                                    </p:animEffect>
                                  </p:childTnLst>
                                </p:cTn>
                              </p:par>
                              <p:par>
                                <p:cTn id="31" presetID="3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1000" fill="hold"/>
                                        <p:tgtEl>
                                          <p:spTgt spid="79"/>
                                        </p:tgtEl>
                                        <p:attrNameLst>
                                          <p:attrName>ppt_w</p:attrName>
                                        </p:attrNameLst>
                                      </p:cBhvr>
                                      <p:tavLst>
                                        <p:tav tm="0">
                                          <p:val>
                                            <p:fltVal val="0"/>
                                          </p:val>
                                        </p:tav>
                                        <p:tav tm="100000">
                                          <p:val>
                                            <p:strVal val="#ppt_w"/>
                                          </p:val>
                                        </p:tav>
                                      </p:tavLst>
                                    </p:anim>
                                    <p:anim calcmode="lin" valueType="num">
                                      <p:cBhvr>
                                        <p:cTn id="34" dur="1000" fill="hold"/>
                                        <p:tgtEl>
                                          <p:spTgt spid="79"/>
                                        </p:tgtEl>
                                        <p:attrNameLst>
                                          <p:attrName>ppt_h</p:attrName>
                                        </p:attrNameLst>
                                      </p:cBhvr>
                                      <p:tavLst>
                                        <p:tav tm="0">
                                          <p:val>
                                            <p:fltVal val="0"/>
                                          </p:val>
                                        </p:tav>
                                        <p:tav tm="100000">
                                          <p:val>
                                            <p:strVal val="#ppt_h"/>
                                          </p:val>
                                        </p:tav>
                                      </p:tavLst>
                                    </p:anim>
                                    <p:anim calcmode="lin" valueType="num">
                                      <p:cBhvr>
                                        <p:cTn id="35" dur="1000" fill="hold"/>
                                        <p:tgtEl>
                                          <p:spTgt spid="79"/>
                                        </p:tgtEl>
                                        <p:attrNameLst>
                                          <p:attrName>style.rotation</p:attrName>
                                        </p:attrNameLst>
                                      </p:cBhvr>
                                      <p:tavLst>
                                        <p:tav tm="0">
                                          <p:val>
                                            <p:fltVal val="90"/>
                                          </p:val>
                                        </p:tav>
                                        <p:tav tm="100000">
                                          <p:val>
                                            <p:fltVal val="0"/>
                                          </p:val>
                                        </p:tav>
                                      </p:tavLst>
                                    </p:anim>
                                    <p:animEffect transition="in" filter="fade">
                                      <p:cBhvr>
                                        <p:cTn id="36" dur="1000"/>
                                        <p:tgtEl>
                                          <p:spTgt spid="79"/>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 calcmode="lin" valueType="num">
                                      <p:cBhvr>
                                        <p:cTn id="39" dur="1000" fill="hold"/>
                                        <p:tgtEl>
                                          <p:spTgt spid="70"/>
                                        </p:tgtEl>
                                        <p:attrNameLst>
                                          <p:attrName>ppt_w</p:attrName>
                                        </p:attrNameLst>
                                      </p:cBhvr>
                                      <p:tavLst>
                                        <p:tav tm="0">
                                          <p:val>
                                            <p:fltVal val="0"/>
                                          </p:val>
                                        </p:tav>
                                        <p:tav tm="100000">
                                          <p:val>
                                            <p:strVal val="#ppt_w"/>
                                          </p:val>
                                        </p:tav>
                                      </p:tavLst>
                                    </p:anim>
                                    <p:anim calcmode="lin" valueType="num">
                                      <p:cBhvr>
                                        <p:cTn id="40" dur="1000" fill="hold"/>
                                        <p:tgtEl>
                                          <p:spTgt spid="70"/>
                                        </p:tgtEl>
                                        <p:attrNameLst>
                                          <p:attrName>ppt_h</p:attrName>
                                        </p:attrNameLst>
                                      </p:cBhvr>
                                      <p:tavLst>
                                        <p:tav tm="0">
                                          <p:val>
                                            <p:fltVal val="0"/>
                                          </p:val>
                                        </p:tav>
                                        <p:tav tm="100000">
                                          <p:val>
                                            <p:strVal val="#ppt_h"/>
                                          </p:val>
                                        </p:tav>
                                      </p:tavLst>
                                    </p:anim>
                                    <p:anim calcmode="lin" valueType="num">
                                      <p:cBhvr>
                                        <p:cTn id="41" dur="1000" fill="hold"/>
                                        <p:tgtEl>
                                          <p:spTgt spid="70"/>
                                        </p:tgtEl>
                                        <p:attrNameLst>
                                          <p:attrName>style.rotation</p:attrName>
                                        </p:attrNameLst>
                                      </p:cBhvr>
                                      <p:tavLst>
                                        <p:tav tm="0">
                                          <p:val>
                                            <p:fltVal val="90"/>
                                          </p:val>
                                        </p:tav>
                                        <p:tav tm="100000">
                                          <p:val>
                                            <p:fltVal val="0"/>
                                          </p:val>
                                        </p:tav>
                                      </p:tavLst>
                                    </p:anim>
                                    <p:animEffect transition="in" filter="fade">
                                      <p:cBhvr>
                                        <p:cTn id="42" dur="1000"/>
                                        <p:tgtEl>
                                          <p:spTgt spid="7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anim calcmode="lin" valueType="num">
                                      <p:cBhvr>
                                        <p:cTn id="47" dur="1000" fill="hold"/>
                                        <p:tgtEl>
                                          <p:spTgt spid="80"/>
                                        </p:tgtEl>
                                        <p:attrNameLst>
                                          <p:attrName>ppt_w</p:attrName>
                                        </p:attrNameLst>
                                      </p:cBhvr>
                                      <p:tavLst>
                                        <p:tav tm="0">
                                          <p:val>
                                            <p:fltVal val="0"/>
                                          </p:val>
                                        </p:tav>
                                        <p:tav tm="100000">
                                          <p:val>
                                            <p:strVal val="#ppt_w"/>
                                          </p:val>
                                        </p:tav>
                                      </p:tavLst>
                                    </p:anim>
                                    <p:anim calcmode="lin" valueType="num">
                                      <p:cBhvr>
                                        <p:cTn id="48" dur="1000" fill="hold"/>
                                        <p:tgtEl>
                                          <p:spTgt spid="80"/>
                                        </p:tgtEl>
                                        <p:attrNameLst>
                                          <p:attrName>ppt_h</p:attrName>
                                        </p:attrNameLst>
                                      </p:cBhvr>
                                      <p:tavLst>
                                        <p:tav tm="0">
                                          <p:val>
                                            <p:fltVal val="0"/>
                                          </p:val>
                                        </p:tav>
                                        <p:tav tm="100000">
                                          <p:val>
                                            <p:strVal val="#ppt_h"/>
                                          </p:val>
                                        </p:tav>
                                      </p:tavLst>
                                    </p:anim>
                                    <p:anim calcmode="lin" valueType="num">
                                      <p:cBhvr>
                                        <p:cTn id="49" dur="1000" fill="hold"/>
                                        <p:tgtEl>
                                          <p:spTgt spid="80"/>
                                        </p:tgtEl>
                                        <p:attrNameLst>
                                          <p:attrName>style.rotation</p:attrName>
                                        </p:attrNameLst>
                                      </p:cBhvr>
                                      <p:tavLst>
                                        <p:tav tm="0">
                                          <p:val>
                                            <p:fltVal val="90"/>
                                          </p:val>
                                        </p:tav>
                                        <p:tav tm="100000">
                                          <p:val>
                                            <p:fltVal val="0"/>
                                          </p:val>
                                        </p:tav>
                                      </p:tavLst>
                                    </p:anim>
                                    <p:animEffect transition="in" filter="fade">
                                      <p:cBhvr>
                                        <p:cTn id="50" dur="1000"/>
                                        <p:tgtEl>
                                          <p:spTgt spid="80"/>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p:cTn id="53" dur="1000" fill="hold"/>
                                        <p:tgtEl>
                                          <p:spTgt spid="71"/>
                                        </p:tgtEl>
                                        <p:attrNameLst>
                                          <p:attrName>ppt_w</p:attrName>
                                        </p:attrNameLst>
                                      </p:cBhvr>
                                      <p:tavLst>
                                        <p:tav tm="0">
                                          <p:val>
                                            <p:fltVal val="0"/>
                                          </p:val>
                                        </p:tav>
                                        <p:tav tm="100000">
                                          <p:val>
                                            <p:strVal val="#ppt_w"/>
                                          </p:val>
                                        </p:tav>
                                      </p:tavLst>
                                    </p:anim>
                                    <p:anim calcmode="lin" valueType="num">
                                      <p:cBhvr>
                                        <p:cTn id="54" dur="1000" fill="hold"/>
                                        <p:tgtEl>
                                          <p:spTgt spid="71"/>
                                        </p:tgtEl>
                                        <p:attrNameLst>
                                          <p:attrName>ppt_h</p:attrName>
                                        </p:attrNameLst>
                                      </p:cBhvr>
                                      <p:tavLst>
                                        <p:tav tm="0">
                                          <p:val>
                                            <p:fltVal val="0"/>
                                          </p:val>
                                        </p:tav>
                                        <p:tav tm="100000">
                                          <p:val>
                                            <p:strVal val="#ppt_h"/>
                                          </p:val>
                                        </p:tav>
                                      </p:tavLst>
                                    </p:anim>
                                    <p:anim calcmode="lin" valueType="num">
                                      <p:cBhvr>
                                        <p:cTn id="55" dur="1000" fill="hold"/>
                                        <p:tgtEl>
                                          <p:spTgt spid="71"/>
                                        </p:tgtEl>
                                        <p:attrNameLst>
                                          <p:attrName>style.rotation</p:attrName>
                                        </p:attrNameLst>
                                      </p:cBhvr>
                                      <p:tavLst>
                                        <p:tav tm="0">
                                          <p:val>
                                            <p:fltVal val="90"/>
                                          </p:val>
                                        </p:tav>
                                        <p:tav tm="100000">
                                          <p:val>
                                            <p:fltVal val="0"/>
                                          </p:val>
                                        </p:tav>
                                      </p:tavLst>
                                    </p:anim>
                                    <p:animEffect transition="in" filter="fade">
                                      <p:cBhvr>
                                        <p:cTn id="56" dur="1000"/>
                                        <p:tgtEl>
                                          <p:spTgt spid="71"/>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p:cTn id="59" dur="1000" fill="hold"/>
                                        <p:tgtEl>
                                          <p:spTgt spid="74"/>
                                        </p:tgtEl>
                                        <p:attrNameLst>
                                          <p:attrName>ppt_w</p:attrName>
                                        </p:attrNameLst>
                                      </p:cBhvr>
                                      <p:tavLst>
                                        <p:tav tm="0">
                                          <p:val>
                                            <p:fltVal val="0"/>
                                          </p:val>
                                        </p:tav>
                                        <p:tav tm="100000">
                                          <p:val>
                                            <p:strVal val="#ppt_w"/>
                                          </p:val>
                                        </p:tav>
                                      </p:tavLst>
                                    </p:anim>
                                    <p:anim calcmode="lin" valueType="num">
                                      <p:cBhvr>
                                        <p:cTn id="60" dur="1000" fill="hold"/>
                                        <p:tgtEl>
                                          <p:spTgt spid="74"/>
                                        </p:tgtEl>
                                        <p:attrNameLst>
                                          <p:attrName>ppt_h</p:attrName>
                                        </p:attrNameLst>
                                      </p:cBhvr>
                                      <p:tavLst>
                                        <p:tav tm="0">
                                          <p:val>
                                            <p:fltVal val="0"/>
                                          </p:val>
                                        </p:tav>
                                        <p:tav tm="100000">
                                          <p:val>
                                            <p:strVal val="#ppt_h"/>
                                          </p:val>
                                        </p:tav>
                                      </p:tavLst>
                                    </p:anim>
                                    <p:anim calcmode="lin" valueType="num">
                                      <p:cBhvr>
                                        <p:cTn id="61" dur="1000" fill="hold"/>
                                        <p:tgtEl>
                                          <p:spTgt spid="74"/>
                                        </p:tgtEl>
                                        <p:attrNameLst>
                                          <p:attrName>style.rotation</p:attrName>
                                        </p:attrNameLst>
                                      </p:cBhvr>
                                      <p:tavLst>
                                        <p:tav tm="0">
                                          <p:val>
                                            <p:fltVal val="90"/>
                                          </p:val>
                                        </p:tav>
                                        <p:tav tm="100000">
                                          <p:val>
                                            <p:fltVal val="0"/>
                                          </p:val>
                                        </p:tav>
                                      </p:tavLst>
                                    </p:anim>
                                    <p:animEffect transition="in" filter="fade">
                                      <p:cBhvr>
                                        <p:cTn id="62" dur="1000"/>
                                        <p:tgtEl>
                                          <p:spTgt spid="74"/>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1000" fill="hold"/>
                                        <p:tgtEl>
                                          <p:spTgt spid="75"/>
                                        </p:tgtEl>
                                        <p:attrNameLst>
                                          <p:attrName>ppt_w</p:attrName>
                                        </p:attrNameLst>
                                      </p:cBhvr>
                                      <p:tavLst>
                                        <p:tav tm="0">
                                          <p:val>
                                            <p:fltVal val="0"/>
                                          </p:val>
                                        </p:tav>
                                        <p:tav tm="100000">
                                          <p:val>
                                            <p:strVal val="#ppt_w"/>
                                          </p:val>
                                        </p:tav>
                                      </p:tavLst>
                                    </p:anim>
                                    <p:anim calcmode="lin" valueType="num">
                                      <p:cBhvr>
                                        <p:cTn id="68" dur="1000" fill="hold"/>
                                        <p:tgtEl>
                                          <p:spTgt spid="75"/>
                                        </p:tgtEl>
                                        <p:attrNameLst>
                                          <p:attrName>ppt_h</p:attrName>
                                        </p:attrNameLst>
                                      </p:cBhvr>
                                      <p:tavLst>
                                        <p:tav tm="0">
                                          <p:val>
                                            <p:fltVal val="0"/>
                                          </p:val>
                                        </p:tav>
                                        <p:tav tm="100000">
                                          <p:val>
                                            <p:strVal val="#ppt_h"/>
                                          </p:val>
                                        </p:tav>
                                      </p:tavLst>
                                    </p:anim>
                                    <p:anim calcmode="lin" valueType="num">
                                      <p:cBhvr>
                                        <p:cTn id="69" dur="1000" fill="hold"/>
                                        <p:tgtEl>
                                          <p:spTgt spid="75"/>
                                        </p:tgtEl>
                                        <p:attrNameLst>
                                          <p:attrName>style.rotation</p:attrName>
                                        </p:attrNameLst>
                                      </p:cBhvr>
                                      <p:tavLst>
                                        <p:tav tm="0">
                                          <p:val>
                                            <p:fltVal val="90"/>
                                          </p:val>
                                        </p:tav>
                                        <p:tav tm="100000">
                                          <p:val>
                                            <p:fltVal val="0"/>
                                          </p:val>
                                        </p:tav>
                                      </p:tavLst>
                                    </p:anim>
                                    <p:animEffect transition="in" filter="fade">
                                      <p:cBhvr>
                                        <p:cTn id="70" dur="1000"/>
                                        <p:tgtEl>
                                          <p:spTgt spid="7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76"/>
                                        </p:tgtEl>
                                        <p:attrNameLst>
                                          <p:attrName>style.visibility</p:attrName>
                                        </p:attrNameLst>
                                      </p:cBhvr>
                                      <p:to>
                                        <p:strVal val="visible"/>
                                      </p:to>
                                    </p:set>
                                    <p:anim calcmode="lin" valueType="num">
                                      <p:cBhvr>
                                        <p:cTn id="73" dur="1000" fill="hold"/>
                                        <p:tgtEl>
                                          <p:spTgt spid="76"/>
                                        </p:tgtEl>
                                        <p:attrNameLst>
                                          <p:attrName>ppt_w</p:attrName>
                                        </p:attrNameLst>
                                      </p:cBhvr>
                                      <p:tavLst>
                                        <p:tav tm="0">
                                          <p:val>
                                            <p:fltVal val="0"/>
                                          </p:val>
                                        </p:tav>
                                        <p:tav tm="100000">
                                          <p:val>
                                            <p:strVal val="#ppt_w"/>
                                          </p:val>
                                        </p:tav>
                                      </p:tavLst>
                                    </p:anim>
                                    <p:anim calcmode="lin" valueType="num">
                                      <p:cBhvr>
                                        <p:cTn id="74" dur="1000" fill="hold"/>
                                        <p:tgtEl>
                                          <p:spTgt spid="76"/>
                                        </p:tgtEl>
                                        <p:attrNameLst>
                                          <p:attrName>ppt_h</p:attrName>
                                        </p:attrNameLst>
                                      </p:cBhvr>
                                      <p:tavLst>
                                        <p:tav tm="0">
                                          <p:val>
                                            <p:fltVal val="0"/>
                                          </p:val>
                                        </p:tav>
                                        <p:tav tm="100000">
                                          <p:val>
                                            <p:strVal val="#ppt_h"/>
                                          </p:val>
                                        </p:tav>
                                      </p:tavLst>
                                    </p:anim>
                                    <p:anim calcmode="lin" valueType="num">
                                      <p:cBhvr>
                                        <p:cTn id="75" dur="1000" fill="hold"/>
                                        <p:tgtEl>
                                          <p:spTgt spid="76"/>
                                        </p:tgtEl>
                                        <p:attrNameLst>
                                          <p:attrName>style.rotation</p:attrName>
                                        </p:attrNameLst>
                                      </p:cBhvr>
                                      <p:tavLst>
                                        <p:tav tm="0">
                                          <p:val>
                                            <p:fltVal val="90"/>
                                          </p:val>
                                        </p:tav>
                                        <p:tav tm="100000">
                                          <p:val>
                                            <p:fltVal val="0"/>
                                          </p:val>
                                        </p:tav>
                                      </p:tavLst>
                                    </p:anim>
                                    <p:animEffect transition="in" filter="fade">
                                      <p:cBhvr>
                                        <p:cTn id="76" dur="1000"/>
                                        <p:tgtEl>
                                          <p:spTgt spid="76"/>
                                        </p:tgtEl>
                                      </p:cBhvr>
                                    </p:animEffect>
                                  </p:childTnLst>
                                </p:cTn>
                              </p:par>
                              <p:par>
                                <p:cTn id="77" presetID="3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1000" fill="hold"/>
                                        <p:tgtEl>
                                          <p:spTgt spid="77"/>
                                        </p:tgtEl>
                                        <p:attrNameLst>
                                          <p:attrName>ppt_w</p:attrName>
                                        </p:attrNameLst>
                                      </p:cBhvr>
                                      <p:tavLst>
                                        <p:tav tm="0">
                                          <p:val>
                                            <p:fltVal val="0"/>
                                          </p:val>
                                        </p:tav>
                                        <p:tav tm="100000">
                                          <p:val>
                                            <p:strVal val="#ppt_w"/>
                                          </p:val>
                                        </p:tav>
                                      </p:tavLst>
                                    </p:anim>
                                    <p:anim calcmode="lin" valueType="num">
                                      <p:cBhvr>
                                        <p:cTn id="80" dur="1000" fill="hold"/>
                                        <p:tgtEl>
                                          <p:spTgt spid="77"/>
                                        </p:tgtEl>
                                        <p:attrNameLst>
                                          <p:attrName>ppt_h</p:attrName>
                                        </p:attrNameLst>
                                      </p:cBhvr>
                                      <p:tavLst>
                                        <p:tav tm="0">
                                          <p:val>
                                            <p:fltVal val="0"/>
                                          </p:val>
                                        </p:tav>
                                        <p:tav tm="100000">
                                          <p:val>
                                            <p:strVal val="#ppt_h"/>
                                          </p:val>
                                        </p:tav>
                                      </p:tavLst>
                                    </p:anim>
                                    <p:anim calcmode="lin" valueType="num">
                                      <p:cBhvr>
                                        <p:cTn id="81" dur="1000" fill="hold"/>
                                        <p:tgtEl>
                                          <p:spTgt spid="77"/>
                                        </p:tgtEl>
                                        <p:attrNameLst>
                                          <p:attrName>style.rotation</p:attrName>
                                        </p:attrNameLst>
                                      </p:cBhvr>
                                      <p:tavLst>
                                        <p:tav tm="0">
                                          <p:val>
                                            <p:fltVal val="90"/>
                                          </p:val>
                                        </p:tav>
                                        <p:tav tm="100000">
                                          <p:val>
                                            <p:fltVal val="0"/>
                                          </p:val>
                                        </p:tav>
                                      </p:tavLst>
                                    </p:anim>
                                    <p:animEffect transition="in" filter="fade">
                                      <p:cBhvr>
                                        <p:cTn id="8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11</a:t>
            </a:fld>
            <a:endParaRPr lang="ru-RU"/>
          </a:p>
        </p:txBody>
      </p:sp>
      <p:graphicFrame>
        <p:nvGraphicFramePr>
          <p:cNvPr id="68" name="Объект 67"/>
          <p:cNvGraphicFramePr>
            <a:graphicFrameLocks noChangeAspect="1"/>
          </p:cNvGraphicFramePr>
          <p:nvPr>
            <p:extLst>
              <p:ext uri="{D42A27DB-BD31-4B8C-83A1-F6EECF244321}">
                <p14:modId xmlns:p14="http://schemas.microsoft.com/office/powerpoint/2010/main" val="3615606628"/>
              </p:ext>
            </p:extLst>
          </p:nvPr>
        </p:nvGraphicFramePr>
        <p:xfrm>
          <a:off x="1136576" y="1199125"/>
          <a:ext cx="7334448" cy="5093021"/>
        </p:xfrm>
        <a:graphic>
          <a:graphicData uri="http://schemas.openxmlformats.org/presentationml/2006/ole">
            <mc:AlternateContent xmlns:mc="http://schemas.openxmlformats.org/markup-compatibility/2006">
              <mc:Choice xmlns:v="urn:schemas-microsoft-com:vml" Requires="v">
                <p:oleObj spid="_x0000_s8216" name="Visio" r:id="rId3" imgW="9972519" imgH="6924533" progId="Visio.Drawing.15">
                  <p:embed/>
                </p:oleObj>
              </mc:Choice>
              <mc:Fallback>
                <p:oleObj name="Visio" r:id="rId3" imgW="9972519" imgH="6924533"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576" y="1199125"/>
                        <a:ext cx="7334448" cy="5093021"/>
                      </a:xfrm>
                      <a:prstGeom prst="rect">
                        <a:avLst/>
                      </a:prstGeom>
                      <a:noFill/>
                    </p:spPr>
                  </p:pic>
                </p:oleObj>
              </mc:Fallback>
            </mc:AlternateContent>
          </a:graphicData>
        </a:graphic>
      </p:graphicFrame>
      <p:sp>
        <p:nvSpPr>
          <p:cNvPr id="6" name="Заголовок 5"/>
          <p:cNvSpPr>
            <a:spLocks noGrp="1"/>
          </p:cNvSpPr>
          <p:nvPr>
            <p:ph type="title"/>
          </p:nvPr>
        </p:nvSpPr>
        <p:spPr/>
        <p:txBody>
          <a:bodyPr>
            <a:normAutofit fontScale="90000"/>
          </a:bodyPr>
          <a:lstStyle/>
          <a:p>
            <a:r>
              <a:rPr lang="ru-RU" sz="2200" dirty="0">
                <a:latin typeface="Calibri (Основной текст)"/>
                <a:cs typeface="Times New Roman" panose="02020603050405020304" pitchFamily="18" charset="0"/>
              </a:rPr>
              <a:t>Государственная система </a:t>
            </a:r>
            <a:r>
              <a:rPr lang="ru-RU" sz="2200" b="1" i="1" u="sng" dirty="0">
                <a:latin typeface="Calibri (Основной текст)"/>
                <a:cs typeface="Times New Roman" panose="02020603050405020304" pitchFamily="18" charset="0"/>
              </a:rPr>
              <a:t>обнаружения</a:t>
            </a:r>
            <a:r>
              <a:rPr lang="ru-RU" sz="2200" i="1" u="sng" dirty="0">
                <a:latin typeface="Calibri (Основной текст)"/>
                <a:cs typeface="Times New Roman" panose="02020603050405020304" pitchFamily="18" charset="0"/>
              </a:rPr>
              <a:t>, </a:t>
            </a:r>
            <a:r>
              <a:rPr lang="ru-RU" sz="2200" b="1" i="1" u="sng" dirty="0">
                <a:latin typeface="Calibri (Основной текст)"/>
                <a:cs typeface="Times New Roman" panose="02020603050405020304" pitchFamily="18" charset="0"/>
              </a:rPr>
              <a:t>предупреждения</a:t>
            </a:r>
            <a:r>
              <a:rPr lang="ru-RU" sz="2200" i="1" u="sng" dirty="0">
                <a:latin typeface="Calibri (Основной текст)"/>
                <a:cs typeface="Times New Roman" panose="02020603050405020304" pitchFamily="18" charset="0"/>
              </a:rPr>
              <a:t> и </a:t>
            </a:r>
            <a:r>
              <a:rPr lang="ru-RU" sz="2200" b="1" i="1" u="sng" dirty="0">
                <a:latin typeface="Calibri (Основной текст)"/>
                <a:cs typeface="Times New Roman" panose="02020603050405020304" pitchFamily="18" charset="0"/>
              </a:rPr>
              <a:t>ликвидации последствий </a:t>
            </a:r>
            <a:r>
              <a:rPr lang="ru-RU" sz="2200" dirty="0">
                <a:latin typeface="Calibri (Основной текст)"/>
                <a:cs typeface="Times New Roman" panose="02020603050405020304" pitchFamily="18" charset="0"/>
              </a:rPr>
              <a:t>компьютерных атак</a:t>
            </a:r>
            <a:r>
              <a:rPr lang="ru-RU" sz="2200" dirty="0" smtClean="0">
                <a:latin typeface="Calibri (Основной текст)"/>
                <a:cs typeface="Times New Roman" panose="02020603050405020304" pitchFamily="18" charset="0"/>
              </a:rPr>
              <a:t>.</a:t>
            </a:r>
            <a:endParaRPr lang="ru-RU" dirty="0"/>
          </a:p>
        </p:txBody>
      </p:sp>
    </p:spTree>
    <p:extLst>
      <p:ext uri="{BB962C8B-B14F-4D97-AF65-F5344CB8AC3E}">
        <p14:creationId xmlns:p14="http://schemas.microsoft.com/office/powerpoint/2010/main" val="3047027178"/>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bwMode="auto">
          <a:xfrm>
            <a:off x="4429752" y="2027506"/>
            <a:ext cx="1861961" cy="3744416"/>
          </a:xfrm>
          <a:prstGeom prst="roundRect">
            <a:avLst/>
          </a:prstGeom>
          <a:solidFill>
            <a:schemeClr val="accent1">
              <a:lumMod val="60000"/>
              <a:lumOff val="40000"/>
            </a:schemeClr>
          </a:solidFill>
          <a:ln>
            <a:solidFill>
              <a:srgbClr val="8FAF7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endParaRPr lang="ru-RU" sz="1200" dirty="0">
              <a:solidFill>
                <a:schemeClr val="tx2"/>
              </a:solidFill>
              <a:latin typeface="+mj-lt"/>
            </a:endParaRPr>
          </a:p>
        </p:txBody>
      </p:sp>
      <p:sp>
        <p:nvSpPr>
          <p:cNvPr id="2" name="Заголовок 1"/>
          <p:cNvSpPr>
            <a:spLocks noGrp="1"/>
          </p:cNvSpPr>
          <p:nvPr>
            <p:ph type="title"/>
          </p:nvPr>
        </p:nvSpPr>
        <p:spPr/>
        <p:txBody>
          <a:bodyPr vert="horz" lIns="91440" tIns="45720" rIns="91440" bIns="45720" rtlCol="0" anchor="ctr">
            <a:normAutofit/>
          </a:bodyPr>
          <a:lstStyle/>
          <a:p>
            <a:pPr algn="l"/>
            <a:r>
              <a:rPr lang="ru-RU" sz="3600" dirty="0">
                <a:latin typeface="Calibri (Основной текст)"/>
                <a:cs typeface="Times New Roman" panose="02020603050405020304" pitchFamily="18" charset="0"/>
              </a:rPr>
              <a:t>Общая схема </a:t>
            </a:r>
            <a:r>
              <a:rPr lang="ru-RU" sz="3600" dirty="0" smtClean="0">
                <a:latin typeface="Calibri (Основной текст)"/>
                <a:cs typeface="Times New Roman" panose="02020603050405020304" pitchFamily="18" charset="0"/>
              </a:rPr>
              <a:t>решения</a:t>
            </a:r>
            <a:endParaRPr lang="ru-RU" sz="3600" dirty="0">
              <a:latin typeface="Calibri (Основной текст)"/>
              <a:cs typeface="Times New Roman" panose="02020603050405020304" pitchFamily="18" charset="0"/>
            </a:endParaRPr>
          </a:p>
        </p:txBody>
      </p:sp>
      <p:sp>
        <p:nvSpPr>
          <p:cNvPr id="4" name="Номер слайда 3"/>
          <p:cNvSpPr>
            <a:spLocks noGrp="1"/>
          </p:cNvSpPr>
          <p:nvPr>
            <p:ph type="sldNum" sz="quarter" idx="12"/>
          </p:nvPr>
        </p:nvSpPr>
        <p:spPr>
          <a:xfrm>
            <a:off x="7387104" y="6179224"/>
            <a:ext cx="2311400" cy="365125"/>
          </a:xfrm>
        </p:spPr>
        <p:txBody>
          <a:bodyPr/>
          <a:lstStyle/>
          <a:p>
            <a:fld id="{725C68B6-61C2-468F-89AB-4B9F7531AA68}" type="slidenum">
              <a:rPr lang="ru-RU" smtClean="0"/>
              <a:pPr/>
              <a:t>12</a:t>
            </a:fld>
            <a:endParaRPr lang="ru-RU" dirty="0"/>
          </a:p>
        </p:txBody>
      </p:sp>
      <p:sp>
        <p:nvSpPr>
          <p:cNvPr id="6" name="Прямоугольник 5"/>
          <p:cNvSpPr/>
          <p:nvPr/>
        </p:nvSpPr>
        <p:spPr bwMode="auto">
          <a:xfrm>
            <a:off x="6547717" y="3265742"/>
            <a:ext cx="1520934" cy="693791"/>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7" name="Скругленный прямоугольник 6"/>
          <p:cNvSpPr/>
          <p:nvPr/>
        </p:nvSpPr>
        <p:spPr bwMode="auto">
          <a:xfrm>
            <a:off x="125600" y="3911881"/>
            <a:ext cx="3962400" cy="1860041"/>
          </a:xfrm>
          <a:prstGeom prst="roundRect">
            <a:avLst/>
          </a:prstGeom>
          <a:solidFill>
            <a:schemeClr val="accent5">
              <a:lumMod val="20000"/>
              <a:lumOff val="80000"/>
            </a:schemeClr>
          </a:solidFill>
          <a:ln>
            <a:solidFill>
              <a:schemeClr val="accent5">
                <a:lumMod val="75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endParaRPr lang="ru-RU" sz="1200" dirty="0">
              <a:solidFill>
                <a:schemeClr val="tx2"/>
              </a:solidFill>
              <a:latin typeface="+mj-lt"/>
            </a:endParaRPr>
          </a:p>
        </p:txBody>
      </p:sp>
      <p:sp>
        <p:nvSpPr>
          <p:cNvPr id="8" name="Скругленный прямоугольник 7"/>
          <p:cNvSpPr/>
          <p:nvPr/>
        </p:nvSpPr>
        <p:spPr bwMode="auto">
          <a:xfrm>
            <a:off x="128775" y="2027506"/>
            <a:ext cx="3959225" cy="1949463"/>
          </a:xfrm>
          <a:prstGeom prst="roundRect">
            <a:avLst/>
          </a:prstGeom>
          <a:solidFill>
            <a:schemeClr val="accent5">
              <a:lumMod val="20000"/>
              <a:lumOff val="80000"/>
            </a:schemeClr>
          </a:solidFill>
          <a:ln>
            <a:solidFill>
              <a:schemeClr val="accent5">
                <a:lumMod val="75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endParaRPr lang="ru-RU" sz="1200" dirty="0">
              <a:solidFill>
                <a:schemeClr val="tx2"/>
              </a:solidFill>
              <a:latin typeface="+mj-lt"/>
            </a:endParaRPr>
          </a:p>
        </p:txBody>
      </p:sp>
      <p:sp>
        <p:nvSpPr>
          <p:cNvPr id="9" name="Скругленный прямоугольник 8"/>
          <p:cNvSpPr/>
          <p:nvPr/>
        </p:nvSpPr>
        <p:spPr bwMode="auto">
          <a:xfrm>
            <a:off x="1998850" y="3541994"/>
            <a:ext cx="1800225" cy="347662"/>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Серверы, СХД</a:t>
            </a:r>
            <a:endParaRPr lang="ru-RU" sz="1200" dirty="0">
              <a:solidFill>
                <a:schemeClr val="tx2"/>
              </a:solidFill>
              <a:latin typeface="+mj-lt"/>
            </a:endParaRPr>
          </a:p>
        </p:txBody>
      </p:sp>
      <p:sp>
        <p:nvSpPr>
          <p:cNvPr id="10" name="Скругленный прямоугольник 9"/>
          <p:cNvSpPr/>
          <p:nvPr/>
        </p:nvSpPr>
        <p:spPr bwMode="auto">
          <a:xfrm>
            <a:off x="1744804" y="3299487"/>
            <a:ext cx="1800225" cy="328613"/>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Сетевое оборудование</a:t>
            </a:r>
            <a:endParaRPr lang="ru-RU" sz="1200" dirty="0">
              <a:solidFill>
                <a:schemeClr val="tx2"/>
              </a:solidFill>
              <a:latin typeface="+mj-lt"/>
            </a:endParaRPr>
          </a:p>
        </p:txBody>
      </p:sp>
      <p:sp>
        <p:nvSpPr>
          <p:cNvPr id="11" name="Скругленный прямоугольник 10"/>
          <p:cNvSpPr/>
          <p:nvPr/>
        </p:nvSpPr>
        <p:spPr bwMode="auto">
          <a:xfrm>
            <a:off x="1505137" y="3020596"/>
            <a:ext cx="1800225" cy="351329"/>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en-US" sz="1200" baseline="0" dirty="0">
                <a:solidFill>
                  <a:schemeClr val="tx2"/>
                </a:solidFill>
                <a:latin typeface="+mj-lt"/>
              </a:rPr>
              <a:t>AD</a:t>
            </a:r>
            <a:r>
              <a:rPr lang="ru-RU" sz="1200" baseline="0" dirty="0">
                <a:solidFill>
                  <a:schemeClr val="tx2"/>
                </a:solidFill>
                <a:latin typeface="+mj-lt"/>
              </a:rPr>
              <a:t> </a:t>
            </a:r>
            <a:endParaRPr lang="ru-RU" sz="1200" dirty="0">
              <a:solidFill>
                <a:schemeClr val="tx2"/>
              </a:solidFill>
              <a:latin typeface="+mj-lt"/>
            </a:endParaRPr>
          </a:p>
        </p:txBody>
      </p:sp>
      <p:sp>
        <p:nvSpPr>
          <p:cNvPr id="12" name="Скругленный прямоугольник 11"/>
          <p:cNvSpPr/>
          <p:nvPr/>
        </p:nvSpPr>
        <p:spPr bwMode="auto">
          <a:xfrm>
            <a:off x="1298865" y="2724922"/>
            <a:ext cx="1800225" cy="354617"/>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ОС на серверах и АРМ </a:t>
            </a:r>
            <a:endParaRPr lang="ru-RU" sz="1200" dirty="0">
              <a:solidFill>
                <a:schemeClr val="tx2"/>
              </a:solidFill>
              <a:latin typeface="+mj-lt"/>
            </a:endParaRPr>
          </a:p>
        </p:txBody>
      </p:sp>
      <p:sp>
        <p:nvSpPr>
          <p:cNvPr id="13" name="TextBox 12"/>
          <p:cNvSpPr txBox="1"/>
          <p:nvPr/>
        </p:nvSpPr>
        <p:spPr>
          <a:xfrm>
            <a:off x="2547307" y="2107191"/>
            <a:ext cx="1516108" cy="461665"/>
          </a:xfrm>
          <a:prstGeom prst="rect">
            <a:avLst/>
          </a:prstGeom>
          <a:noFill/>
        </p:spPr>
        <p:txBody>
          <a:bodyPr wrap="square">
            <a:spAutoFit/>
          </a:bodyPr>
          <a:lstStyle/>
          <a:p>
            <a:pPr algn="r">
              <a:defRPr/>
            </a:pPr>
            <a:r>
              <a:rPr lang="ru-RU" sz="1200" baseline="0" dirty="0">
                <a:solidFill>
                  <a:srgbClr val="002060"/>
                </a:solidFill>
                <a:latin typeface="+mj-lt"/>
              </a:rPr>
              <a:t>Информационные </a:t>
            </a:r>
            <a:r>
              <a:rPr lang="ru-RU" sz="1200" baseline="0" dirty="0" smtClean="0">
                <a:solidFill>
                  <a:srgbClr val="002060"/>
                </a:solidFill>
                <a:latin typeface="+mj-lt"/>
              </a:rPr>
              <a:t>ресурсы</a:t>
            </a:r>
            <a:endParaRPr lang="ru-RU" sz="1200" baseline="0" dirty="0">
              <a:solidFill>
                <a:srgbClr val="002060"/>
              </a:solidFill>
              <a:latin typeface="+mj-lt"/>
            </a:endParaRPr>
          </a:p>
        </p:txBody>
      </p:sp>
      <p:sp>
        <p:nvSpPr>
          <p:cNvPr id="14" name="Скругленный прямоугольник 13"/>
          <p:cNvSpPr/>
          <p:nvPr/>
        </p:nvSpPr>
        <p:spPr bwMode="auto">
          <a:xfrm>
            <a:off x="1065399" y="2489220"/>
            <a:ext cx="1800225" cy="311671"/>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Базы данных</a:t>
            </a:r>
            <a:endParaRPr lang="ru-RU" sz="1200" dirty="0">
              <a:solidFill>
                <a:schemeClr val="tx2"/>
              </a:solidFill>
              <a:latin typeface="+mj-lt"/>
            </a:endParaRPr>
          </a:p>
        </p:txBody>
      </p:sp>
      <p:sp>
        <p:nvSpPr>
          <p:cNvPr id="15" name="Скругленный прямоугольник 14"/>
          <p:cNvSpPr/>
          <p:nvPr/>
        </p:nvSpPr>
        <p:spPr bwMode="auto">
          <a:xfrm>
            <a:off x="844691" y="2239420"/>
            <a:ext cx="1800225" cy="298649"/>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Бизнес-системы</a:t>
            </a:r>
            <a:endParaRPr lang="ru-RU" sz="1200" dirty="0">
              <a:solidFill>
                <a:schemeClr val="tx2"/>
              </a:solidFill>
              <a:latin typeface="+mj-lt"/>
            </a:endParaRPr>
          </a:p>
        </p:txBody>
      </p:sp>
      <p:sp>
        <p:nvSpPr>
          <p:cNvPr id="16" name="Скругленный прямоугольник 15"/>
          <p:cNvSpPr/>
          <p:nvPr/>
        </p:nvSpPr>
        <p:spPr bwMode="auto">
          <a:xfrm>
            <a:off x="1984562" y="4019830"/>
            <a:ext cx="1800225" cy="314921"/>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Межсетевые экраны</a:t>
            </a:r>
          </a:p>
        </p:txBody>
      </p:sp>
      <p:sp>
        <p:nvSpPr>
          <p:cNvPr id="17" name="Скругленный прямоугольник 16"/>
          <p:cNvSpPr/>
          <p:nvPr/>
        </p:nvSpPr>
        <p:spPr bwMode="auto">
          <a:xfrm>
            <a:off x="1686651" y="4258052"/>
            <a:ext cx="1800225" cy="315913"/>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en-US" sz="1200" baseline="0" dirty="0">
                <a:solidFill>
                  <a:schemeClr val="tx2"/>
                </a:solidFill>
                <a:latin typeface="+mj-lt"/>
              </a:rPr>
              <a:t>IDS/IPS</a:t>
            </a:r>
            <a:r>
              <a:rPr lang="ru-RU" sz="1200" baseline="0" dirty="0">
                <a:solidFill>
                  <a:schemeClr val="tx2"/>
                </a:solidFill>
                <a:latin typeface="+mj-lt"/>
              </a:rPr>
              <a:t> </a:t>
            </a:r>
          </a:p>
        </p:txBody>
      </p:sp>
      <p:sp>
        <p:nvSpPr>
          <p:cNvPr id="18" name="Скругленный прямоугольник 17"/>
          <p:cNvSpPr/>
          <p:nvPr/>
        </p:nvSpPr>
        <p:spPr bwMode="auto">
          <a:xfrm>
            <a:off x="1505136" y="4488618"/>
            <a:ext cx="1800225" cy="314921"/>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Антивирусы</a:t>
            </a:r>
          </a:p>
        </p:txBody>
      </p:sp>
      <p:sp>
        <p:nvSpPr>
          <p:cNvPr id="19" name="Скругленный прямоугольник 18"/>
          <p:cNvSpPr/>
          <p:nvPr/>
        </p:nvSpPr>
        <p:spPr bwMode="auto">
          <a:xfrm>
            <a:off x="1298864" y="4740556"/>
            <a:ext cx="1800225" cy="314919"/>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ru-RU" sz="1200" baseline="0" dirty="0">
                <a:solidFill>
                  <a:schemeClr val="tx2"/>
                </a:solidFill>
                <a:latin typeface="+mj-lt"/>
              </a:rPr>
              <a:t>Сканеры уязвимостей</a:t>
            </a:r>
          </a:p>
        </p:txBody>
      </p:sp>
      <p:sp>
        <p:nvSpPr>
          <p:cNvPr id="20" name="Скругленный прямоугольник 19"/>
          <p:cNvSpPr/>
          <p:nvPr/>
        </p:nvSpPr>
        <p:spPr bwMode="auto">
          <a:xfrm>
            <a:off x="1098737" y="5013639"/>
            <a:ext cx="1800225" cy="315913"/>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en-US" sz="1200" baseline="0" dirty="0">
                <a:solidFill>
                  <a:schemeClr val="tx2"/>
                </a:solidFill>
                <a:latin typeface="+mj-lt"/>
              </a:rPr>
              <a:t>WAF</a:t>
            </a:r>
            <a:endParaRPr lang="ru-RU" sz="1200" baseline="0" dirty="0">
              <a:solidFill>
                <a:schemeClr val="tx2"/>
              </a:solidFill>
              <a:latin typeface="+mj-lt"/>
            </a:endParaRPr>
          </a:p>
        </p:txBody>
      </p:sp>
      <p:sp>
        <p:nvSpPr>
          <p:cNvPr id="21" name="Скругленный прямоугольник 20"/>
          <p:cNvSpPr/>
          <p:nvPr/>
        </p:nvSpPr>
        <p:spPr bwMode="auto">
          <a:xfrm>
            <a:off x="843971" y="5265224"/>
            <a:ext cx="1800225" cy="315913"/>
          </a:xfrm>
          <a:prstGeom prst="roundRect">
            <a:avLst/>
          </a:prstGeom>
          <a:solidFill>
            <a:schemeClr val="bg2"/>
          </a:solidFill>
          <a:ln>
            <a:solidFill>
              <a:schemeClr val="accent5">
                <a:lumMod val="20000"/>
                <a:lumOff val="8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defRPr/>
            </a:pPr>
            <a:r>
              <a:rPr lang="en-US" sz="1200" baseline="0" dirty="0" err="1">
                <a:solidFill>
                  <a:schemeClr val="tx2"/>
                </a:solidFill>
                <a:latin typeface="+mj-lt"/>
              </a:rPr>
              <a:t>AntiDDoS</a:t>
            </a:r>
            <a:endParaRPr lang="ru-RU" sz="1200" baseline="0" dirty="0">
              <a:solidFill>
                <a:schemeClr val="tx2"/>
              </a:solidFill>
              <a:latin typeface="+mj-lt"/>
            </a:endParaRPr>
          </a:p>
        </p:txBody>
      </p:sp>
      <p:sp>
        <p:nvSpPr>
          <p:cNvPr id="22" name="TextBox 21"/>
          <p:cNvSpPr txBox="1"/>
          <p:nvPr/>
        </p:nvSpPr>
        <p:spPr>
          <a:xfrm>
            <a:off x="3024374" y="5230066"/>
            <a:ext cx="904875" cy="461665"/>
          </a:xfrm>
          <a:prstGeom prst="rect">
            <a:avLst/>
          </a:prstGeom>
          <a:noFill/>
        </p:spPr>
        <p:txBody>
          <a:bodyPr wrap="square">
            <a:spAutoFit/>
          </a:bodyPr>
          <a:lstStyle/>
          <a:p>
            <a:pPr algn="r">
              <a:defRPr/>
            </a:pPr>
            <a:r>
              <a:rPr lang="ru-RU" sz="1200" baseline="0" dirty="0">
                <a:solidFill>
                  <a:srgbClr val="002060"/>
                </a:solidFill>
                <a:latin typeface="+mj-lt"/>
              </a:rPr>
              <a:t>Средства защиты</a:t>
            </a:r>
          </a:p>
        </p:txBody>
      </p:sp>
      <p:cxnSp>
        <p:nvCxnSpPr>
          <p:cNvPr id="23" name="Прямая со стрелкой 32"/>
          <p:cNvCxnSpPr>
            <a:cxnSpLocks noChangeShapeType="1"/>
          </p:cNvCxnSpPr>
          <p:nvPr/>
        </p:nvCxnSpPr>
        <p:spPr bwMode="auto">
          <a:xfrm flipH="1" flipV="1">
            <a:off x="3799075" y="2568856"/>
            <a:ext cx="577850" cy="3698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24" name="Прямая со стрелкой 23"/>
          <p:cNvCxnSpPr/>
          <p:nvPr/>
        </p:nvCxnSpPr>
        <p:spPr bwMode="auto">
          <a:xfrm flipV="1">
            <a:off x="3840349" y="4110534"/>
            <a:ext cx="655465" cy="88686"/>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25" name="TextBox 85"/>
          <p:cNvSpPr txBox="1">
            <a:spLocks noChangeArrowheads="1"/>
          </p:cNvSpPr>
          <p:nvPr/>
        </p:nvSpPr>
        <p:spPr bwMode="auto">
          <a:xfrm rot="20691346">
            <a:off x="3995101" y="4793200"/>
            <a:ext cx="53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54B948"/>
              </a:buClr>
              <a:buFont typeface="Arial" pitchFamily="34" charset="0"/>
              <a:defRPr sz="2400">
                <a:solidFill>
                  <a:schemeClr val="tx1"/>
                </a:solidFill>
                <a:latin typeface="Arial" pitchFamily="34" charset="0"/>
              </a:defRPr>
            </a:lvl1pPr>
            <a:lvl2pPr marL="742950" indent="-285750" algn="l" eaLnBrk="0" hangingPunct="0">
              <a:spcBef>
                <a:spcPct val="20000"/>
              </a:spcBef>
              <a:buClr>
                <a:srgbClr val="54B948"/>
              </a:buClr>
              <a:buSzPct val="80000"/>
              <a:buFont typeface="Arial" pitchFamily="34" charset="0"/>
              <a:buChar char="●"/>
              <a:defRPr sz="2000">
                <a:solidFill>
                  <a:schemeClr val="tx1"/>
                </a:solidFill>
                <a:latin typeface="Arial" pitchFamily="34" charset="0"/>
              </a:defRPr>
            </a:lvl2pPr>
            <a:lvl3pPr marL="1143000" indent="-228600" algn="l" eaLnBrk="0" hangingPunct="0">
              <a:spcBef>
                <a:spcPct val="20000"/>
              </a:spcBef>
              <a:buClr>
                <a:srgbClr val="54B948"/>
              </a:buClr>
              <a:buSzPct val="80000"/>
              <a:buFont typeface="Arial" pitchFamily="34" charset="0"/>
              <a:buChar char="●"/>
              <a:defRPr sz="2000">
                <a:solidFill>
                  <a:srgbClr val="4B63AE"/>
                </a:solidFill>
                <a:latin typeface="Arial" pitchFamily="34" charset="0"/>
              </a:defRPr>
            </a:lvl3pPr>
            <a:lvl4pPr marL="1600200" indent="-228600" algn="l" eaLnBrk="0" hangingPunct="0">
              <a:spcBef>
                <a:spcPct val="20000"/>
              </a:spcBef>
              <a:buClr>
                <a:srgbClr val="54B948"/>
              </a:buClr>
              <a:buSzPct val="80000"/>
              <a:buFont typeface="Arial" pitchFamily="34" charset="0"/>
              <a:buChar char="●"/>
              <a:defRPr sz="2000">
                <a:solidFill>
                  <a:srgbClr val="4B63AE"/>
                </a:solidFill>
                <a:latin typeface="Arial" pitchFamily="34" charset="0"/>
              </a:defRPr>
            </a:lvl4pPr>
            <a:lvl5pPr marL="2057400" indent="-228600" algn="l" eaLnBrk="0" hangingPunct="0">
              <a:spcBef>
                <a:spcPct val="20000"/>
              </a:spcBef>
              <a:buClr>
                <a:srgbClr val="54B948"/>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9pPr>
          </a:lstStyle>
          <a:p>
            <a:pPr algn="ctr" eaLnBrk="1" hangingPunct="1">
              <a:spcBef>
                <a:spcPct val="0"/>
              </a:spcBef>
              <a:buClrTx/>
              <a:buFontTx/>
              <a:buNone/>
            </a:pPr>
            <a:r>
              <a:rPr lang="en-US" altLang="ru-RU" sz="1400" i="1" dirty="0">
                <a:solidFill>
                  <a:schemeClr val="bg2">
                    <a:lumMod val="65000"/>
                  </a:schemeClr>
                </a:solidFill>
                <a:latin typeface="+mj-lt"/>
              </a:rPr>
              <a:t>Logs</a:t>
            </a:r>
            <a:endParaRPr lang="ru-RU" altLang="ru-RU" sz="1400" i="1" dirty="0">
              <a:solidFill>
                <a:schemeClr val="bg2">
                  <a:lumMod val="65000"/>
                </a:schemeClr>
              </a:solidFill>
              <a:latin typeface="+mj-lt"/>
            </a:endParaRPr>
          </a:p>
        </p:txBody>
      </p:sp>
      <p:pic>
        <p:nvPicPr>
          <p:cNvPr id="27" name="Picture 2" descr="http://forex-invest.tv/images/stories/stati/VPS-server-besplatn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995" y="3524949"/>
            <a:ext cx="1358809" cy="67427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Прямая соединительная линия 27"/>
          <p:cNvCxnSpPr/>
          <p:nvPr/>
        </p:nvCxnSpPr>
        <p:spPr>
          <a:xfrm>
            <a:off x="4304928" y="1299049"/>
            <a:ext cx="0" cy="4650231"/>
          </a:xfrm>
          <a:prstGeom prst="line">
            <a:avLst/>
          </a:prstGeom>
          <a:ln w="19050">
            <a:solidFill>
              <a:srgbClr val="333399"/>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1199" y="1412652"/>
            <a:ext cx="3225740" cy="369332"/>
          </a:xfrm>
          <a:prstGeom prst="rect">
            <a:avLst/>
          </a:prstGeom>
          <a:noFill/>
        </p:spPr>
        <p:txBody>
          <a:bodyPr wrap="square">
            <a:spAutoFit/>
          </a:bodyPr>
          <a:lstStyle/>
          <a:p>
            <a:pPr algn="r">
              <a:defRPr/>
            </a:pPr>
            <a:r>
              <a:rPr lang="ru-RU" baseline="0" dirty="0" smtClean="0">
                <a:solidFill>
                  <a:srgbClr val="002060"/>
                </a:solidFill>
                <a:latin typeface="+mj-lt"/>
              </a:rPr>
              <a:t>Инфраструктура объекта</a:t>
            </a:r>
            <a:endParaRPr lang="ru-RU" baseline="0" dirty="0">
              <a:solidFill>
                <a:srgbClr val="002060"/>
              </a:solidFill>
              <a:latin typeface="+mj-lt"/>
            </a:endParaRPr>
          </a:p>
        </p:txBody>
      </p:sp>
      <p:cxnSp>
        <p:nvCxnSpPr>
          <p:cNvPr id="30" name="Прямая со стрелкой 29"/>
          <p:cNvCxnSpPr/>
          <p:nvPr/>
        </p:nvCxnSpPr>
        <p:spPr bwMode="auto">
          <a:xfrm flipV="1">
            <a:off x="3545029" y="4235503"/>
            <a:ext cx="950785" cy="180505"/>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1" name="Прямая со стрелкой 30"/>
          <p:cNvCxnSpPr/>
          <p:nvPr/>
        </p:nvCxnSpPr>
        <p:spPr bwMode="auto">
          <a:xfrm flipV="1">
            <a:off x="3432362" y="4321983"/>
            <a:ext cx="1073543" cy="307755"/>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2" name="Прямая со стрелкой 31"/>
          <p:cNvCxnSpPr/>
          <p:nvPr/>
        </p:nvCxnSpPr>
        <p:spPr bwMode="auto">
          <a:xfrm flipV="1">
            <a:off x="3119755" y="4413562"/>
            <a:ext cx="1436031" cy="482986"/>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3" name="Прямая со стрелкой 32"/>
          <p:cNvCxnSpPr/>
          <p:nvPr/>
        </p:nvCxnSpPr>
        <p:spPr bwMode="auto">
          <a:xfrm flipV="1">
            <a:off x="2963451" y="4456606"/>
            <a:ext cx="1695023" cy="714991"/>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4" name="Прямая со стрелкой 33"/>
          <p:cNvCxnSpPr/>
          <p:nvPr/>
        </p:nvCxnSpPr>
        <p:spPr bwMode="auto">
          <a:xfrm flipV="1">
            <a:off x="2692418" y="4456606"/>
            <a:ext cx="2081628" cy="1011878"/>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5" name="Прямая со стрелкой 34"/>
          <p:cNvCxnSpPr/>
          <p:nvPr/>
        </p:nvCxnSpPr>
        <p:spPr bwMode="auto">
          <a:xfrm>
            <a:off x="3839680" y="3685663"/>
            <a:ext cx="656134" cy="11106"/>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6" name="Прямая со стрелкой 35"/>
          <p:cNvCxnSpPr/>
          <p:nvPr/>
        </p:nvCxnSpPr>
        <p:spPr bwMode="auto">
          <a:xfrm>
            <a:off x="3653818" y="3463793"/>
            <a:ext cx="854302" cy="103074"/>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7" name="Прямая со стрелкой 36"/>
          <p:cNvCxnSpPr/>
          <p:nvPr/>
        </p:nvCxnSpPr>
        <p:spPr bwMode="auto">
          <a:xfrm>
            <a:off x="3326862" y="3196718"/>
            <a:ext cx="1181258" cy="231340"/>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8" name="Прямая со стрелкой 37"/>
          <p:cNvCxnSpPr/>
          <p:nvPr/>
        </p:nvCxnSpPr>
        <p:spPr bwMode="auto">
          <a:xfrm>
            <a:off x="3130999" y="2862417"/>
            <a:ext cx="1470714" cy="498036"/>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39" name="Прямая со стрелкой 38"/>
          <p:cNvCxnSpPr/>
          <p:nvPr/>
        </p:nvCxnSpPr>
        <p:spPr bwMode="auto">
          <a:xfrm>
            <a:off x="2884674" y="2568856"/>
            <a:ext cx="1825627" cy="748749"/>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40" name="Прямая со стрелкой 39"/>
          <p:cNvCxnSpPr/>
          <p:nvPr/>
        </p:nvCxnSpPr>
        <p:spPr bwMode="auto">
          <a:xfrm>
            <a:off x="2676610" y="2361030"/>
            <a:ext cx="2166946" cy="943707"/>
          </a:xfrm>
          <a:prstGeom prst="straightConnector1">
            <a:avLst/>
          </a:prstGeom>
          <a:ln>
            <a:solidFill>
              <a:schemeClr val="bg2">
                <a:lumMod val="65000"/>
              </a:schemeClr>
            </a:solidFill>
            <a:prstDash val="dash"/>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41" name="TextBox 85"/>
          <p:cNvSpPr txBox="1">
            <a:spLocks noChangeArrowheads="1"/>
          </p:cNvSpPr>
          <p:nvPr/>
        </p:nvSpPr>
        <p:spPr bwMode="auto">
          <a:xfrm rot="1060256">
            <a:off x="3988360" y="2652291"/>
            <a:ext cx="53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rgbClr val="54B948"/>
              </a:buClr>
              <a:buFont typeface="Arial" pitchFamily="34" charset="0"/>
              <a:defRPr sz="2400">
                <a:solidFill>
                  <a:schemeClr val="tx1"/>
                </a:solidFill>
                <a:latin typeface="Arial" pitchFamily="34" charset="0"/>
              </a:defRPr>
            </a:lvl1pPr>
            <a:lvl2pPr marL="742950" indent="-285750" algn="l" eaLnBrk="0" hangingPunct="0">
              <a:spcBef>
                <a:spcPct val="20000"/>
              </a:spcBef>
              <a:buClr>
                <a:srgbClr val="54B948"/>
              </a:buClr>
              <a:buSzPct val="80000"/>
              <a:buFont typeface="Arial" pitchFamily="34" charset="0"/>
              <a:buChar char="●"/>
              <a:defRPr sz="2000">
                <a:solidFill>
                  <a:schemeClr val="tx1"/>
                </a:solidFill>
                <a:latin typeface="Arial" pitchFamily="34" charset="0"/>
              </a:defRPr>
            </a:lvl2pPr>
            <a:lvl3pPr marL="1143000" indent="-228600" algn="l" eaLnBrk="0" hangingPunct="0">
              <a:spcBef>
                <a:spcPct val="20000"/>
              </a:spcBef>
              <a:buClr>
                <a:srgbClr val="54B948"/>
              </a:buClr>
              <a:buSzPct val="80000"/>
              <a:buFont typeface="Arial" pitchFamily="34" charset="0"/>
              <a:buChar char="●"/>
              <a:defRPr sz="2000">
                <a:solidFill>
                  <a:srgbClr val="4B63AE"/>
                </a:solidFill>
                <a:latin typeface="Arial" pitchFamily="34" charset="0"/>
              </a:defRPr>
            </a:lvl3pPr>
            <a:lvl4pPr marL="1600200" indent="-228600" algn="l" eaLnBrk="0" hangingPunct="0">
              <a:spcBef>
                <a:spcPct val="20000"/>
              </a:spcBef>
              <a:buClr>
                <a:srgbClr val="54B948"/>
              </a:buClr>
              <a:buSzPct val="80000"/>
              <a:buFont typeface="Arial" pitchFamily="34" charset="0"/>
              <a:buChar char="●"/>
              <a:defRPr sz="2000">
                <a:solidFill>
                  <a:srgbClr val="4B63AE"/>
                </a:solidFill>
                <a:latin typeface="Arial" pitchFamily="34" charset="0"/>
              </a:defRPr>
            </a:lvl4pPr>
            <a:lvl5pPr marL="2057400" indent="-228600" algn="l" eaLnBrk="0" hangingPunct="0">
              <a:spcBef>
                <a:spcPct val="20000"/>
              </a:spcBef>
              <a:buClr>
                <a:srgbClr val="54B948"/>
              </a:buClr>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54B948"/>
              </a:buClr>
              <a:buFont typeface="Arial" pitchFamily="34" charset="0"/>
              <a:buChar char="●"/>
              <a:defRPr sz="2000">
                <a:solidFill>
                  <a:schemeClr val="tx1"/>
                </a:solidFill>
                <a:latin typeface="Arial" pitchFamily="34" charset="0"/>
              </a:defRPr>
            </a:lvl9pPr>
          </a:lstStyle>
          <a:p>
            <a:pPr algn="ctr" eaLnBrk="1" hangingPunct="1">
              <a:spcBef>
                <a:spcPct val="0"/>
              </a:spcBef>
              <a:buClrTx/>
              <a:buFontTx/>
              <a:buNone/>
            </a:pPr>
            <a:r>
              <a:rPr lang="en-US" altLang="ru-RU" sz="1400" i="1" dirty="0">
                <a:solidFill>
                  <a:schemeClr val="bg2">
                    <a:lumMod val="65000"/>
                  </a:schemeClr>
                </a:solidFill>
                <a:latin typeface="+mj-lt"/>
              </a:rPr>
              <a:t>Logs</a:t>
            </a:r>
            <a:endParaRPr lang="ru-RU" altLang="ru-RU" sz="1400" i="1" dirty="0">
              <a:solidFill>
                <a:schemeClr val="bg2">
                  <a:lumMod val="65000"/>
                </a:schemeClr>
              </a:solidFill>
              <a:latin typeface="+mj-lt"/>
            </a:endParaRPr>
          </a:p>
        </p:txBody>
      </p:sp>
      <p:sp>
        <p:nvSpPr>
          <p:cNvPr id="42" name="TextBox 41"/>
          <p:cNvSpPr txBox="1"/>
          <p:nvPr/>
        </p:nvSpPr>
        <p:spPr>
          <a:xfrm>
            <a:off x="5853005" y="1425448"/>
            <a:ext cx="3225740" cy="369332"/>
          </a:xfrm>
          <a:prstGeom prst="rect">
            <a:avLst/>
          </a:prstGeom>
          <a:noFill/>
        </p:spPr>
        <p:txBody>
          <a:bodyPr wrap="square">
            <a:spAutoFit/>
          </a:bodyPr>
          <a:lstStyle/>
          <a:p>
            <a:pPr algn="ctr">
              <a:defRPr/>
            </a:pPr>
            <a:r>
              <a:rPr lang="ru-RU" baseline="0" dirty="0" smtClean="0">
                <a:solidFill>
                  <a:srgbClr val="002060"/>
                </a:solidFill>
                <a:latin typeface="+mj-lt"/>
              </a:rPr>
              <a:t>Сервис</a:t>
            </a:r>
            <a:endParaRPr lang="ru-RU" baseline="0" dirty="0">
              <a:solidFill>
                <a:srgbClr val="002060"/>
              </a:solidFill>
              <a:latin typeface="+mj-lt"/>
            </a:endParaRPr>
          </a:p>
        </p:txBody>
      </p:sp>
      <p:sp>
        <p:nvSpPr>
          <p:cNvPr id="43" name="Прямоугольник 42"/>
          <p:cNvSpPr/>
          <p:nvPr/>
        </p:nvSpPr>
        <p:spPr bwMode="auto">
          <a:xfrm>
            <a:off x="4588429" y="4680118"/>
            <a:ext cx="1520934" cy="693791"/>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44" name="TextBox 43"/>
          <p:cNvSpPr txBox="1"/>
          <p:nvPr/>
        </p:nvSpPr>
        <p:spPr>
          <a:xfrm>
            <a:off x="4627879" y="4681230"/>
            <a:ext cx="1358112" cy="646331"/>
          </a:xfrm>
          <a:prstGeom prst="rect">
            <a:avLst/>
          </a:prstGeom>
          <a:noFill/>
        </p:spPr>
        <p:txBody>
          <a:bodyPr wrap="square">
            <a:spAutoFit/>
          </a:bodyPr>
          <a:lstStyle/>
          <a:p>
            <a:pPr>
              <a:defRPr/>
            </a:pPr>
            <a:r>
              <a:rPr lang="en-US" dirty="0">
                <a:solidFill>
                  <a:srgbClr val="002060"/>
                </a:solidFill>
                <a:latin typeface="+mj-lt"/>
              </a:rPr>
              <a:t>T</a:t>
            </a:r>
            <a:r>
              <a:rPr lang="en-US" dirty="0" smtClean="0">
                <a:solidFill>
                  <a:srgbClr val="002060"/>
                </a:solidFill>
                <a:latin typeface="+mj-lt"/>
              </a:rPr>
              <a:t>hreat Intelligence</a:t>
            </a:r>
            <a:endParaRPr lang="ru-RU" baseline="0" dirty="0">
              <a:solidFill>
                <a:srgbClr val="002060"/>
              </a:solidFill>
              <a:latin typeface="+mj-lt"/>
            </a:endParaRPr>
          </a:p>
        </p:txBody>
      </p:sp>
      <p:sp>
        <p:nvSpPr>
          <p:cNvPr id="46" name="TextBox 45"/>
          <p:cNvSpPr txBox="1"/>
          <p:nvPr/>
        </p:nvSpPr>
        <p:spPr>
          <a:xfrm>
            <a:off x="6510988" y="3275765"/>
            <a:ext cx="1545487" cy="646331"/>
          </a:xfrm>
          <a:prstGeom prst="rect">
            <a:avLst/>
          </a:prstGeom>
          <a:noFill/>
        </p:spPr>
        <p:txBody>
          <a:bodyPr wrap="square">
            <a:spAutoFit/>
          </a:bodyPr>
          <a:lstStyle/>
          <a:p>
            <a:pPr>
              <a:defRPr/>
            </a:pPr>
            <a:r>
              <a:rPr lang="ru-RU" dirty="0" smtClean="0">
                <a:solidFill>
                  <a:srgbClr val="002060"/>
                </a:solidFill>
                <a:latin typeface="+mj-lt"/>
              </a:rPr>
              <a:t>Группа мониторинга</a:t>
            </a:r>
            <a:endParaRPr lang="ru-RU" baseline="0" dirty="0">
              <a:solidFill>
                <a:srgbClr val="002060"/>
              </a:solidFill>
              <a:latin typeface="+mj-lt"/>
            </a:endParaRPr>
          </a:p>
        </p:txBody>
      </p:sp>
      <p:pic>
        <p:nvPicPr>
          <p:cNvPr id="47" name="Picture 6" descr="https://absoluteanalytics.co.nz/wp-content/uploads/2017/07/MangagedMonitoringConso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231" y="3154550"/>
            <a:ext cx="1619572" cy="1247127"/>
          </a:xfrm>
          <a:prstGeom prst="rect">
            <a:avLst/>
          </a:prstGeom>
          <a:noFill/>
          <a:extLst>
            <a:ext uri="{909E8E84-426E-40DD-AFC4-6F175D3DCCD1}">
              <a14:hiddenFill xmlns:a14="http://schemas.microsoft.com/office/drawing/2010/main">
                <a:solidFill>
                  <a:srgbClr val="FFFFFF"/>
                </a:solidFill>
              </a14:hiddenFill>
            </a:ext>
          </a:extLst>
        </p:spPr>
      </p:pic>
      <p:sp>
        <p:nvSpPr>
          <p:cNvPr id="49" name="Блок-схема: магнитный диск 48"/>
          <p:cNvSpPr/>
          <p:nvPr/>
        </p:nvSpPr>
        <p:spPr bwMode="auto">
          <a:xfrm>
            <a:off x="5853005" y="3660950"/>
            <a:ext cx="358877" cy="559350"/>
          </a:xfrm>
          <a:prstGeom prst="flowChartMagneticDisk">
            <a:avLst/>
          </a:prstGeom>
          <a:solidFill>
            <a:schemeClr val="bg1">
              <a:lumMod val="90000"/>
            </a:schemeClr>
          </a:solidFill>
          <a:ln w="6350" cap="flat">
            <a:solidFill>
              <a:schemeClr val="bg1">
                <a:lumMod val="75000"/>
              </a:schemeClr>
            </a:solidFill>
            <a:miter lim="800000"/>
            <a:headEnd type="none" w="med" len="med"/>
            <a:tailEnd type="none" w="med" len="med"/>
          </a:ln>
        </p:spPr>
        <p:txBody>
          <a:bodyPr lIns="0" tIns="0" rIns="0" bIns="0" rtlCol="0" anchor="ctr"/>
          <a:lstStyle/>
          <a:p>
            <a:pPr algn="ctr"/>
            <a:endParaRPr lang="ru-RU" dirty="0"/>
          </a:p>
        </p:txBody>
      </p:sp>
      <p:sp>
        <p:nvSpPr>
          <p:cNvPr id="48" name="Блок-схема: магнитный диск 47"/>
          <p:cNvSpPr/>
          <p:nvPr/>
        </p:nvSpPr>
        <p:spPr bwMode="auto">
          <a:xfrm>
            <a:off x="4555786" y="3494574"/>
            <a:ext cx="1510740" cy="696530"/>
          </a:xfrm>
          <a:prstGeom prst="flowChartMagneticDisk">
            <a:avLst/>
          </a:prstGeom>
          <a:solidFill>
            <a:schemeClr val="bg1">
              <a:lumMod val="90000"/>
            </a:schemeClr>
          </a:solidFill>
          <a:ln w="6350" cap="flat">
            <a:solidFill>
              <a:schemeClr val="bg1">
                <a:lumMod val="75000"/>
              </a:schemeClr>
            </a:solidFill>
            <a:miter lim="800000"/>
            <a:headEnd type="none" w="med" len="med"/>
            <a:tailEnd type="none" w="med" len="med"/>
          </a:ln>
        </p:spPr>
        <p:txBody>
          <a:bodyPr lIns="0" tIns="0" rIns="0" bIns="0" rtlCol="0" anchor="ctr"/>
          <a:lstStyle/>
          <a:p>
            <a:pPr algn="ctr"/>
            <a:endParaRPr lang="ru-RU" dirty="0"/>
          </a:p>
        </p:txBody>
      </p:sp>
      <p:sp>
        <p:nvSpPr>
          <p:cNvPr id="51" name="Прямоугольник 50"/>
          <p:cNvSpPr/>
          <p:nvPr/>
        </p:nvSpPr>
        <p:spPr bwMode="auto">
          <a:xfrm>
            <a:off x="6549812" y="3984576"/>
            <a:ext cx="1520934" cy="693791"/>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52" name="TextBox 51"/>
          <p:cNvSpPr txBox="1"/>
          <p:nvPr/>
        </p:nvSpPr>
        <p:spPr>
          <a:xfrm>
            <a:off x="6580794" y="3986875"/>
            <a:ext cx="1249802" cy="646331"/>
          </a:xfrm>
          <a:prstGeom prst="rect">
            <a:avLst/>
          </a:prstGeom>
          <a:noFill/>
        </p:spPr>
        <p:txBody>
          <a:bodyPr wrap="square">
            <a:spAutoFit/>
          </a:bodyPr>
          <a:lstStyle/>
          <a:p>
            <a:pPr>
              <a:defRPr/>
            </a:pPr>
            <a:r>
              <a:rPr lang="ru-RU" dirty="0" smtClean="0">
                <a:solidFill>
                  <a:srgbClr val="002060"/>
                </a:solidFill>
                <a:latin typeface="+mj-lt"/>
              </a:rPr>
              <a:t>Группа обработки</a:t>
            </a:r>
            <a:endParaRPr lang="ru-RU" baseline="0" dirty="0">
              <a:solidFill>
                <a:srgbClr val="002060"/>
              </a:solidFill>
              <a:latin typeface="+mj-lt"/>
            </a:endParaRPr>
          </a:p>
        </p:txBody>
      </p:sp>
      <p:sp>
        <p:nvSpPr>
          <p:cNvPr id="53" name="Прямоугольник 52"/>
          <p:cNvSpPr/>
          <p:nvPr/>
        </p:nvSpPr>
        <p:spPr bwMode="auto">
          <a:xfrm>
            <a:off x="6543557" y="2910997"/>
            <a:ext cx="1520934" cy="320358"/>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54" name="TextBox 53"/>
          <p:cNvSpPr txBox="1"/>
          <p:nvPr/>
        </p:nvSpPr>
        <p:spPr>
          <a:xfrm>
            <a:off x="6619394" y="2871325"/>
            <a:ext cx="1251898" cy="369332"/>
          </a:xfrm>
          <a:prstGeom prst="rect">
            <a:avLst/>
          </a:prstGeom>
          <a:noFill/>
        </p:spPr>
        <p:txBody>
          <a:bodyPr wrap="square">
            <a:spAutoFit/>
          </a:bodyPr>
          <a:lstStyle/>
          <a:p>
            <a:pPr>
              <a:defRPr/>
            </a:pPr>
            <a:r>
              <a:rPr lang="ru-RU" dirty="0" smtClean="0">
                <a:solidFill>
                  <a:srgbClr val="002060"/>
                </a:solidFill>
                <a:latin typeface="+mj-lt"/>
              </a:rPr>
              <a:t>Эксперты</a:t>
            </a:r>
            <a:endParaRPr lang="ru-RU" baseline="0" dirty="0">
              <a:solidFill>
                <a:srgbClr val="002060"/>
              </a:solidFill>
              <a:latin typeface="+mj-lt"/>
            </a:endParaRPr>
          </a:p>
        </p:txBody>
      </p:sp>
      <p:sp>
        <p:nvSpPr>
          <p:cNvPr id="55" name="Прямоугольник 54"/>
          <p:cNvSpPr/>
          <p:nvPr/>
        </p:nvSpPr>
        <p:spPr bwMode="auto">
          <a:xfrm>
            <a:off x="6530715" y="2528314"/>
            <a:ext cx="1520934" cy="355323"/>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56" name="Прямоугольник 55"/>
          <p:cNvSpPr/>
          <p:nvPr/>
        </p:nvSpPr>
        <p:spPr bwMode="auto">
          <a:xfrm>
            <a:off x="6553634" y="4709341"/>
            <a:ext cx="1520934" cy="338956"/>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57" name="Прямоугольник 56"/>
          <p:cNvSpPr/>
          <p:nvPr/>
        </p:nvSpPr>
        <p:spPr bwMode="auto">
          <a:xfrm>
            <a:off x="6579282" y="5105138"/>
            <a:ext cx="1520934" cy="332119"/>
          </a:xfrm>
          <a:prstGeom prst="rect">
            <a:avLst/>
          </a:prstGeom>
          <a:solidFill>
            <a:schemeClr val="bg1">
              <a:lumMod val="90000"/>
            </a:schemeClr>
          </a:solidFill>
          <a:ln w="57150" cap="flat">
            <a:noFill/>
            <a:miter lim="800000"/>
            <a:headEnd type="none" w="med" len="med"/>
            <a:tailEnd type="none" w="med" len="med"/>
          </a:ln>
        </p:spPr>
        <p:txBody>
          <a:bodyPr lIns="0" tIns="0" rIns="0" bIns="0" rtlCol="0" anchor="ctr"/>
          <a:lstStyle/>
          <a:p>
            <a:pPr algn="ctr"/>
            <a:endParaRPr lang="ru-RU" dirty="0"/>
          </a:p>
        </p:txBody>
      </p:sp>
      <p:sp>
        <p:nvSpPr>
          <p:cNvPr id="58" name="TextBox 57"/>
          <p:cNvSpPr txBox="1"/>
          <p:nvPr/>
        </p:nvSpPr>
        <p:spPr>
          <a:xfrm>
            <a:off x="6579282" y="5075892"/>
            <a:ext cx="1232873" cy="369332"/>
          </a:xfrm>
          <a:prstGeom prst="rect">
            <a:avLst/>
          </a:prstGeom>
          <a:noFill/>
        </p:spPr>
        <p:txBody>
          <a:bodyPr wrap="square">
            <a:spAutoFit/>
          </a:bodyPr>
          <a:lstStyle/>
          <a:p>
            <a:pPr>
              <a:defRPr/>
            </a:pPr>
            <a:r>
              <a:rPr lang="ru-RU" dirty="0" smtClean="0">
                <a:solidFill>
                  <a:srgbClr val="002060"/>
                </a:solidFill>
                <a:latin typeface="+mj-lt"/>
              </a:rPr>
              <a:t>Аналитики</a:t>
            </a:r>
            <a:endParaRPr lang="ru-RU" baseline="0" dirty="0">
              <a:solidFill>
                <a:srgbClr val="002060"/>
              </a:solidFill>
              <a:latin typeface="+mj-lt"/>
            </a:endParaRPr>
          </a:p>
        </p:txBody>
      </p:sp>
      <p:sp>
        <p:nvSpPr>
          <p:cNvPr id="60" name="TextBox 59"/>
          <p:cNvSpPr txBox="1"/>
          <p:nvPr/>
        </p:nvSpPr>
        <p:spPr>
          <a:xfrm>
            <a:off x="6595306" y="4664287"/>
            <a:ext cx="1235290" cy="369332"/>
          </a:xfrm>
          <a:prstGeom prst="rect">
            <a:avLst/>
          </a:prstGeom>
          <a:noFill/>
        </p:spPr>
        <p:txBody>
          <a:bodyPr wrap="square">
            <a:spAutoFit/>
          </a:bodyPr>
          <a:lstStyle/>
          <a:p>
            <a:pPr>
              <a:defRPr/>
            </a:pPr>
            <a:r>
              <a:rPr lang="ru-RU" dirty="0" smtClean="0">
                <a:solidFill>
                  <a:srgbClr val="002060"/>
                </a:solidFill>
                <a:latin typeface="+mj-lt"/>
              </a:rPr>
              <a:t>Инженеры</a:t>
            </a:r>
            <a:endParaRPr lang="ru-RU" baseline="0" dirty="0">
              <a:solidFill>
                <a:srgbClr val="002060"/>
              </a:solidFill>
              <a:latin typeface="+mj-lt"/>
            </a:endParaRPr>
          </a:p>
        </p:txBody>
      </p:sp>
      <p:cxnSp>
        <p:nvCxnSpPr>
          <p:cNvPr id="65" name="Прямая соединительная линия 64"/>
          <p:cNvCxnSpPr/>
          <p:nvPr/>
        </p:nvCxnSpPr>
        <p:spPr>
          <a:xfrm>
            <a:off x="6419154" y="1067981"/>
            <a:ext cx="0" cy="4650231"/>
          </a:xfrm>
          <a:prstGeom prst="line">
            <a:avLst/>
          </a:prstGeom>
          <a:ln w="19050">
            <a:solidFill>
              <a:srgbClr val="333399"/>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87033" y="2506108"/>
            <a:ext cx="1390303" cy="369332"/>
          </a:xfrm>
          <a:prstGeom prst="rect">
            <a:avLst/>
          </a:prstGeom>
          <a:noFill/>
        </p:spPr>
        <p:txBody>
          <a:bodyPr wrap="square">
            <a:spAutoFit/>
          </a:bodyPr>
          <a:lstStyle/>
          <a:p>
            <a:pPr>
              <a:defRPr/>
            </a:pPr>
            <a:r>
              <a:rPr lang="ru-RU" dirty="0" smtClean="0">
                <a:solidFill>
                  <a:srgbClr val="002060"/>
                </a:solidFill>
                <a:latin typeface="+mj-lt"/>
              </a:rPr>
              <a:t>Группа адм.</a:t>
            </a:r>
            <a:endParaRPr lang="ru-RU" baseline="0" dirty="0">
              <a:solidFill>
                <a:srgbClr val="002060"/>
              </a:solidFill>
              <a:latin typeface="+mj-lt"/>
            </a:endParaRPr>
          </a:p>
        </p:txBody>
      </p:sp>
      <p:sp>
        <p:nvSpPr>
          <p:cNvPr id="45" name="Стрелка вниз 44"/>
          <p:cNvSpPr/>
          <p:nvPr/>
        </p:nvSpPr>
        <p:spPr bwMode="auto">
          <a:xfrm rot="16200000">
            <a:off x="6199653" y="3666644"/>
            <a:ext cx="369785" cy="345327"/>
          </a:xfrm>
          <a:prstGeom prst="downArrow">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defRPr/>
            </a:pPr>
            <a:endParaRPr lang="ru-RU">
              <a:latin typeface="Arial" charset="0"/>
            </a:endParaRPr>
          </a:p>
        </p:txBody>
      </p:sp>
      <p:cxnSp>
        <p:nvCxnSpPr>
          <p:cNvPr id="62" name="Прямая соединительная линия 61"/>
          <p:cNvCxnSpPr/>
          <p:nvPr/>
        </p:nvCxnSpPr>
        <p:spPr>
          <a:xfrm>
            <a:off x="56090" y="1946133"/>
            <a:ext cx="9435912" cy="0"/>
          </a:xfrm>
          <a:prstGeom prst="line">
            <a:avLst/>
          </a:prstGeom>
          <a:ln w="19050">
            <a:solidFill>
              <a:srgbClr val="333399"/>
            </a:solidFill>
            <a:prstDash val="sys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346014" y="1457119"/>
            <a:ext cx="2073140" cy="369332"/>
          </a:xfrm>
          <a:prstGeom prst="rect">
            <a:avLst/>
          </a:prstGeom>
          <a:noFill/>
        </p:spPr>
        <p:txBody>
          <a:bodyPr wrap="square">
            <a:spAutoFit/>
          </a:bodyPr>
          <a:lstStyle/>
          <a:p>
            <a:pPr algn="ctr">
              <a:defRPr/>
            </a:pPr>
            <a:r>
              <a:rPr lang="ru-RU" dirty="0" smtClean="0">
                <a:solidFill>
                  <a:srgbClr val="002060"/>
                </a:solidFill>
                <a:latin typeface="+mj-lt"/>
              </a:rPr>
              <a:t>Заказчик</a:t>
            </a:r>
            <a:endParaRPr lang="ru-RU" baseline="0" dirty="0">
              <a:solidFill>
                <a:srgbClr val="002060"/>
              </a:solidFill>
              <a:latin typeface="+mj-lt"/>
            </a:endParaRPr>
          </a:p>
        </p:txBody>
      </p:sp>
      <p:sp>
        <p:nvSpPr>
          <p:cNvPr id="67" name="Стрелка вниз 66"/>
          <p:cNvSpPr/>
          <p:nvPr/>
        </p:nvSpPr>
        <p:spPr bwMode="auto">
          <a:xfrm rot="10800000">
            <a:off x="5125575" y="4211813"/>
            <a:ext cx="369785" cy="489585"/>
          </a:xfrm>
          <a:prstGeom prst="downArrow">
            <a:avLst/>
          </a:prstGeom>
          <a:solidFill>
            <a:schemeClr val="bg1">
              <a:lumMod val="8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defRPr/>
            </a:pPr>
            <a:endParaRPr lang="ru-RU">
              <a:latin typeface="Arial" charset="0"/>
            </a:endParaRPr>
          </a:p>
        </p:txBody>
      </p:sp>
      <p:sp>
        <p:nvSpPr>
          <p:cNvPr id="50" name="TextBox 49"/>
          <p:cNvSpPr txBox="1"/>
          <p:nvPr/>
        </p:nvSpPr>
        <p:spPr>
          <a:xfrm>
            <a:off x="4559724" y="3699633"/>
            <a:ext cx="1612870" cy="477054"/>
          </a:xfrm>
          <a:prstGeom prst="rect">
            <a:avLst/>
          </a:prstGeom>
          <a:noFill/>
        </p:spPr>
        <p:txBody>
          <a:bodyPr wrap="square">
            <a:spAutoFit/>
          </a:bodyPr>
          <a:lstStyle/>
          <a:p>
            <a:pPr algn="ctr">
              <a:defRPr/>
            </a:pPr>
            <a:r>
              <a:rPr lang="en-US" sz="2500" baseline="0" dirty="0" smtClean="0">
                <a:solidFill>
                  <a:srgbClr val="002060"/>
                </a:solidFill>
                <a:latin typeface="+mj-lt"/>
              </a:rPr>
              <a:t>SIEM</a:t>
            </a:r>
            <a:endParaRPr lang="ru-RU" sz="2500" baseline="0" dirty="0">
              <a:solidFill>
                <a:srgbClr val="002060"/>
              </a:solidFill>
              <a:latin typeface="+mj-lt"/>
            </a:endParaRPr>
          </a:p>
        </p:txBody>
      </p:sp>
    </p:spTree>
    <p:extLst>
      <p:ext uri="{BB962C8B-B14F-4D97-AF65-F5344CB8AC3E}">
        <p14:creationId xmlns:p14="http://schemas.microsoft.com/office/powerpoint/2010/main" val="26660153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fade">
                                      <p:cBhvr>
                                        <p:cTn id="111" dur="500"/>
                                        <p:tgtEl>
                                          <p:spTgt spid="6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4"/>
                                        </p:tgtEl>
                                        <p:attrNameLst>
                                          <p:attrName>style.visibility</p:attrName>
                                        </p:attrNameLst>
                                      </p:cBhvr>
                                      <p:to>
                                        <p:strVal val="visible"/>
                                      </p:to>
                                    </p:set>
                                    <p:animEffect transition="in" filter="fade">
                                      <p:cBhvr>
                                        <p:cTn id="114" dur="500"/>
                                        <p:tgtEl>
                                          <p:spTgt spid="6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Effect transition="in" filter="fade">
                                      <p:cBhvr>
                                        <p:cTn id="120" dur="500"/>
                                        <p:tgtEl>
                                          <p:spTgt spid="6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par>
                                <p:cTn id="124" presetID="10" presetClass="entr" presetSubtype="0" fill="hold" nodeType="with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fade">
                                      <p:cBhvr>
                                        <p:cTn id="126" dur="500"/>
                                        <p:tgtEl>
                                          <p:spTgt spid="6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fade">
                                      <p:cBhvr>
                                        <p:cTn id="129" dur="500"/>
                                        <p:tgtEl>
                                          <p:spTgt spid="48"/>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500"/>
                                        <p:tgtEl>
                                          <p:spTgt spid="43"/>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500"/>
                                        <p:tgtEl>
                                          <p:spTgt spid="4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6"/>
                                        </p:tgtEl>
                                        <p:attrNameLst>
                                          <p:attrName>style.visibility</p:attrName>
                                        </p:attrNameLst>
                                      </p:cBhvr>
                                      <p:to>
                                        <p:strVal val="visible"/>
                                      </p:to>
                                    </p:set>
                                    <p:animEffect transition="in" filter="fade">
                                      <p:cBhvr>
                                        <p:cTn id="143" dur="500"/>
                                        <p:tgtEl>
                                          <p:spTgt spid="46"/>
                                        </p:tgtEl>
                                      </p:cBhvr>
                                    </p:animEffect>
                                  </p:childTnLst>
                                </p:cTn>
                              </p:par>
                              <p:par>
                                <p:cTn id="144" presetID="10" presetClass="entr" presetSubtype="0" fill="hold" nodeType="withEffect">
                                  <p:stCondLst>
                                    <p:cond delay="0"/>
                                  </p:stCondLst>
                                  <p:childTnLst>
                                    <p:set>
                                      <p:cBhvr>
                                        <p:cTn id="145" dur="1" fill="hold">
                                          <p:stCondLst>
                                            <p:cond delay="0"/>
                                          </p:stCondLst>
                                        </p:cTn>
                                        <p:tgtEl>
                                          <p:spTgt spid="47"/>
                                        </p:tgtEl>
                                        <p:attrNameLst>
                                          <p:attrName>style.visibility</p:attrName>
                                        </p:attrNameLst>
                                      </p:cBhvr>
                                      <p:to>
                                        <p:strVal val="visible"/>
                                      </p:to>
                                    </p:set>
                                    <p:animEffect transition="in" filter="fade">
                                      <p:cBhvr>
                                        <p:cTn id="146" dur="500"/>
                                        <p:tgtEl>
                                          <p:spTgt spid="4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500"/>
                                        <p:tgtEl>
                                          <p:spTgt spid="5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2"/>
                                        </p:tgtEl>
                                        <p:attrNameLst>
                                          <p:attrName>style.visibility</p:attrName>
                                        </p:attrNameLst>
                                      </p:cBhvr>
                                      <p:to>
                                        <p:strVal val="visible"/>
                                      </p:to>
                                    </p:set>
                                    <p:animEffect transition="in" filter="fade">
                                      <p:cBhvr>
                                        <p:cTn id="152" dur="500"/>
                                        <p:tgtEl>
                                          <p:spTgt spid="52"/>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3"/>
                                        </p:tgtEl>
                                        <p:attrNameLst>
                                          <p:attrName>style.visibility</p:attrName>
                                        </p:attrNameLst>
                                      </p:cBhvr>
                                      <p:to>
                                        <p:strVal val="visible"/>
                                      </p:to>
                                    </p:set>
                                    <p:animEffect transition="in" filter="fade">
                                      <p:cBhvr>
                                        <p:cTn id="155" dur="500"/>
                                        <p:tgtEl>
                                          <p:spTgt spid="53"/>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54"/>
                                        </p:tgtEl>
                                        <p:attrNameLst>
                                          <p:attrName>style.visibility</p:attrName>
                                        </p:attrNameLst>
                                      </p:cBhvr>
                                      <p:to>
                                        <p:strVal val="visible"/>
                                      </p:to>
                                    </p:set>
                                    <p:animEffect transition="in" filter="fade">
                                      <p:cBhvr>
                                        <p:cTn id="158" dur="500"/>
                                        <p:tgtEl>
                                          <p:spTgt spid="54"/>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55"/>
                                        </p:tgtEl>
                                        <p:attrNameLst>
                                          <p:attrName>style.visibility</p:attrName>
                                        </p:attrNameLst>
                                      </p:cBhvr>
                                      <p:to>
                                        <p:strVal val="visible"/>
                                      </p:to>
                                    </p:set>
                                    <p:animEffect transition="in" filter="fade">
                                      <p:cBhvr>
                                        <p:cTn id="161" dur="500"/>
                                        <p:tgtEl>
                                          <p:spTgt spid="55"/>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fade">
                                      <p:cBhvr>
                                        <p:cTn id="164" dur="500"/>
                                        <p:tgtEl>
                                          <p:spTgt spid="5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fade">
                                      <p:cBhvr>
                                        <p:cTn id="167" dur="500"/>
                                        <p:tgtEl>
                                          <p:spTgt spid="57"/>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58"/>
                                        </p:tgtEl>
                                        <p:attrNameLst>
                                          <p:attrName>style.visibility</p:attrName>
                                        </p:attrNameLst>
                                      </p:cBhvr>
                                      <p:to>
                                        <p:strVal val="visible"/>
                                      </p:to>
                                    </p:set>
                                    <p:animEffect transition="in" filter="fade">
                                      <p:cBhvr>
                                        <p:cTn id="170" dur="500"/>
                                        <p:tgtEl>
                                          <p:spTgt spid="58"/>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60"/>
                                        </p:tgtEl>
                                        <p:attrNameLst>
                                          <p:attrName>style.visibility</p:attrName>
                                        </p:attrNameLst>
                                      </p:cBhvr>
                                      <p:to>
                                        <p:strVal val="visible"/>
                                      </p:to>
                                    </p:set>
                                    <p:animEffect transition="in" filter="fade">
                                      <p:cBhvr>
                                        <p:cTn id="173" dur="500"/>
                                        <p:tgtEl>
                                          <p:spTgt spid="6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61"/>
                                        </p:tgtEl>
                                        <p:attrNameLst>
                                          <p:attrName>style.visibility</p:attrName>
                                        </p:attrNameLst>
                                      </p:cBhvr>
                                      <p:to>
                                        <p:strVal val="visible"/>
                                      </p:to>
                                    </p:set>
                                    <p:animEffect transition="in" filter="fade">
                                      <p:cBhvr>
                                        <p:cTn id="176" dur="500"/>
                                        <p:tgtEl>
                                          <p:spTgt spid="61"/>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animEffect transition="in" filter="fade">
                                      <p:cBhvr>
                                        <p:cTn id="179" dur="500"/>
                                        <p:tgtEl>
                                          <p:spTgt spid="42"/>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45"/>
                                        </p:tgtEl>
                                        <p:attrNameLst>
                                          <p:attrName>style.visibility</p:attrName>
                                        </p:attrNameLst>
                                      </p:cBhvr>
                                      <p:to>
                                        <p:strVal val="visible"/>
                                      </p:to>
                                    </p:set>
                                    <p:animEffect transition="in" filter="fade">
                                      <p:cBhvr>
                                        <p:cTn id="1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animBg="1"/>
      <p:bldP spid="7" grpId="0" animBg="1"/>
      <p:bldP spid="8" grpId="0" animBg="1"/>
      <p:bldP spid="9" grpId="0" animBg="1"/>
      <p:bldP spid="10" grpId="0" animBg="1"/>
      <p:bldP spid="11" grpId="0" animBg="1"/>
      <p:bldP spid="12" grpId="0" animBg="1"/>
      <p:bldP spid="13" grpId="0"/>
      <p:bldP spid="14" grpId="0" animBg="1"/>
      <p:bldP spid="15" grpId="0" animBg="1"/>
      <p:bldP spid="16" grpId="0" animBg="1"/>
      <p:bldP spid="17" grpId="0" animBg="1"/>
      <p:bldP spid="18" grpId="0" animBg="1"/>
      <p:bldP spid="19" grpId="0" animBg="1"/>
      <p:bldP spid="20" grpId="0" animBg="1"/>
      <p:bldP spid="21" grpId="0" animBg="1"/>
      <p:bldP spid="22" grpId="0"/>
      <p:bldP spid="25" grpId="0"/>
      <p:bldP spid="29" grpId="0"/>
      <p:bldP spid="41" grpId="0"/>
      <p:bldP spid="42" grpId="0"/>
      <p:bldP spid="43" grpId="0" animBg="1"/>
      <p:bldP spid="44" grpId="0"/>
      <p:bldP spid="46" grpId="0"/>
      <p:bldP spid="49" grpId="0" animBg="1"/>
      <p:bldP spid="48" grpId="0" animBg="1"/>
      <p:bldP spid="51" grpId="0" animBg="1"/>
      <p:bldP spid="52" grpId="0"/>
      <p:bldP spid="53" grpId="0" animBg="1"/>
      <p:bldP spid="54" grpId="0"/>
      <p:bldP spid="55" grpId="0" animBg="1"/>
      <p:bldP spid="56" grpId="0" animBg="1"/>
      <p:bldP spid="57" grpId="0" animBg="1"/>
      <p:bldP spid="58" grpId="0"/>
      <p:bldP spid="60" grpId="0"/>
      <p:bldP spid="61" grpId="0"/>
      <p:bldP spid="45" grpId="0" animBg="1"/>
      <p:bldP spid="66" grpId="0"/>
      <p:bldP spid="67"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algn="l"/>
            <a:r>
              <a:rPr lang="ru-RU" sz="3600" dirty="0">
                <a:latin typeface="Calibri (Основной текст)"/>
                <a:cs typeface="Times New Roman" panose="02020603050405020304" pitchFamily="18" charset="0"/>
              </a:rPr>
              <a:t>Общий процесс взаимодействия</a:t>
            </a:r>
          </a:p>
        </p:txBody>
      </p:sp>
      <p:sp>
        <p:nvSpPr>
          <p:cNvPr id="4" name="Номер слайда 3"/>
          <p:cNvSpPr>
            <a:spLocks noGrp="1"/>
          </p:cNvSpPr>
          <p:nvPr>
            <p:ph type="sldNum" sz="quarter" idx="12"/>
          </p:nvPr>
        </p:nvSpPr>
        <p:spPr>
          <a:xfrm>
            <a:off x="7099300" y="5919115"/>
            <a:ext cx="2311400" cy="365125"/>
          </a:xfrm>
        </p:spPr>
        <p:txBody>
          <a:bodyPr/>
          <a:lstStyle/>
          <a:p>
            <a:fld id="{725C68B6-61C2-468F-89AB-4B9F7531AA68}" type="slidenum">
              <a:rPr lang="ru-RU" smtClean="0"/>
              <a:pPr/>
              <a:t>13</a:t>
            </a:fld>
            <a:endParaRPr lang="ru-RU" dirty="0"/>
          </a:p>
        </p:txBody>
      </p:sp>
      <p:sp>
        <p:nvSpPr>
          <p:cNvPr id="6" name="Прямоугольник 5"/>
          <p:cNvSpPr/>
          <p:nvPr/>
        </p:nvSpPr>
        <p:spPr bwMode="auto">
          <a:xfrm>
            <a:off x="42414" y="2903313"/>
            <a:ext cx="9663115" cy="2864461"/>
          </a:xfrm>
          <a:prstGeom prst="rect">
            <a:avLst/>
          </a:prstGeom>
          <a:solidFill>
            <a:schemeClr val="bg1">
              <a:lumMod val="90000"/>
            </a:schemeClr>
          </a:solidFill>
          <a:ln w="12700" cap="flat">
            <a:solidFill>
              <a:schemeClr val="bg2">
                <a:lumMod val="65000"/>
              </a:schemeClr>
            </a:solidFill>
            <a:miter lim="800000"/>
            <a:headEnd type="none" w="med" len="med"/>
            <a:tailEnd type="none" w="med" len="med"/>
          </a:ln>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ru-RU" sz="1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Прямоугольник 6"/>
          <p:cNvSpPr/>
          <p:nvPr/>
        </p:nvSpPr>
        <p:spPr bwMode="auto">
          <a:xfrm>
            <a:off x="42411" y="2024089"/>
            <a:ext cx="9663118" cy="738796"/>
          </a:xfrm>
          <a:prstGeom prst="rect">
            <a:avLst/>
          </a:prstGeom>
          <a:solidFill>
            <a:schemeClr val="accent5">
              <a:lumMod val="20000"/>
              <a:lumOff val="80000"/>
            </a:schemeClr>
          </a:solidFill>
          <a:ln w="12700" cap="flat">
            <a:solidFill>
              <a:srgbClr val="BF7C00"/>
            </a:solidFill>
            <a:miter lim="800000"/>
            <a:headEnd type="none" w="med" len="med"/>
            <a:tailEnd type="none" w="med" len="med"/>
          </a:ln>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ru-RU" sz="12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Прямоугольник 7"/>
          <p:cNvSpPr/>
          <p:nvPr/>
        </p:nvSpPr>
        <p:spPr bwMode="auto">
          <a:xfrm rot="16200000">
            <a:off x="253608" y="3073792"/>
            <a:ext cx="413332" cy="835718"/>
          </a:xfrm>
          <a:prstGeom prst="rect">
            <a:avLst/>
          </a:prstGeom>
          <a:solidFill>
            <a:srgbClr val="0070C0"/>
          </a:solidFill>
          <a:ln w="12700" cap="flat">
            <a:solidFill>
              <a:schemeClr val="accent1"/>
            </a:solidFill>
            <a:miter lim="800000"/>
            <a:headEnd type="none" w="med" len="med"/>
            <a:tailEnd type="none" w="med" len="med"/>
          </a:ln>
        </p:spPr>
        <p:txBody>
          <a:bodyPr vert="vert" lIns="72000" tIns="36000" rIns="72000" bIns="36000" rtlCol="0" anchor="ctr"/>
          <a:lstStyle/>
          <a:p>
            <a:pPr algn="ctr"/>
            <a:r>
              <a:rPr lang="ru-RU" sz="1100" b="1" dirty="0" smtClean="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Аналитики</a:t>
            </a:r>
            <a:endParaRPr lang="ru-RU" sz="1100" b="1"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Прямоугольник 8"/>
          <p:cNvSpPr/>
          <p:nvPr/>
        </p:nvSpPr>
        <p:spPr bwMode="auto">
          <a:xfrm rot="16200000">
            <a:off x="262962" y="2704394"/>
            <a:ext cx="394617" cy="835718"/>
          </a:xfrm>
          <a:prstGeom prst="rect">
            <a:avLst/>
          </a:prstGeom>
          <a:solidFill>
            <a:srgbClr val="0070C0"/>
          </a:solidFill>
          <a:ln w="12700" cap="flat">
            <a:solidFill>
              <a:schemeClr val="accent1"/>
            </a:solidFill>
            <a:miter lim="800000"/>
            <a:headEnd type="none" w="med" len="med"/>
            <a:tailEnd type="none" w="med" len="med"/>
          </a:ln>
        </p:spPr>
        <p:txBody>
          <a:bodyPr vert="vert" lIns="72000" tIns="36000" rIns="72000" bIns="36000" rtlCol="0" anchor="ctr"/>
          <a:lstStyle/>
          <a:p>
            <a:pPr algn="ctr"/>
            <a:r>
              <a:rPr lang="ru-RU" sz="1100" b="1" dirty="0" smtClean="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СМ</a:t>
            </a:r>
            <a:endParaRPr lang="ru-RU" sz="1100" b="1"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Прямоугольник 9"/>
          <p:cNvSpPr/>
          <p:nvPr/>
        </p:nvSpPr>
        <p:spPr bwMode="auto">
          <a:xfrm rot="16200000">
            <a:off x="280252" y="3911243"/>
            <a:ext cx="360040" cy="835715"/>
          </a:xfrm>
          <a:prstGeom prst="rect">
            <a:avLst/>
          </a:prstGeom>
          <a:solidFill>
            <a:srgbClr val="0070C0"/>
          </a:solidFill>
          <a:ln w="12700" cap="flat">
            <a:solidFill>
              <a:schemeClr val="accent1"/>
            </a:solidFill>
            <a:miter lim="800000"/>
            <a:headEnd type="none" w="med" len="med"/>
            <a:tailEnd type="none" w="med" len="med"/>
          </a:ln>
        </p:spPr>
        <p:txBody>
          <a:bodyPr vert="vert" lIns="72000" tIns="36000" rIns="72000" bIns="36000" rtlCol="0" anchor="ctr"/>
          <a:lstStyle/>
          <a:p>
            <a:pPr algn="ctr"/>
            <a:r>
              <a:rPr lang="ru-RU" sz="1100" b="1" dirty="0" smtClean="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Группа адм.</a:t>
            </a:r>
            <a:endParaRPr lang="ru-RU" sz="1100" b="1"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Прямоугольник 10"/>
          <p:cNvSpPr/>
          <p:nvPr/>
        </p:nvSpPr>
        <p:spPr bwMode="auto">
          <a:xfrm rot="16200000">
            <a:off x="144475" y="4407059"/>
            <a:ext cx="631593" cy="835715"/>
          </a:xfrm>
          <a:prstGeom prst="rect">
            <a:avLst/>
          </a:prstGeom>
          <a:solidFill>
            <a:srgbClr val="0070C0"/>
          </a:solidFill>
          <a:ln w="12700" cap="flat">
            <a:solidFill>
              <a:schemeClr val="accent1"/>
            </a:solidFill>
            <a:miter lim="800000"/>
            <a:headEnd type="none" w="med" len="med"/>
            <a:tailEnd type="none" w="med" len="med"/>
          </a:ln>
        </p:spPr>
        <p:txBody>
          <a:bodyPr vert="vert" lIns="72000" tIns="36000" rIns="72000" bIns="36000" rtlCol="0" anchor="ctr"/>
          <a:lstStyle/>
          <a:p>
            <a:pPr algn="ctr"/>
            <a:r>
              <a:rPr lang="ru-RU" sz="1100" b="1" dirty="0" smtClean="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1 </a:t>
            </a:r>
            <a:r>
              <a:rPr lang="ru-RU" sz="1100" b="1"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линия</a:t>
            </a:r>
          </a:p>
        </p:txBody>
      </p:sp>
      <p:sp>
        <p:nvSpPr>
          <p:cNvPr id="12" name="Прямоугольник 11"/>
          <p:cNvSpPr/>
          <p:nvPr/>
        </p:nvSpPr>
        <p:spPr bwMode="auto">
          <a:xfrm rot="16200000">
            <a:off x="146339" y="5057611"/>
            <a:ext cx="627865" cy="835715"/>
          </a:xfrm>
          <a:prstGeom prst="rect">
            <a:avLst/>
          </a:prstGeom>
          <a:solidFill>
            <a:srgbClr val="0070C0"/>
          </a:solidFill>
          <a:ln w="12700" cap="flat">
            <a:solidFill>
              <a:schemeClr val="accent1"/>
            </a:solidFill>
            <a:miter lim="800000"/>
            <a:headEnd type="none" w="med" len="med"/>
            <a:tailEnd type="none" w="med" len="med"/>
          </a:ln>
        </p:spPr>
        <p:txBody>
          <a:bodyPr vert="vert" lIns="72000" tIns="36000" rIns="72000" bIns="36000" rtlCol="0" anchor="ctr"/>
          <a:lstStyle/>
          <a:p>
            <a:pPr algn="ctr"/>
            <a:r>
              <a:rPr lang="ru-RU" sz="1100" b="1" dirty="0" smtClean="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2 </a:t>
            </a:r>
            <a:r>
              <a:rPr lang="ru-RU" sz="1100" b="1"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линия</a:t>
            </a:r>
          </a:p>
        </p:txBody>
      </p:sp>
      <p:sp>
        <p:nvSpPr>
          <p:cNvPr id="13" name="Прямоугольник 12"/>
          <p:cNvSpPr/>
          <p:nvPr/>
        </p:nvSpPr>
        <p:spPr bwMode="auto">
          <a:xfrm rot="16200000">
            <a:off x="244248" y="3515198"/>
            <a:ext cx="432048" cy="835718"/>
          </a:xfrm>
          <a:prstGeom prst="rect">
            <a:avLst/>
          </a:prstGeom>
          <a:solidFill>
            <a:srgbClr val="0070C0"/>
          </a:solidFill>
          <a:ln w="12700" cap="flat">
            <a:solidFill>
              <a:schemeClr val="accent1"/>
            </a:solidFill>
            <a:miter lim="800000"/>
            <a:headEnd type="none" w="med" len="med"/>
            <a:tailEnd type="none" w="med" len="med"/>
          </a:ln>
        </p:spPr>
        <p:txBody>
          <a:bodyPr vert="vert" lIns="72000" tIns="36000" rIns="72000" bIns="36000" rtlCol="0" anchor="ctr"/>
          <a:lstStyle/>
          <a:p>
            <a:pPr algn="ctr"/>
            <a:r>
              <a:rPr lang="ru-RU" sz="1100" b="1" dirty="0" smtClean="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rPr>
              <a:t>Инженеры</a:t>
            </a:r>
            <a:endParaRPr lang="ru-RU" sz="1100" b="1" dirty="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Прямоугольник 18"/>
          <p:cNvSpPr/>
          <p:nvPr/>
        </p:nvSpPr>
        <p:spPr bwMode="auto">
          <a:xfrm rot="16200000">
            <a:off x="90875" y="2012392"/>
            <a:ext cx="738796" cy="835712"/>
          </a:xfrm>
          <a:prstGeom prst="rect">
            <a:avLst/>
          </a:prstGeom>
          <a:solidFill>
            <a:srgbClr val="09BFFF"/>
          </a:solidFill>
          <a:ln w="12700" cap="flat">
            <a:solidFill>
              <a:srgbClr val="BF7C00"/>
            </a:solidFill>
            <a:miter lim="800000"/>
            <a:headEnd type="none" w="med" len="med"/>
            <a:tailEnd type="none" w="med" len="med"/>
          </a:ln>
        </p:spPr>
        <p:txBody>
          <a:bodyPr vert="vert" lIns="72000" tIns="36000" rIns="72000" bIns="36000" rtlCol="0" anchor="ctr"/>
          <a:lstStyle/>
          <a:p>
            <a:pPr algn="ctr"/>
            <a:r>
              <a:rPr lang="ru-RU" sz="1100" b="1" dirty="0" smtClean="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Объект защиты</a:t>
            </a:r>
            <a:endParaRPr lang="ru-RU" sz="1100" b="1"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Прямоугольник 19"/>
          <p:cNvSpPr/>
          <p:nvPr/>
        </p:nvSpPr>
        <p:spPr bwMode="auto">
          <a:xfrm>
            <a:off x="1065717" y="2930488"/>
            <a:ext cx="1294996" cy="307832"/>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Согласование услуги</a:t>
            </a:r>
          </a:p>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и ее параметров</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1" name="Прямоугольник 20"/>
          <p:cNvSpPr/>
          <p:nvPr/>
        </p:nvSpPr>
        <p:spPr bwMode="auto">
          <a:xfrm>
            <a:off x="1040529" y="2142088"/>
            <a:ext cx="1344140" cy="576316"/>
          </a:xfrm>
          <a:prstGeom prst="rect">
            <a:avLst/>
          </a:prstGeom>
          <a:solidFill>
            <a:srgbClr val="FFFFFF"/>
          </a:solidFill>
          <a:ln w="12700" cap="flat">
            <a:solidFill>
              <a:schemeClr val="accent5">
                <a:lumMod val="60000"/>
                <a:lumOff val="40000"/>
              </a:schemeClr>
            </a:solidFill>
            <a:miter lim="800000"/>
            <a:headEnd type="none" w="med" len="med"/>
            <a:tailEnd type="none" w="med" len="med"/>
          </a:ln>
        </p:spPr>
        <p:txBody>
          <a:bodyPr lIns="0" tIns="0" rIns="0" bIns="0" rtlCol="0" anchor="ctr"/>
          <a:lstStyle/>
          <a:p>
            <a:pPr algn="ctr"/>
            <a:r>
              <a:rPr lang="ru-RU" sz="900" dirty="0" smtClean="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Определение </a:t>
            </a:r>
            <a:r>
              <a:rPr lang="ru-RU" sz="900"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технической рабочей группы</a:t>
            </a:r>
          </a:p>
        </p:txBody>
      </p:sp>
      <p:sp>
        <p:nvSpPr>
          <p:cNvPr id="22" name="Прямоугольник 21"/>
          <p:cNvSpPr/>
          <p:nvPr/>
        </p:nvSpPr>
        <p:spPr bwMode="auto">
          <a:xfrm>
            <a:off x="2837415" y="3645025"/>
            <a:ext cx="1256213" cy="337031"/>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Настройка </a:t>
            </a:r>
            <a:r>
              <a:rPr lang="en-US" sz="900" dirty="0" smtClean="0">
                <a:latin typeface="Segoe UI" panose="020B0502040204020203" pitchFamily="34" charset="0"/>
                <a:ea typeface="Segoe UI" panose="020B0502040204020203" pitchFamily="34" charset="0"/>
                <a:cs typeface="Segoe UI" panose="020B0502040204020203" pitchFamily="34" charset="0"/>
              </a:rPr>
              <a:t>SIEM </a:t>
            </a:r>
            <a:endParaRPr lang="ru-RU" sz="900" dirty="0" smtClean="0">
              <a:latin typeface="Segoe UI" panose="020B0502040204020203" pitchFamily="34" charset="0"/>
              <a:ea typeface="Segoe UI" panose="020B0502040204020203" pitchFamily="34" charset="0"/>
              <a:cs typeface="Segoe UI" panose="020B0502040204020203" pitchFamily="34" charset="0"/>
            </a:endParaRPr>
          </a:p>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согласно параметрам</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3" name="Прямоугольник 22"/>
          <p:cNvSpPr/>
          <p:nvPr/>
        </p:nvSpPr>
        <p:spPr bwMode="auto">
          <a:xfrm>
            <a:off x="2837415" y="4147024"/>
            <a:ext cx="1256213" cy="280858"/>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Администрирование </a:t>
            </a:r>
            <a:r>
              <a:rPr lang="en-US" sz="900" dirty="0" smtClean="0">
                <a:latin typeface="Segoe UI" panose="020B0502040204020203" pitchFamily="34" charset="0"/>
                <a:ea typeface="Segoe UI" panose="020B0502040204020203" pitchFamily="34" charset="0"/>
                <a:cs typeface="Segoe UI" panose="020B0502040204020203" pitchFamily="34" charset="0"/>
              </a:rPr>
              <a:t>SIEM</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4" name="Прямоугольник 23"/>
          <p:cNvSpPr/>
          <p:nvPr/>
        </p:nvSpPr>
        <p:spPr bwMode="auto">
          <a:xfrm>
            <a:off x="4093629" y="4566784"/>
            <a:ext cx="1451165" cy="492690"/>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Мониторинг и обнаружение инцидентов</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5" name="Прямоугольник 24"/>
          <p:cNvSpPr/>
          <p:nvPr/>
        </p:nvSpPr>
        <p:spPr bwMode="auto">
          <a:xfrm>
            <a:off x="6105757" y="4566784"/>
            <a:ext cx="1583547" cy="492690"/>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агрегация информации </a:t>
            </a:r>
            <a:r>
              <a:rPr lang="ru-RU" sz="900" dirty="0">
                <a:latin typeface="Segoe UI" panose="020B0502040204020203" pitchFamily="34" charset="0"/>
                <a:ea typeface="Segoe UI" panose="020B0502040204020203" pitchFamily="34" charset="0"/>
                <a:cs typeface="Segoe UI" panose="020B0502040204020203" pitchFamily="34" charset="0"/>
              </a:rPr>
              <a:t>об </a:t>
            </a:r>
            <a:r>
              <a:rPr lang="ru-RU" sz="900" dirty="0" smtClean="0">
                <a:latin typeface="Segoe UI" panose="020B0502040204020203" pitchFamily="34" charset="0"/>
                <a:ea typeface="Segoe UI" panose="020B0502040204020203" pitchFamily="34" charset="0"/>
                <a:cs typeface="Segoe UI" panose="020B0502040204020203" pitchFamily="34" charset="0"/>
              </a:rPr>
              <a:t>инциденте ИБ, </a:t>
            </a:r>
            <a:r>
              <a:rPr lang="ru-RU" sz="900" dirty="0">
                <a:latin typeface="Segoe UI" panose="020B0502040204020203" pitchFamily="34" charset="0"/>
                <a:ea typeface="Segoe UI" panose="020B0502040204020203" pitchFamily="34" charset="0"/>
                <a:cs typeface="Segoe UI" panose="020B0502040204020203" pitchFamily="34" charset="0"/>
              </a:rPr>
              <a:t>Отсев </a:t>
            </a:r>
            <a:r>
              <a:rPr lang="en-US" sz="900" dirty="0">
                <a:latin typeface="Segoe UI" panose="020B0502040204020203" pitchFamily="34" charset="0"/>
                <a:ea typeface="Segoe UI" panose="020B0502040204020203" pitchFamily="34" charset="0"/>
                <a:cs typeface="Segoe UI" panose="020B0502040204020203" pitchFamily="34" charset="0"/>
              </a:rPr>
              <a:t>false </a:t>
            </a:r>
            <a:r>
              <a:rPr lang="en-US" sz="900" dirty="0" smtClean="0">
                <a:latin typeface="Segoe UI" panose="020B0502040204020203" pitchFamily="34" charset="0"/>
                <a:ea typeface="Segoe UI" panose="020B0502040204020203" pitchFamily="34" charset="0"/>
                <a:cs typeface="Segoe UI" panose="020B0502040204020203" pitchFamily="34" charset="0"/>
              </a:rPr>
              <a:t>positive</a:t>
            </a:r>
            <a:r>
              <a:rPr lang="ru-RU" sz="900" dirty="0" smtClean="0">
                <a:latin typeface="Segoe UI" panose="020B0502040204020203" pitchFamily="34" charset="0"/>
                <a:ea typeface="Segoe UI" panose="020B0502040204020203" pitchFamily="34" charset="0"/>
                <a:cs typeface="Segoe UI" panose="020B0502040204020203" pitchFamily="34" charset="0"/>
              </a:rPr>
              <a:t>,</a:t>
            </a:r>
            <a:r>
              <a:rPr lang="en-US" sz="900" dirty="0" smtClean="0">
                <a:latin typeface="Segoe UI" panose="020B0502040204020203" pitchFamily="34" charset="0"/>
                <a:ea typeface="Segoe UI" panose="020B0502040204020203" pitchFamily="34" charset="0"/>
                <a:cs typeface="Segoe UI" panose="020B0502040204020203" pitchFamily="34" charset="0"/>
              </a:rPr>
              <a:t> </a:t>
            </a:r>
            <a:r>
              <a:rPr lang="ru-RU" sz="900" dirty="0" smtClean="0">
                <a:latin typeface="Segoe UI" panose="020B0502040204020203" pitchFamily="34" charset="0"/>
                <a:ea typeface="Segoe UI" panose="020B0502040204020203" pitchFamily="34" charset="0"/>
                <a:cs typeface="Segoe UI" panose="020B0502040204020203" pitchFamily="34" charset="0"/>
              </a:rPr>
              <a:t>информирование</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6" name="Прямоугольник 25"/>
          <p:cNvSpPr/>
          <p:nvPr/>
        </p:nvSpPr>
        <p:spPr bwMode="auto">
          <a:xfrm>
            <a:off x="6105757" y="5218380"/>
            <a:ext cx="1583547" cy="489782"/>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Анализ информации, запрос дополнительных сведений</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7" name="Прямоугольник 26"/>
          <p:cNvSpPr/>
          <p:nvPr/>
        </p:nvSpPr>
        <p:spPr bwMode="auto">
          <a:xfrm>
            <a:off x="8200457" y="5218380"/>
            <a:ext cx="1256213" cy="489782"/>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smtClean="0">
                <a:latin typeface="Segoe UI" panose="020B0502040204020203" pitchFamily="34" charset="0"/>
                <a:ea typeface="Segoe UI" panose="020B0502040204020203" pitchFamily="34" charset="0"/>
                <a:cs typeface="Segoe UI" panose="020B0502040204020203" pitchFamily="34" charset="0"/>
              </a:rPr>
              <a:t>Формирование рекомендаций,</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sp>
        <p:nvSpPr>
          <p:cNvPr id="28" name="Прямоугольник 27"/>
          <p:cNvSpPr/>
          <p:nvPr/>
        </p:nvSpPr>
        <p:spPr bwMode="auto">
          <a:xfrm>
            <a:off x="8200457" y="2142088"/>
            <a:ext cx="1278823" cy="576316"/>
          </a:xfrm>
          <a:prstGeom prst="rect">
            <a:avLst/>
          </a:prstGeom>
          <a:solidFill>
            <a:srgbClr val="FFFFFF"/>
          </a:solidFill>
          <a:ln w="12700" cap="flat">
            <a:solidFill>
              <a:schemeClr val="accent5">
                <a:lumMod val="60000"/>
                <a:lumOff val="40000"/>
              </a:schemeClr>
            </a:solidFill>
            <a:miter lim="800000"/>
            <a:headEnd type="none" w="med" len="med"/>
            <a:tailEnd type="none" w="med" len="med"/>
          </a:ln>
        </p:spPr>
        <p:txBody>
          <a:bodyPr lIns="0" tIns="0" rIns="0" bIns="0" rtlCol="0" anchor="ctr"/>
          <a:lstStyle/>
          <a:p>
            <a:pPr algn="ctr"/>
            <a:r>
              <a:rPr lang="ru-RU" sz="1000" dirty="0" smtClean="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Действие </a:t>
            </a:r>
            <a:r>
              <a:rPr lang="ru-RU" sz="1000"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согласно </a:t>
            </a:r>
            <a:r>
              <a:rPr lang="ru-RU" sz="1000" dirty="0" smtClean="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рекомендациям</a:t>
            </a:r>
            <a:endParaRPr lang="ru-RU" sz="1000"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9" name="Прямая со стрелкой 28"/>
          <p:cNvCxnSpPr>
            <a:stCxn id="20" idx="0"/>
            <a:endCxn id="21" idx="2"/>
          </p:cNvCxnSpPr>
          <p:nvPr/>
        </p:nvCxnSpPr>
        <p:spPr>
          <a:xfrm flipH="1" flipV="1">
            <a:off x="1712599" y="2718404"/>
            <a:ext cx="616" cy="212084"/>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0" name="Соединительная линия уступом 29"/>
          <p:cNvCxnSpPr>
            <a:stCxn id="21" idx="3"/>
            <a:endCxn id="38" idx="0"/>
          </p:cNvCxnSpPr>
          <p:nvPr/>
        </p:nvCxnSpPr>
        <p:spPr>
          <a:xfrm>
            <a:off x="2384669" y="2430246"/>
            <a:ext cx="1080853" cy="864397"/>
          </a:xfrm>
          <a:prstGeom prst="bentConnector2">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22" idx="2"/>
            <a:endCxn id="23" idx="0"/>
          </p:cNvCxnSpPr>
          <p:nvPr/>
        </p:nvCxnSpPr>
        <p:spPr>
          <a:xfrm>
            <a:off x="3465522" y="3982056"/>
            <a:ext cx="0" cy="164968"/>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2" name="Соединительная линия уступом 31"/>
          <p:cNvCxnSpPr>
            <a:stCxn id="23" idx="2"/>
            <a:endCxn id="24" idx="1"/>
          </p:cNvCxnSpPr>
          <p:nvPr/>
        </p:nvCxnSpPr>
        <p:spPr>
          <a:xfrm rot="16200000" flipH="1">
            <a:off x="3586952" y="4306451"/>
            <a:ext cx="385247" cy="628107"/>
          </a:xfrm>
          <a:prstGeom prst="bentConnector2">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24" idx="3"/>
            <a:endCxn id="25" idx="1"/>
          </p:cNvCxnSpPr>
          <p:nvPr/>
        </p:nvCxnSpPr>
        <p:spPr>
          <a:xfrm>
            <a:off x="5544794" y="4813129"/>
            <a:ext cx="560963" cy="0"/>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a:stCxn id="25" idx="2"/>
            <a:endCxn id="26" idx="0"/>
          </p:cNvCxnSpPr>
          <p:nvPr/>
        </p:nvCxnSpPr>
        <p:spPr>
          <a:xfrm>
            <a:off x="6897531" y="5059474"/>
            <a:ext cx="0" cy="158906"/>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stCxn id="26" idx="3"/>
            <a:endCxn id="27" idx="1"/>
          </p:cNvCxnSpPr>
          <p:nvPr/>
        </p:nvCxnSpPr>
        <p:spPr>
          <a:xfrm>
            <a:off x="7689304" y="5463271"/>
            <a:ext cx="511153" cy="0"/>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stCxn id="27" idx="0"/>
            <a:endCxn id="28" idx="2"/>
          </p:cNvCxnSpPr>
          <p:nvPr/>
        </p:nvCxnSpPr>
        <p:spPr>
          <a:xfrm flipV="1">
            <a:off x="8828564" y="2718404"/>
            <a:ext cx="11305" cy="2499976"/>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sp>
        <p:nvSpPr>
          <p:cNvPr id="37" name="Прямоугольник 36"/>
          <p:cNvSpPr/>
          <p:nvPr/>
        </p:nvSpPr>
        <p:spPr bwMode="auto">
          <a:xfrm>
            <a:off x="6074566" y="2142088"/>
            <a:ext cx="1614738" cy="576316"/>
          </a:xfrm>
          <a:prstGeom prst="rect">
            <a:avLst/>
          </a:prstGeom>
          <a:solidFill>
            <a:srgbClr val="FFFFFF"/>
          </a:solidFill>
          <a:ln w="12700" cap="flat">
            <a:solidFill>
              <a:schemeClr val="accent5">
                <a:lumMod val="60000"/>
                <a:lumOff val="40000"/>
              </a:schemeClr>
            </a:solidFill>
            <a:miter lim="800000"/>
            <a:headEnd type="none" w="med" len="med"/>
            <a:tailEnd type="none" w="med" len="med"/>
          </a:ln>
        </p:spPr>
        <p:txBody>
          <a:bodyPr lIns="0" tIns="0" rIns="0" bIns="0" rtlCol="0" anchor="ctr"/>
          <a:lstStyle/>
          <a:p>
            <a:pPr algn="ctr"/>
            <a:r>
              <a:rPr lang="ru-RU" sz="1000" dirty="0" smtClean="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rPr>
              <a:t>Анализ, предоставление дополнительный сведений</a:t>
            </a:r>
            <a:endParaRPr lang="ru-RU" sz="1000" dirty="0">
              <a:solidFill>
                <a:schemeClr val="bg2">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Прямоугольник 37"/>
          <p:cNvSpPr/>
          <p:nvPr/>
        </p:nvSpPr>
        <p:spPr bwMode="auto">
          <a:xfrm>
            <a:off x="2837415" y="3294643"/>
            <a:ext cx="1256213" cy="322431"/>
          </a:xfrm>
          <a:prstGeom prst="rect">
            <a:avLst/>
          </a:prstGeom>
          <a:solidFill>
            <a:schemeClr val="bg1"/>
          </a:solidFill>
          <a:ln w="12700" cap="flat">
            <a:solidFill>
              <a:schemeClr val="bg2">
                <a:lumMod val="50000"/>
              </a:schemeClr>
            </a:solidFill>
            <a:miter lim="800000"/>
            <a:headEnd type="none" w="med" len="med"/>
            <a:tailEnd type="none" w="med" len="med"/>
          </a:ln>
        </p:spPr>
        <p:txBody>
          <a:bodyPr lIns="0" tIns="0" rIns="0" bIns="0" rtlCol="0" anchor="ctr"/>
          <a:lstStyle/>
          <a:p>
            <a:pPr algn="ctr"/>
            <a:r>
              <a:rPr lang="ru-RU" sz="900" dirty="0" err="1" smtClean="0"/>
              <a:t>Кастомизация</a:t>
            </a:r>
            <a:r>
              <a:rPr lang="ru-RU" sz="900" dirty="0" smtClean="0"/>
              <a:t> сценариев </a:t>
            </a:r>
            <a:r>
              <a:rPr lang="ru-RU" sz="900" dirty="0"/>
              <a:t>выявления инцидентов</a:t>
            </a:r>
            <a:endParaRPr lang="ru-RU" sz="9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39" name="Прямая со стрелкой 38"/>
          <p:cNvCxnSpPr/>
          <p:nvPr/>
        </p:nvCxnSpPr>
        <p:spPr>
          <a:xfrm>
            <a:off x="3656856" y="3975686"/>
            <a:ext cx="0" cy="163910"/>
          </a:xfrm>
          <a:prstGeom prst="straightConnector1">
            <a:avLst/>
          </a:prstGeom>
          <a:ln w="19050">
            <a:solidFill>
              <a:schemeClr val="bg2">
                <a:lumMod val="50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endCxn id="37" idx="2"/>
          </p:cNvCxnSpPr>
          <p:nvPr/>
        </p:nvCxnSpPr>
        <p:spPr>
          <a:xfrm flipH="1" flipV="1">
            <a:off x="6881935" y="2718404"/>
            <a:ext cx="15596" cy="1848380"/>
          </a:xfrm>
          <a:prstGeom prst="straightConnector1">
            <a:avLst/>
          </a:prstGeom>
          <a:ln w="19050">
            <a:solidFill>
              <a:schemeClr val="bg2">
                <a:lumMod val="50000"/>
              </a:schemeClr>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H="1">
            <a:off x="4117310" y="3429000"/>
            <a:ext cx="2764625" cy="17502"/>
          </a:xfrm>
          <a:prstGeom prst="straightConnector1">
            <a:avLst/>
          </a:prstGeom>
          <a:ln w="19050">
            <a:solidFill>
              <a:schemeClr val="bg2">
                <a:lumMod val="50000"/>
              </a:schemeClr>
            </a:solidFill>
            <a:prstDash val="sysDot"/>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90692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1"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1"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1"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1"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grpId="1"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1"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down)">
                                      <p:cBhvr>
                                        <p:cTn id="68" dur="500"/>
                                        <p:tgtEl>
                                          <p:spTgt spid="25"/>
                                        </p:tgtEl>
                                      </p:cBhvr>
                                    </p:animEffect>
                                  </p:childTnLst>
                                </p:cTn>
                              </p:par>
                              <p:par>
                                <p:cTn id="69" presetID="22" presetClass="entr" presetSubtype="4"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par>
                                <p:cTn id="72" presetID="22" presetClass="entr" presetSubtype="4"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1"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par>
                                <p:cTn id="80" presetID="22" presetClass="entr" presetSubtype="4"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500"/>
                                        <p:tgtEl>
                                          <p:spTgt spid="40"/>
                                        </p:tgtEl>
                                      </p:cBhvr>
                                    </p:animEffect>
                                  </p:childTnLst>
                                </p:cTn>
                              </p:par>
                              <p:par>
                                <p:cTn id="83" presetID="22" presetClass="entr" presetSubtype="4"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down)">
                                      <p:cBhvr>
                                        <p:cTn id="88" dur="500"/>
                                        <p:tgtEl>
                                          <p:spTgt spid="37"/>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down)">
                                      <p:cBhvr>
                                        <p:cTn id="91" dur="500"/>
                                        <p:tgtEl>
                                          <p:spTgt spid="1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1"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down)">
                                      <p:cBhvr>
                                        <p:cTn id="96" dur="500"/>
                                        <p:tgtEl>
                                          <p:spTgt spid="27"/>
                                        </p:tgtEl>
                                      </p:cBhvr>
                                    </p:animEffect>
                                  </p:childTnLst>
                                </p:cTn>
                              </p:par>
                              <p:par>
                                <p:cTn id="97" presetID="22" presetClass="entr" presetSubtype="4" fill="hold" grpId="1"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down)">
                                      <p:cBhvr>
                                        <p:cTn id="99" dur="500"/>
                                        <p:tgtEl>
                                          <p:spTgt spid="28"/>
                                        </p:tgtEl>
                                      </p:cBhvr>
                                    </p:animEffect>
                                  </p:childTnLst>
                                </p:cTn>
                              </p:par>
                              <p:par>
                                <p:cTn id="100" presetID="22" presetClass="entr" presetSubtype="4" fill="hold"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down)">
                                      <p:cBhvr>
                                        <p:cTn id="102" dur="500"/>
                                        <p:tgtEl>
                                          <p:spTgt spid="35"/>
                                        </p:tgtEl>
                                      </p:cBhvr>
                                    </p:animEffect>
                                  </p:childTnLst>
                                </p:cTn>
                              </p:par>
                              <p:par>
                                <p:cTn id="103" presetID="22" presetClass="entr" presetSubtype="4" fill="hold"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1" animBg="1"/>
      <p:bldP spid="8" grpId="1" animBg="1"/>
      <p:bldP spid="9" grpId="1" animBg="1"/>
      <p:bldP spid="10" grpId="1" animBg="1"/>
      <p:bldP spid="11" grpId="1" animBg="1"/>
      <p:bldP spid="12" grpId="0" animBg="1"/>
      <p:bldP spid="13" grpId="1" animBg="1"/>
      <p:bldP spid="20" grpId="1" animBg="1"/>
      <p:bldP spid="21" grpId="1" animBg="1"/>
      <p:bldP spid="22" grpId="1" animBg="1"/>
      <p:bldP spid="23" grpId="1" animBg="1"/>
      <p:bldP spid="24" grpId="1" animBg="1"/>
      <p:bldP spid="25" grpId="1" animBg="1"/>
      <p:bldP spid="26" grpId="1" animBg="1"/>
      <p:bldP spid="27" grpId="1" animBg="1"/>
      <p:bldP spid="28" grpId="1" animBg="1"/>
      <p:bldP spid="37" grpId="0" animBg="1"/>
      <p:bldP spid="3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Производство</a:t>
            </a:r>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14</a:t>
            </a:fld>
            <a:endParaRPr lang="ru-RU"/>
          </a:p>
        </p:txBody>
      </p:sp>
      <p:pic>
        <p:nvPicPr>
          <p:cNvPr id="9218" name="Picture 2" descr="https://www.atlas-nsk.ru/images/uslugi/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8388" y="4215413"/>
            <a:ext cx="2772668" cy="12241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atlas-nsk.ru/images/uslug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20" y="3074396"/>
            <a:ext cx="2584404" cy="114101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www.atlas-nsk.ru/images/uslugi/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20" y="1916832"/>
            <a:ext cx="2710559" cy="119671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3944011" y="1814518"/>
            <a:ext cx="1247068" cy="2598058"/>
          </a:xfrm>
          <a:prstGeom prst="rect">
            <a:avLst/>
          </a:prstGeom>
        </p:spPr>
      </p:pic>
      <p:pic>
        <p:nvPicPr>
          <p:cNvPr id="9" name="Рисунок 8"/>
          <p:cNvPicPr>
            <a:picLocks noChangeAspect="1"/>
          </p:cNvPicPr>
          <p:nvPr/>
        </p:nvPicPr>
        <p:blipFill>
          <a:blip r:embed="rId6"/>
          <a:stretch>
            <a:fillRect/>
          </a:stretch>
        </p:blipFill>
        <p:spPr>
          <a:xfrm>
            <a:off x="3849879" y="4635136"/>
            <a:ext cx="1619250" cy="790575"/>
          </a:xfrm>
          <a:prstGeom prst="rect">
            <a:avLst/>
          </a:prstGeom>
        </p:spPr>
      </p:pic>
      <p:pic>
        <p:nvPicPr>
          <p:cNvPr id="11" name="Рисунок 10"/>
          <p:cNvPicPr>
            <a:picLocks noChangeAspect="1"/>
          </p:cNvPicPr>
          <p:nvPr/>
        </p:nvPicPr>
        <p:blipFill>
          <a:blip r:embed="rId7"/>
          <a:stretch>
            <a:fillRect/>
          </a:stretch>
        </p:blipFill>
        <p:spPr>
          <a:xfrm>
            <a:off x="5729902" y="2097428"/>
            <a:ext cx="3864303" cy="2913296"/>
          </a:xfrm>
          <a:prstGeom prst="rect">
            <a:avLst/>
          </a:prstGeom>
        </p:spPr>
      </p:pic>
    </p:spTree>
    <p:extLst>
      <p:ext uri="{BB962C8B-B14F-4D97-AF65-F5344CB8AC3E}">
        <p14:creationId xmlns:p14="http://schemas.microsoft.com/office/powerpoint/2010/main" val="303637142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ppt_x"/>
                                          </p:val>
                                        </p:tav>
                                        <p:tav tm="100000">
                                          <p:val>
                                            <p:strVal val="#ppt_x"/>
                                          </p:val>
                                        </p:tav>
                                      </p:tavLst>
                                    </p:anim>
                                    <p:anim calcmode="lin" valueType="num">
                                      <p:cBhvr additive="base">
                                        <p:cTn id="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fill="hold"/>
                                        <p:tgtEl>
                                          <p:spTgt spid="9220"/>
                                        </p:tgtEl>
                                        <p:attrNameLst>
                                          <p:attrName>ppt_x</p:attrName>
                                        </p:attrNameLst>
                                      </p:cBhvr>
                                      <p:tavLst>
                                        <p:tav tm="0">
                                          <p:val>
                                            <p:strVal val="#ppt_x"/>
                                          </p:val>
                                        </p:tav>
                                        <p:tav tm="100000">
                                          <p:val>
                                            <p:strVal val="#ppt_x"/>
                                          </p:val>
                                        </p:tav>
                                      </p:tavLst>
                                    </p:anim>
                                    <p:anim calcmode="lin" valueType="num">
                                      <p:cBhvr additive="base">
                                        <p:cTn id="14"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additive="base">
                                        <p:cTn id="19" dur="500" fill="hold"/>
                                        <p:tgtEl>
                                          <p:spTgt spid="9218"/>
                                        </p:tgtEl>
                                        <p:attrNameLst>
                                          <p:attrName>ppt_x</p:attrName>
                                        </p:attrNameLst>
                                      </p:cBhvr>
                                      <p:tavLst>
                                        <p:tav tm="0">
                                          <p:val>
                                            <p:strVal val="#ppt_x"/>
                                          </p:val>
                                        </p:tav>
                                        <p:tav tm="100000">
                                          <p:val>
                                            <p:strVal val="#ppt_x"/>
                                          </p:val>
                                        </p:tav>
                                      </p:tavLst>
                                    </p:anim>
                                    <p:anim calcmode="lin" valueType="num">
                                      <p:cBhvr additive="base">
                                        <p:cTn id="20"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Производство</a:t>
            </a:r>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15</a:t>
            </a:fld>
            <a:endParaRPr lang="ru-RU"/>
          </a:p>
        </p:txBody>
      </p:sp>
      <p:sp>
        <p:nvSpPr>
          <p:cNvPr id="12" name="Полилиния 11"/>
          <p:cNvSpPr/>
          <p:nvPr/>
        </p:nvSpPr>
        <p:spPr>
          <a:xfrm>
            <a:off x="560512" y="3872402"/>
            <a:ext cx="4752528" cy="409176"/>
          </a:xfrm>
          <a:custGeom>
            <a:avLst/>
            <a:gdLst>
              <a:gd name="connsiteX0" fmla="*/ 0 w 4752528"/>
              <a:gd name="connsiteY0" fmla="*/ 0 h 409176"/>
              <a:gd name="connsiteX1" fmla="*/ 4752528 w 4752528"/>
              <a:gd name="connsiteY1" fmla="*/ 0 h 409176"/>
              <a:gd name="connsiteX2" fmla="*/ 4752528 w 4752528"/>
              <a:gd name="connsiteY2" fmla="*/ 409176 h 409176"/>
              <a:gd name="connsiteX3" fmla="*/ 0 w 4752528"/>
              <a:gd name="connsiteY3" fmla="*/ 409176 h 409176"/>
              <a:gd name="connsiteX4" fmla="*/ 0 w 4752528"/>
              <a:gd name="connsiteY4" fmla="*/ 0 h 40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528" h="409176">
                <a:moveTo>
                  <a:pt x="0" y="0"/>
                </a:moveTo>
                <a:lnTo>
                  <a:pt x="4752528" y="0"/>
                </a:lnTo>
                <a:lnTo>
                  <a:pt x="4752528" y="409176"/>
                </a:lnTo>
                <a:lnTo>
                  <a:pt x="0" y="409176"/>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9568" tIns="99568" rIns="99568" bIns="99568" numCol="1" spcCol="1270" anchor="ctr" anchorCtr="0">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622300">
              <a:lnSpc>
                <a:spcPct val="90000"/>
              </a:lnSpc>
              <a:spcBef>
                <a:spcPct val="0"/>
              </a:spcBef>
              <a:spcAft>
                <a:spcPct val="35000"/>
              </a:spcAft>
            </a:pPr>
            <a:r>
              <a:rPr lang="ru-RU" sz="1400" b="1" kern="1200" dirty="0" smtClean="0">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Оценка эффективности</a:t>
            </a:r>
            <a:endParaRPr lang="ru-RU" sz="1400" kern="1200" dirty="0">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13" name="Полилиния 12"/>
          <p:cNvSpPr/>
          <p:nvPr/>
        </p:nvSpPr>
        <p:spPr>
          <a:xfrm>
            <a:off x="560512" y="3249227"/>
            <a:ext cx="4752528" cy="629314"/>
          </a:xfrm>
          <a:custGeom>
            <a:avLst/>
            <a:gdLst>
              <a:gd name="connsiteX0" fmla="*/ 0 w 4752528"/>
              <a:gd name="connsiteY0" fmla="*/ 220404 h 629313"/>
              <a:gd name="connsiteX1" fmla="*/ 2297600 w 4752528"/>
              <a:gd name="connsiteY1" fmla="*/ 220404 h 629313"/>
              <a:gd name="connsiteX2" fmla="*/ 2297600 w 4752528"/>
              <a:gd name="connsiteY2" fmla="*/ 157328 h 629313"/>
              <a:gd name="connsiteX3" fmla="*/ 2218936 w 4752528"/>
              <a:gd name="connsiteY3" fmla="*/ 157328 h 629313"/>
              <a:gd name="connsiteX4" fmla="*/ 2376264 w 4752528"/>
              <a:gd name="connsiteY4" fmla="*/ 0 h 629313"/>
              <a:gd name="connsiteX5" fmla="*/ 2533592 w 4752528"/>
              <a:gd name="connsiteY5" fmla="*/ 157328 h 629313"/>
              <a:gd name="connsiteX6" fmla="*/ 2454928 w 4752528"/>
              <a:gd name="connsiteY6" fmla="*/ 157328 h 629313"/>
              <a:gd name="connsiteX7" fmla="*/ 2454928 w 4752528"/>
              <a:gd name="connsiteY7" fmla="*/ 220404 h 629313"/>
              <a:gd name="connsiteX8" fmla="*/ 4752528 w 4752528"/>
              <a:gd name="connsiteY8" fmla="*/ 220404 h 629313"/>
              <a:gd name="connsiteX9" fmla="*/ 4752528 w 4752528"/>
              <a:gd name="connsiteY9" fmla="*/ 629313 h 629313"/>
              <a:gd name="connsiteX10" fmla="*/ 0 w 4752528"/>
              <a:gd name="connsiteY10" fmla="*/ 629313 h 629313"/>
              <a:gd name="connsiteX11" fmla="*/ 0 w 4752528"/>
              <a:gd name="connsiteY11" fmla="*/ 220404 h 6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2528" h="629313">
                <a:moveTo>
                  <a:pt x="4752528" y="408909"/>
                </a:moveTo>
                <a:lnTo>
                  <a:pt x="2454928" y="408909"/>
                </a:lnTo>
                <a:lnTo>
                  <a:pt x="2454928" y="471985"/>
                </a:lnTo>
                <a:lnTo>
                  <a:pt x="2533592" y="471985"/>
                </a:lnTo>
                <a:lnTo>
                  <a:pt x="2376264" y="629312"/>
                </a:lnTo>
                <a:lnTo>
                  <a:pt x="2218936" y="471985"/>
                </a:lnTo>
                <a:lnTo>
                  <a:pt x="2297600" y="471985"/>
                </a:lnTo>
                <a:lnTo>
                  <a:pt x="2297600" y="408909"/>
                </a:lnTo>
                <a:lnTo>
                  <a:pt x="0" y="408909"/>
                </a:lnTo>
                <a:lnTo>
                  <a:pt x="0" y="1"/>
                </a:lnTo>
                <a:lnTo>
                  <a:pt x="4752528" y="1"/>
                </a:lnTo>
                <a:lnTo>
                  <a:pt x="4752528" y="408909"/>
                </a:lnTo>
                <a:close/>
              </a:path>
            </a:pathLst>
          </a:custGeom>
        </p:spPr>
        <p:style>
          <a:lnRef idx="2">
            <a:schemeClr val="lt1">
              <a:hueOff val="0"/>
              <a:satOff val="0"/>
              <a:lumOff val="0"/>
              <a:alphaOff val="0"/>
            </a:schemeClr>
          </a:lnRef>
          <a:fillRef idx="1">
            <a:schemeClr val="accent4">
              <a:hueOff val="-892954"/>
              <a:satOff val="5380"/>
              <a:lumOff val="431"/>
              <a:alphaOff val="0"/>
            </a:schemeClr>
          </a:fillRef>
          <a:effectRef idx="0">
            <a:schemeClr val="accent4">
              <a:hueOff val="-892954"/>
              <a:satOff val="5380"/>
              <a:lumOff val="431"/>
              <a:alphaOff val="0"/>
            </a:schemeClr>
          </a:effectRef>
          <a:fontRef idx="minor">
            <a:schemeClr val="lt1"/>
          </a:fontRef>
        </p:style>
        <p:txBody>
          <a:bodyPr spcFirstLastPara="0" vert="horz" wrap="square" lIns="99567" tIns="99569" rIns="99568" bIns="319972" numCol="1" spcCol="1270" anchor="ctr" anchorCtr="0">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622300">
              <a:lnSpc>
                <a:spcPct val="90000"/>
              </a:lnSpc>
              <a:spcBef>
                <a:spcPct val="0"/>
              </a:spcBef>
              <a:spcAft>
                <a:spcPct val="35000"/>
              </a:spcAft>
            </a:pPr>
            <a:r>
              <a:rPr lang="ru-RU" sz="1400" b="1" kern="1200" dirty="0" smtClean="0">
                <a:latin typeface="Arial" panose="020B0604020202020204" pitchFamily="34" charset="0"/>
                <a:cs typeface="Arial" panose="020B0604020202020204" pitchFamily="34" charset="0"/>
              </a:rPr>
              <a:t>Монтаж и пусконаладочные работы</a:t>
            </a:r>
            <a:endParaRPr lang="ru-RU" sz="1400" kern="1200" dirty="0">
              <a:latin typeface="Arial" panose="020B0604020202020204" pitchFamily="34" charset="0"/>
              <a:cs typeface="Arial" panose="020B0604020202020204" pitchFamily="34" charset="0"/>
            </a:endParaRPr>
          </a:p>
        </p:txBody>
      </p:sp>
      <p:sp>
        <p:nvSpPr>
          <p:cNvPr id="14" name="Полилиния 13"/>
          <p:cNvSpPr/>
          <p:nvPr/>
        </p:nvSpPr>
        <p:spPr>
          <a:xfrm>
            <a:off x="560512" y="2629121"/>
            <a:ext cx="4752528" cy="629314"/>
          </a:xfrm>
          <a:custGeom>
            <a:avLst/>
            <a:gdLst>
              <a:gd name="connsiteX0" fmla="*/ 0 w 4752528"/>
              <a:gd name="connsiteY0" fmla="*/ 220404 h 629313"/>
              <a:gd name="connsiteX1" fmla="*/ 2297600 w 4752528"/>
              <a:gd name="connsiteY1" fmla="*/ 220404 h 629313"/>
              <a:gd name="connsiteX2" fmla="*/ 2297600 w 4752528"/>
              <a:gd name="connsiteY2" fmla="*/ 157328 h 629313"/>
              <a:gd name="connsiteX3" fmla="*/ 2218936 w 4752528"/>
              <a:gd name="connsiteY3" fmla="*/ 157328 h 629313"/>
              <a:gd name="connsiteX4" fmla="*/ 2376264 w 4752528"/>
              <a:gd name="connsiteY4" fmla="*/ 0 h 629313"/>
              <a:gd name="connsiteX5" fmla="*/ 2533592 w 4752528"/>
              <a:gd name="connsiteY5" fmla="*/ 157328 h 629313"/>
              <a:gd name="connsiteX6" fmla="*/ 2454928 w 4752528"/>
              <a:gd name="connsiteY6" fmla="*/ 157328 h 629313"/>
              <a:gd name="connsiteX7" fmla="*/ 2454928 w 4752528"/>
              <a:gd name="connsiteY7" fmla="*/ 220404 h 629313"/>
              <a:gd name="connsiteX8" fmla="*/ 4752528 w 4752528"/>
              <a:gd name="connsiteY8" fmla="*/ 220404 h 629313"/>
              <a:gd name="connsiteX9" fmla="*/ 4752528 w 4752528"/>
              <a:gd name="connsiteY9" fmla="*/ 629313 h 629313"/>
              <a:gd name="connsiteX10" fmla="*/ 0 w 4752528"/>
              <a:gd name="connsiteY10" fmla="*/ 629313 h 629313"/>
              <a:gd name="connsiteX11" fmla="*/ 0 w 4752528"/>
              <a:gd name="connsiteY11" fmla="*/ 220404 h 6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2528" h="629313">
                <a:moveTo>
                  <a:pt x="4752528" y="408909"/>
                </a:moveTo>
                <a:lnTo>
                  <a:pt x="2454928" y="408909"/>
                </a:lnTo>
                <a:lnTo>
                  <a:pt x="2454928" y="471985"/>
                </a:lnTo>
                <a:lnTo>
                  <a:pt x="2533592" y="471985"/>
                </a:lnTo>
                <a:lnTo>
                  <a:pt x="2376264" y="629312"/>
                </a:lnTo>
                <a:lnTo>
                  <a:pt x="2218936" y="471985"/>
                </a:lnTo>
                <a:lnTo>
                  <a:pt x="2297600" y="471985"/>
                </a:lnTo>
                <a:lnTo>
                  <a:pt x="2297600" y="408909"/>
                </a:lnTo>
                <a:lnTo>
                  <a:pt x="0" y="408909"/>
                </a:lnTo>
                <a:lnTo>
                  <a:pt x="0" y="1"/>
                </a:lnTo>
                <a:lnTo>
                  <a:pt x="4752528" y="1"/>
                </a:lnTo>
                <a:lnTo>
                  <a:pt x="4752528" y="408909"/>
                </a:lnTo>
                <a:close/>
              </a:path>
            </a:pathLst>
          </a:custGeom>
        </p:spPr>
        <p:style>
          <a:lnRef idx="2">
            <a:schemeClr val="lt1">
              <a:hueOff val="0"/>
              <a:satOff val="0"/>
              <a:lumOff val="0"/>
              <a:alphaOff val="0"/>
            </a:schemeClr>
          </a:lnRef>
          <a:fillRef idx="1">
            <a:schemeClr val="accent4">
              <a:hueOff val="-2678862"/>
              <a:satOff val="16139"/>
              <a:lumOff val="1294"/>
              <a:alphaOff val="0"/>
            </a:schemeClr>
          </a:fillRef>
          <a:effectRef idx="0">
            <a:schemeClr val="accent4">
              <a:hueOff val="-2678862"/>
              <a:satOff val="16139"/>
              <a:lumOff val="1294"/>
              <a:alphaOff val="0"/>
            </a:schemeClr>
          </a:effectRef>
          <a:fontRef idx="minor">
            <a:schemeClr val="lt1"/>
          </a:fontRef>
        </p:style>
        <p:txBody>
          <a:bodyPr spcFirstLastPara="0" vert="horz" wrap="square" lIns="99567" tIns="99569" rIns="99568" bIns="319972" numCol="1" spcCol="1270" anchor="ctr" anchorCtr="0">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622300">
              <a:lnSpc>
                <a:spcPct val="90000"/>
              </a:lnSpc>
              <a:spcBef>
                <a:spcPct val="0"/>
              </a:spcBef>
              <a:spcAft>
                <a:spcPct val="35000"/>
              </a:spcAft>
            </a:pPr>
            <a:r>
              <a:rPr lang="ru-RU" sz="1400" b="1" kern="1200" dirty="0" smtClean="0">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Изготовление системы</a:t>
            </a:r>
            <a:endParaRPr lang="ru-RU" sz="1400" kern="1200" dirty="0">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15" name="Полилиния 14"/>
          <p:cNvSpPr/>
          <p:nvPr/>
        </p:nvSpPr>
        <p:spPr>
          <a:xfrm>
            <a:off x="555752" y="2016371"/>
            <a:ext cx="4752528" cy="629315"/>
          </a:xfrm>
          <a:custGeom>
            <a:avLst/>
            <a:gdLst>
              <a:gd name="connsiteX0" fmla="*/ 0 w 4752528"/>
              <a:gd name="connsiteY0" fmla="*/ 220404 h 629313"/>
              <a:gd name="connsiteX1" fmla="*/ 2297600 w 4752528"/>
              <a:gd name="connsiteY1" fmla="*/ 220404 h 629313"/>
              <a:gd name="connsiteX2" fmla="*/ 2297600 w 4752528"/>
              <a:gd name="connsiteY2" fmla="*/ 157328 h 629313"/>
              <a:gd name="connsiteX3" fmla="*/ 2218936 w 4752528"/>
              <a:gd name="connsiteY3" fmla="*/ 157328 h 629313"/>
              <a:gd name="connsiteX4" fmla="*/ 2376264 w 4752528"/>
              <a:gd name="connsiteY4" fmla="*/ 0 h 629313"/>
              <a:gd name="connsiteX5" fmla="*/ 2533592 w 4752528"/>
              <a:gd name="connsiteY5" fmla="*/ 157328 h 629313"/>
              <a:gd name="connsiteX6" fmla="*/ 2454928 w 4752528"/>
              <a:gd name="connsiteY6" fmla="*/ 157328 h 629313"/>
              <a:gd name="connsiteX7" fmla="*/ 2454928 w 4752528"/>
              <a:gd name="connsiteY7" fmla="*/ 220404 h 629313"/>
              <a:gd name="connsiteX8" fmla="*/ 4752528 w 4752528"/>
              <a:gd name="connsiteY8" fmla="*/ 220404 h 629313"/>
              <a:gd name="connsiteX9" fmla="*/ 4752528 w 4752528"/>
              <a:gd name="connsiteY9" fmla="*/ 629313 h 629313"/>
              <a:gd name="connsiteX10" fmla="*/ 0 w 4752528"/>
              <a:gd name="connsiteY10" fmla="*/ 629313 h 629313"/>
              <a:gd name="connsiteX11" fmla="*/ 0 w 4752528"/>
              <a:gd name="connsiteY11" fmla="*/ 220404 h 6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2528" h="629313">
                <a:moveTo>
                  <a:pt x="4752528" y="408909"/>
                </a:moveTo>
                <a:lnTo>
                  <a:pt x="2454928" y="408909"/>
                </a:lnTo>
                <a:lnTo>
                  <a:pt x="2454928" y="471985"/>
                </a:lnTo>
                <a:lnTo>
                  <a:pt x="2533592" y="471985"/>
                </a:lnTo>
                <a:lnTo>
                  <a:pt x="2376264" y="629312"/>
                </a:lnTo>
                <a:lnTo>
                  <a:pt x="2218936" y="471985"/>
                </a:lnTo>
                <a:lnTo>
                  <a:pt x="2297600" y="471985"/>
                </a:lnTo>
                <a:lnTo>
                  <a:pt x="2297600" y="408909"/>
                </a:lnTo>
                <a:lnTo>
                  <a:pt x="0" y="408909"/>
                </a:lnTo>
                <a:lnTo>
                  <a:pt x="0" y="1"/>
                </a:lnTo>
                <a:lnTo>
                  <a:pt x="4752528" y="1"/>
                </a:lnTo>
                <a:lnTo>
                  <a:pt x="4752528" y="408909"/>
                </a:lnTo>
                <a:close/>
              </a:path>
            </a:pathLst>
          </a:custGeom>
        </p:spPr>
        <p:style>
          <a:lnRef idx="2">
            <a:schemeClr val="lt1">
              <a:hueOff val="0"/>
              <a:satOff val="0"/>
              <a:lumOff val="0"/>
              <a:alphaOff val="0"/>
            </a:schemeClr>
          </a:lnRef>
          <a:fillRef idx="1">
            <a:schemeClr val="accent4">
              <a:hueOff val="-3571816"/>
              <a:satOff val="21519"/>
              <a:lumOff val="1725"/>
              <a:alphaOff val="0"/>
            </a:schemeClr>
          </a:fillRef>
          <a:effectRef idx="0">
            <a:schemeClr val="accent4">
              <a:hueOff val="-3571816"/>
              <a:satOff val="21519"/>
              <a:lumOff val="1725"/>
              <a:alphaOff val="0"/>
            </a:schemeClr>
          </a:effectRef>
          <a:fontRef idx="minor">
            <a:schemeClr val="lt1"/>
          </a:fontRef>
        </p:style>
        <p:txBody>
          <a:bodyPr spcFirstLastPara="0" vert="horz" wrap="square" lIns="99567" tIns="99569" rIns="99568" bIns="319973" numCol="1" spcCol="1270" anchor="ctr" anchorCtr="0">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622300">
              <a:lnSpc>
                <a:spcPct val="90000"/>
              </a:lnSpc>
              <a:spcBef>
                <a:spcPct val="0"/>
              </a:spcBef>
              <a:spcAft>
                <a:spcPct val="35000"/>
              </a:spcAft>
            </a:pPr>
            <a:r>
              <a:rPr lang="ru-RU" sz="1400" b="1" dirty="0" smtClean="0">
                <a:latin typeface="Arial" panose="020B0604020202020204" pitchFamily="34" charset="0"/>
                <a:cs typeface="Arial" panose="020B0604020202020204" pitchFamily="34" charset="0"/>
              </a:rPr>
              <a:t>Расчет и проектирование системы</a:t>
            </a:r>
            <a:endParaRPr lang="ru-RU" sz="1400" kern="1200" dirty="0">
              <a:latin typeface="Arial" panose="020B0604020202020204" pitchFamily="34" charset="0"/>
              <a:cs typeface="Arial" panose="020B0604020202020204" pitchFamily="34" charset="0"/>
            </a:endParaRPr>
          </a:p>
        </p:txBody>
      </p:sp>
      <p:sp>
        <p:nvSpPr>
          <p:cNvPr id="16" name="Полилиния 15"/>
          <p:cNvSpPr/>
          <p:nvPr/>
        </p:nvSpPr>
        <p:spPr>
          <a:xfrm>
            <a:off x="560512" y="1382770"/>
            <a:ext cx="4752528" cy="629315"/>
          </a:xfrm>
          <a:custGeom>
            <a:avLst/>
            <a:gdLst>
              <a:gd name="connsiteX0" fmla="*/ 0 w 4752528"/>
              <a:gd name="connsiteY0" fmla="*/ 220404 h 629313"/>
              <a:gd name="connsiteX1" fmla="*/ 2297600 w 4752528"/>
              <a:gd name="connsiteY1" fmla="*/ 220404 h 629313"/>
              <a:gd name="connsiteX2" fmla="*/ 2297600 w 4752528"/>
              <a:gd name="connsiteY2" fmla="*/ 157328 h 629313"/>
              <a:gd name="connsiteX3" fmla="*/ 2218936 w 4752528"/>
              <a:gd name="connsiteY3" fmla="*/ 157328 h 629313"/>
              <a:gd name="connsiteX4" fmla="*/ 2376264 w 4752528"/>
              <a:gd name="connsiteY4" fmla="*/ 0 h 629313"/>
              <a:gd name="connsiteX5" fmla="*/ 2533592 w 4752528"/>
              <a:gd name="connsiteY5" fmla="*/ 157328 h 629313"/>
              <a:gd name="connsiteX6" fmla="*/ 2454928 w 4752528"/>
              <a:gd name="connsiteY6" fmla="*/ 157328 h 629313"/>
              <a:gd name="connsiteX7" fmla="*/ 2454928 w 4752528"/>
              <a:gd name="connsiteY7" fmla="*/ 220404 h 629313"/>
              <a:gd name="connsiteX8" fmla="*/ 4752528 w 4752528"/>
              <a:gd name="connsiteY8" fmla="*/ 220404 h 629313"/>
              <a:gd name="connsiteX9" fmla="*/ 4752528 w 4752528"/>
              <a:gd name="connsiteY9" fmla="*/ 629313 h 629313"/>
              <a:gd name="connsiteX10" fmla="*/ 0 w 4752528"/>
              <a:gd name="connsiteY10" fmla="*/ 629313 h 629313"/>
              <a:gd name="connsiteX11" fmla="*/ 0 w 4752528"/>
              <a:gd name="connsiteY11" fmla="*/ 220404 h 6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2528" h="629313">
                <a:moveTo>
                  <a:pt x="4752528" y="408909"/>
                </a:moveTo>
                <a:lnTo>
                  <a:pt x="2454928" y="408909"/>
                </a:lnTo>
                <a:lnTo>
                  <a:pt x="2454928" y="471985"/>
                </a:lnTo>
                <a:lnTo>
                  <a:pt x="2533592" y="471985"/>
                </a:lnTo>
                <a:lnTo>
                  <a:pt x="2376264" y="629312"/>
                </a:lnTo>
                <a:lnTo>
                  <a:pt x="2218936" y="471985"/>
                </a:lnTo>
                <a:lnTo>
                  <a:pt x="2297600" y="471985"/>
                </a:lnTo>
                <a:lnTo>
                  <a:pt x="2297600" y="408909"/>
                </a:lnTo>
                <a:lnTo>
                  <a:pt x="0" y="408909"/>
                </a:lnTo>
                <a:lnTo>
                  <a:pt x="0" y="1"/>
                </a:lnTo>
                <a:lnTo>
                  <a:pt x="4752528" y="1"/>
                </a:lnTo>
                <a:lnTo>
                  <a:pt x="4752528" y="408909"/>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99567" tIns="99569" rIns="99568" bIns="319973" numCol="1" spcCol="1270" anchor="ctr" anchorCtr="0">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622300">
              <a:lnSpc>
                <a:spcPct val="90000"/>
              </a:lnSpc>
              <a:spcBef>
                <a:spcPct val="0"/>
              </a:spcBef>
              <a:spcAft>
                <a:spcPct val="35000"/>
              </a:spcAft>
            </a:pPr>
            <a:r>
              <a:rPr lang="ru-RU" sz="1400" b="1" kern="1200" dirty="0" smtClean="0">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Проведение измерений РЭО и изучение объекта</a:t>
            </a:r>
            <a:endParaRPr lang="ru-RU" sz="1400" kern="1200" dirty="0">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17" name="Номер слайда 3"/>
          <p:cNvSpPr>
            <a:spLocks noGrp="1"/>
          </p:cNvSpPr>
          <p:nvPr/>
        </p:nvSpPr>
        <p:spPr>
          <a:xfrm>
            <a:off x="6646168" y="4640887"/>
            <a:ext cx="2133600" cy="273844"/>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13A0EF-0CB2-45AE-B61A-1792544FEF68}" type="slidenum">
              <a:rPr lang="ru-RU" smtClean="0">
                <a:solidFill>
                  <a:schemeClr val="bg1"/>
                </a:solidFill>
                <a:latin typeface="Arial" panose="020B0604020202020204" pitchFamily="34" charset="0"/>
                <a:cs typeface="Arial" panose="020B0604020202020204" pitchFamily="34" charset="0"/>
              </a:rPr>
              <a:pPr/>
              <a:t>15</a:t>
            </a:fld>
            <a:endParaRPr lang="ru-RU" dirty="0">
              <a:solidFill>
                <a:schemeClr val="bg1"/>
              </a:solidFill>
              <a:latin typeface="Arial" panose="020B0604020202020204" pitchFamily="34" charset="0"/>
              <a:cs typeface="Arial" panose="020B0604020202020204" pitchFamily="34" charset="0"/>
            </a:endParaRPr>
          </a:p>
        </p:txBody>
      </p:sp>
      <p:pic>
        <p:nvPicPr>
          <p:cNvPr id="18" name="Picture 7"/>
          <p:cNvPicPr>
            <a:picLocks noChangeAspect="1" noChangeArrowheads="1"/>
          </p:cNvPicPr>
          <p:nvPr/>
        </p:nvPicPr>
        <p:blipFill>
          <a:blip r:embed="rId3" cstate="print"/>
          <a:srcRect l="2212" t="1769" r="4220"/>
          <a:stretch>
            <a:fillRect/>
          </a:stretch>
        </p:blipFill>
        <p:spPr bwMode="auto">
          <a:xfrm>
            <a:off x="5941885" y="2319332"/>
            <a:ext cx="1029429" cy="1511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6"/>
          <p:cNvPicPr>
            <a:picLocks noChangeAspect="1" noChangeArrowheads="1"/>
          </p:cNvPicPr>
          <p:nvPr/>
        </p:nvPicPr>
        <p:blipFill>
          <a:blip r:embed="rId4" cstate="print"/>
          <a:srcRect r="1235"/>
          <a:stretch>
            <a:fillRect/>
          </a:stretch>
        </p:blipFill>
        <p:spPr bwMode="auto">
          <a:xfrm>
            <a:off x="5673080" y="1532950"/>
            <a:ext cx="1511362" cy="1081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5"/>
          <p:cNvPicPr>
            <a:picLocks noChangeAspect="1" noChangeArrowheads="1"/>
          </p:cNvPicPr>
          <p:nvPr/>
        </p:nvPicPr>
        <p:blipFill>
          <a:blip r:embed="rId5" cstate="print">
            <a:lum contrast="40000"/>
          </a:blip>
          <a:srcRect l="1821"/>
          <a:stretch>
            <a:fillRect/>
          </a:stretch>
        </p:blipFill>
        <p:spPr bwMode="auto">
          <a:xfrm>
            <a:off x="7303799" y="1770358"/>
            <a:ext cx="1350654" cy="1916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3"/>
          <p:cNvPicPr>
            <a:picLocks noChangeAspect="1" noChangeArrowheads="1"/>
          </p:cNvPicPr>
          <p:nvPr/>
        </p:nvPicPr>
        <p:blipFill>
          <a:blip r:embed="rId6" cstate="print">
            <a:lum bright="-13000" contrast="23000"/>
          </a:blip>
          <a:srcRect/>
          <a:stretch>
            <a:fillRect/>
          </a:stretch>
        </p:blipFill>
        <p:spPr bwMode="auto">
          <a:xfrm>
            <a:off x="6797065" y="4280218"/>
            <a:ext cx="1857388" cy="1744591"/>
          </a:xfrm>
          <a:prstGeom prst="rect">
            <a:avLst/>
          </a:prstGeom>
          <a:noFill/>
          <a:ln w="9525">
            <a:noFill/>
            <a:miter lim="800000"/>
            <a:headEnd/>
            <a:tailEnd/>
          </a:ln>
          <a:effectLst/>
        </p:spPr>
      </p:pic>
      <p:pic>
        <p:nvPicPr>
          <p:cNvPr id="22" name="Рисунок 21" descr="1481851017050_hugeBlock.jpg"/>
          <p:cNvPicPr>
            <a:picLocks noChangeAspect="1"/>
          </p:cNvPicPr>
          <p:nvPr/>
        </p:nvPicPr>
        <p:blipFill>
          <a:blip r:embed="rId7" cstate="print"/>
          <a:stretch>
            <a:fillRect/>
          </a:stretch>
        </p:blipFill>
        <p:spPr>
          <a:xfrm>
            <a:off x="1424608" y="4767146"/>
            <a:ext cx="1508419" cy="1132503"/>
          </a:xfrm>
          <a:prstGeom prst="rect">
            <a:avLst/>
          </a:prstGeom>
        </p:spPr>
      </p:pic>
      <p:pic>
        <p:nvPicPr>
          <p:cNvPr id="23" name="Рисунок 22" descr="Vsenapravlennaya_wi-fi_antenna.jpg"/>
          <p:cNvPicPr>
            <a:picLocks noChangeAspect="1"/>
          </p:cNvPicPr>
          <p:nvPr/>
        </p:nvPicPr>
        <p:blipFill>
          <a:blip r:embed="rId8" cstate="print"/>
          <a:stretch>
            <a:fillRect/>
          </a:stretch>
        </p:blipFill>
        <p:spPr>
          <a:xfrm>
            <a:off x="4202907" y="4772713"/>
            <a:ext cx="1579419" cy="994565"/>
          </a:xfrm>
          <a:prstGeom prst="rect">
            <a:avLst/>
          </a:prstGeom>
        </p:spPr>
      </p:pic>
    </p:spTree>
    <p:extLst>
      <p:ext uri="{BB962C8B-B14F-4D97-AF65-F5344CB8AC3E}">
        <p14:creationId xmlns:p14="http://schemas.microsoft.com/office/powerpoint/2010/main" val="238439778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04528" y="260648"/>
            <a:ext cx="7776864" cy="864096"/>
          </a:xfrm>
        </p:spPr>
        <p:txBody>
          <a:bodyPr>
            <a:noAutofit/>
          </a:bodyPr>
          <a:lstStyle/>
          <a:p>
            <a:r>
              <a:rPr lang="ru-RU" sz="3200" b="1" dirty="0" smtClean="0">
                <a:solidFill>
                  <a:schemeClr val="bg1"/>
                </a:solidFill>
                <a:latin typeface="Calibri (Основной текст)"/>
              </a:rPr>
              <a:t>Более </a:t>
            </a:r>
            <a:r>
              <a:rPr lang="ru-RU" sz="3200" b="1" dirty="0" smtClean="0">
                <a:solidFill>
                  <a:schemeClr val="bg1"/>
                </a:solidFill>
                <a:latin typeface="Calibri (Основной текст)"/>
              </a:rPr>
              <a:t>65 </a:t>
            </a:r>
            <a:r>
              <a:rPr lang="ru-RU" sz="3200" b="1" dirty="0" smtClean="0">
                <a:solidFill>
                  <a:schemeClr val="bg1"/>
                </a:solidFill>
                <a:latin typeface="Calibri (Основной текст)"/>
              </a:rPr>
              <a:t>лет на страже информационной безопасности</a:t>
            </a:r>
            <a:endParaRPr lang="ru-RU" sz="3200" b="1" dirty="0">
              <a:solidFill>
                <a:schemeClr val="bg1"/>
              </a:solidFill>
              <a:latin typeface="Calibri (Основной текст)"/>
            </a:endParaRPr>
          </a:p>
        </p:txBody>
      </p:sp>
      <p:sp>
        <p:nvSpPr>
          <p:cNvPr id="3" name="Подзаголовок 2"/>
          <p:cNvSpPr>
            <a:spLocks noGrp="1"/>
          </p:cNvSpPr>
          <p:nvPr>
            <p:ph type="subTitle" idx="1"/>
          </p:nvPr>
        </p:nvSpPr>
        <p:spPr>
          <a:xfrm>
            <a:off x="2792760" y="3838289"/>
            <a:ext cx="7113240" cy="1752600"/>
          </a:xfrm>
        </p:spPr>
        <p:txBody>
          <a:bodyPr/>
          <a:lstStyle/>
          <a:p>
            <a:pPr>
              <a:spcBef>
                <a:spcPts val="0"/>
              </a:spcBef>
            </a:pPr>
            <a:r>
              <a:rPr lang="ru-RU" b="1" dirty="0">
                <a:solidFill>
                  <a:srgbClr val="002060"/>
                </a:solidFill>
              </a:rPr>
              <a:t>Начальник </a:t>
            </a:r>
            <a:r>
              <a:rPr lang="ru-RU" b="1" dirty="0" smtClean="0">
                <a:solidFill>
                  <a:srgbClr val="002060"/>
                </a:solidFill>
              </a:rPr>
              <a:t>центра </a:t>
            </a:r>
            <a:r>
              <a:rPr lang="ru-RU" b="1" dirty="0">
                <a:solidFill>
                  <a:srgbClr val="002060"/>
                </a:solidFill>
              </a:rPr>
              <a:t>компьютерной безопасности.</a:t>
            </a:r>
          </a:p>
          <a:p>
            <a:pPr>
              <a:spcBef>
                <a:spcPts val="0"/>
              </a:spcBef>
            </a:pPr>
            <a:r>
              <a:rPr lang="ru-RU" b="1" dirty="0">
                <a:solidFill>
                  <a:srgbClr val="002060"/>
                </a:solidFill>
              </a:rPr>
              <a:t>Сергей Андреевич Туманов</a:t>
            </a:r>
          </a:p>
          <a:p>
            <a:pPr>
              <a:spcBef>
                <a:spcPts val="0"/>
              </a:spcBef>
            </a:pPr>
            <a:r>
              <a:rPr lang="ru-RU" b="1" dirty="0">
                <a:solidFill>
                  <a:srgbClr val="002060"/>
                </a:solidFill>
              </a:rPr>
              <a:t>tumanov@atlas-nsk.ru</a:t>
            </a:r>
          </a:p>
        </p:txBody>
      </p:sp>
      <p:sp>
        <p:nvSpPr>
          <p:cNvPr id="4" name="Номер слайда 3"/>
          <p:cNvSpPr>
            <a:spLocks noGrp="1"/>
          </p:cNvSpPr>
          <p:nvPr>
            <p:ph type="sldNum" sz="quarter" idx="4294967295"/>
          </p:nvPr>
        </p:nvSpPr>
        <p:spPr>
          <a:xfrm>
            <a:off x="7099300" y="6207147"/>
            <a:ext cx="2311400" cy="365125"/>
          </a:xfrm>
        </p:spPr>
        <p:txBody>
          <a:bodyPr/>
          <a:lstStyle/>
          <a:p>
            <a:fld id="{725C68B6-61C2-468F-89AB-4B9F7531AA68}" type="slidenum">
              <a:rPr lang="ru-RU" smtClean="0"/>
              <a:pPr/>
              <a:t>16</a:t>
            </a:fld>
            <a:endParaRPr lang="ru-RU"/>
          </a:p>
        </p:txBody>
      </p:sp>
      <p:sp>
        <p:nvSpPr>
          <p:cNvPr id="5" name="Заголовок 1"/>
          <p:cNvSpPr txBox="1">
            <a:spLocks/>
          </p:cNvSpPr>
          <p:nvPr/>
        </p:nvSpPr>
        <p:spPr>
          <a:xfrm>
            <a:off x="1136576" y="2979517"/>
            <a:ext cx="777686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rgbClr val="002060"/>
                </a:solidFill>
                <a:latin typeface="Calibri (Основной текст)"/>
              </a:rPr>
              <a:t>Спасибо за внимание!</a:t>
            </a:r>
            <a:endParaRPr lang="ru-RU" sz="3200" b="1" dirty="0">
              <a:solidFill>
                <a:srgbClr val="002060"/>
              </a:solidFill>
              <a:latin typeface="Calibri (Основной текст)"/>
            </a:endParaRPr>
          </a:p>
        </p:txBody>
      </p:sp>
      <p:sp>
        <p:nvSpPr>
          <p:cNvPr id="6" name="Объект 7"/>
          <p:cNvSpPr txBox="1">
            <a:spLocks/>
          </p:cNvSpPr>
          <p:nvPr/>
        </p:nvSpPr>
        <p:spPr>
          <a:xfrm>
            <a:off x="1910172" y="1644720"/>
            <a:ext cx="7905328" cy="18547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2300" indent="0">
              <a:buNone/>
            </a:pPr>
            <a:r>
              <a:rPr lang="ru-RU" sz="1400" b="1" dirty="0">
                <a:solidFill>
                  <a:srgbClr val="002060"/>
                </a:solidFill>
                <a:latin typeface="Calibri (Основной текст)"/>
                <a:cs typeface="Times New Roman" panose="02020603050405020304" pitchFamily="18" charset="0"/>
              </a:rPr>
              <a:t>Создание и модернизация информационно-телекоммуникационных систем в Государственной Думе и Совете Федераций Российской Федерации.</a:t>
            </a:r>
          </a:p>
          <a:p>
            <a:pPr marL="622300" indent="0">
              <a:buNone/>
            </a:pPr>
            <a:r>
              <a:rPr lang="ru-RU" sz="1400" b="1" dirty="0">
                <a:solidFill>
                  <a:srgbClr val="002060"/>
                </a:solidFill>
                <a:latin typeface="Calibri (Основной текст)"/>
                <a:cs typeface="Times New Roman" panose="02020603050405020304" pitchFamily="18" charset="0"/>
              </a:rPr>
              <a:t>Создание и модернизация информационно-телекоммуникационных систем в Счетной Палате РФ, Верховном Суде РФ, Конституционном Суде РФ, Федеральном казначействе РФ, Министерстве финансов РФ.</a:t>
            </a:r>
          </a:p>
          <a:p>
            <a:pPr marL="622300" indent="0">
              <a:buNone/>
            </a:pPr>
            <a:r>
              <a:rPr lang="ru-RU" sz="1400" b="1" dirty="0">
                <a:solidFill>
                  <a:srgbClr val="002060"/>
                </a:solidFill>
                <a:latin typeface="Calibri (Основной текст)"/>
                <a:cs typeface="Times New Roman" panose="02020603050405020304" pitchFamily="18" charset="0"/>
              </a:rPr>
              <a:t>Создание Ситуационного центра Президента Российской </a:t>
            </a:r>
            <a:r>
              <a:rPr lang="ru-RU" sz="1400" b="1" dirty="0" smtClean="0">
                <a:solidFill>
                  <a:srgbClr val="002060"/>
                </a:solidFill>
                <a:latin typeface="Calibri (Основной текст)"/>
                <a:cs typeface="Times New Roman" panose="02020603050405020304" pitchFamily="18" charset="0"/>
              </a:rPr>
              <a:t>Федерации.</a:t>
            </a:r>
          </a:p>
          <a:p>
            <a:pPr marL="622300" indent="812800">
              <a:buFont typeface="Arial" pitchFamily="34" charset="0"/>
              <a:buNone/>
            </a:pPr>
            <a:endParaRPr lang="ru-RU" sz="2400" dirty="0">
              <a:solidFill>
                <a:srgbClr val="002060"/>
              </a:solidFill>
              <a:latin typeface="Calibri (Основной текст)"/>
              <a:cs typeface="Times New Roman" panose="02020603050405020304" pitchFamily="18" charset="0"/>
            </a:endParaRPr>
          </a:p>
        </p:txBody>
      </p:sp>
      <p:pic>
        <p:nvPicPr>
          <p:cNvPr id="7" name="Picture 2" descr="PT_logo_300x300px_Positive_logo_lo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5291" y="5667405"/>
            <a:ext cx="1593945" cy="285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КБ горизонтальны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6762" y="5457211"/>
            <a:ext cx="1688040" cy="673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954" y="5470227"/>
            <a:ext cx="1289643" cy="6173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7736" y="5402814"/>
            <a:ext cx="879066" cy="643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31" y="5618227"/>
            <a:ext cx="1522684" cy="351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ogo kaspersk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0172" y="5521616"/>
            <a:ext cx="1354229" cy="514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logo kraftw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7900" y="4891859"/>
            <a:ext cx="1342697" cy="456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logo alladinr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0792" y="4840795"/>
            <a:ext cx="1392689" cy="4874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logo symante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6464" y="4814784"/>
            <a:ext cx="1284981" cy="5268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logo varoni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60" y="4689027"/>
            <a:ext cx="1518694" cy="713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logo usergat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26518" y="5030519"/>
            <a:ext cx="1791837" cy="406150"/>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p:cNvPicPr>
            <a:picLocks noChangeAspect="1"/>
          </p:cNvPicPr>
          <p:nvPr/>
        </p:nvPicPr>
        <p:blipFill>
          <a:blip r:embed="rId14"/>
          <a:stretch>
            <a:fillRect/>
          </a:stretch>
        </p:blipFill>
        <p:spPr>
          <a:xfrm>
            <a:off x="2209108" y="4203658"/>
            <a:ext cx="1568028" cy="521132"/>
          </a:xfrm>
          <a:prstGeom prst="rect">
            <a:avLst/>
          </a:prstGeom>
        </p:spPr>
      </p:pic>
    </p:spTree>
    <p:extLst>
      <p:ext uri="{BB962C8B-B14F-4D97-AF65-F5344CB8AC3E}">
        <p14:creationId xmlns:p14="http://schemas.microsoft.com/office/powerpoint/2010/main" val="2396115312"/>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725C68B6-61C2-468F-89AB-4B9F7531AA68}" type="slidenum">
              <a:rPr lang="ru-RU" smtClean="0"/>
              <a:pPr/>
              <a:t>2</a:t>
            </a:fld>
            <a:endParaRPr lang="ru-RU" dirty="0"/>
          </a:p>
        </p:txBody>
      </p:sp>
      <p:pic>
        <p:nvPicPr>
          <p:cNvPr id="3" name="Рисунок 2"/>
          <p:cNvPicPr>
            <a:picLocks noChangeAspect="1"/>
          </p:cNvPicPr>
          <p:nvPr/>
        </p:nvPicPr>
        <p:blipFill>
          <a:blip r:embed="rId3"/>
          <a:stretch>
            <a:fillRect/>
          </a:stretch>
        </p:blipFill>
        <p:spPr>
          <a:xfrm>
            <a:off x="920551" y="1628800"/>
            <a:ext cx="4108881" cy="1982774"/>
          </a:xfrm>
          <a:prstGeom prst="rect">
            <a:avLst/>
          </a:prstGeom>
        </p:spPr>
      </p:pic>
      <p:sp>
        <p:nvSpPr>
          <p:cNvPr id="5" name="AutoShape 4" descr="Картинки по запросу smart c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4"/>
          <a:stretch>
            <a:fillRect/>
          </a:stretch>
        </p:blipFill>
        <p:spPr>
          <a:xfrm>
            <a:off x="5267017" y="1649760"/>
            <a:ext cx="2822075" cy="1961814"/>
          </a:xfrm>
          <a:prstGeom prst="rect">
            <a:avLst/>
          </a:prstGeom>
        </p:spPr>
      </p:pic>
      <p:pic>
        <p:nvPicPr>
          <p:cNvPr id="1032" name="Picture 8" descr="Картинки по запросу телемедицин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616" y="3745502"/>
            <a:ext cx="3220132" cy="21428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артинки по запросу апк безопасный город"/>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3080" y="3806690"/>
            <a:ext cx="2081663" cy="2081664"/>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460375" y="294266"/>
            <a:ext cx="7886724" cy="939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ru-RU" dirty="0" smtClean="0"/>
              <a:t>Цифровая эпоха</a:t>
            </a:r>
            <a:endParaRPr lang="ru-RU" dirty="0"/>
          </a:p>
        </p:txBody>
      </p:sp>
    </p:spTree>
    <p:extLst>
      <p:ext uri="{BB962C8B-B14F-4D97-AF65-F5344CB8AC3E}">
        <p14:creationId xmlns:p14="http://schemas.microsoft.com/office/powerpoint/2010/main" val="243346966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anim calcmode="lin" valueType="num">
                                      <p:cBhvr additive="base">
                                        <p:cTn id="25" dur="500" fill="hold"/>
                                        <p:tgtEl>
                                          <p:spTgt spid="1034"/>
                                        </p:tgtEl>
                                        <p:attrNameLst>
                                          <p:attrName>ppt_x</p:attrName>
                                        </p:attrNameLst>
                                      </p:cBhvr>
                                      <p:tavLst>
                                        <p:tav tm="0">
                                          <p:val>
                                            <p:strVal val="#ppt_x"/>
                                          </p:val>
                                        </p:tav>
                                        <p:tav tm="100000">
                                          <p:val>
                                            <p:strVal val="#ppt_x"/>
                                          </p:val>
                                        </p:tav>
                                      </p:tavLst>
                                    </p:anim>
                                    <p:anim calcmode="lin" valueType="num">
                                      <p:cBhvr additive="base">
                                        <p:cTn id="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Позитивные </a:t>
            </a:r>
            <a:r>
              <a:rPr lang="ru-RU" dirty="0"/>
              <a:t>факторы</a:t>
            </a:r>
          </a:p>
        </p:txBody>
      </p:sp>
      <p:graphicFrame>
        <p:nvGraphicFramePr>
          <p:cNvPr id="6" name="Объект 5"/>
          <p:cNvGraphicFramePr>
            <a:graphicFrameLocks noGrp="1"/>
          </p:cNvGraphicFramePr>
          <p:nvPr>
            <p:ph idx="1"/>
            <p:extLst>
              <p:ext uri="{D42A27DB-BD31-4B8C-83A1-F6EECF244321}">
                <p14:modId xmlns:p14="http://schemas.microsoft.com/office/powerpoint/2010/main" val="1349262537"/>
              </p:ext>
            </p:extLst>
          </p:nvPr>
        </p:nvGraphicFramePr>
        <p:xfrm>
          <a:off x="495300" y="1600201"/>
          <a:ext cx="8915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Номер слайда 3"/>
          <p:cNvSpPr>
            <a:spLocks noGrp="1"/>
          </p:cNvSpPr>
          <p:nvPr>
            <p:ph type="sldNum" sz="quarter" idx="12"/>
          </p:nvPr>
        </p:nvSpPr>
        <p:spPr/>
        <p:txBody>
          <a:bodyPr/>
          <a:lstStyle/>
          <a:p>
            <a:fld id="{725C68B6-61C2-468F-89AB-4B9F7531AA68}" type="slidenum">
              <a:rPr lang="ru-RU" smtClean="0"/>
              <a:pPr/>
              <a:t>3</a:t>
            </a:fld>
            <a:endParaRPr lang="ru-RU"/>
          </a:p>
        </p:txBody>
      </p:sp>
    </p:spTree>
    <p:extLst>
      <p:ext uri="{BB962C8B-B14F-4D97-AF65-F5344CB8AC3E}">
        <p14:creationId xmlns:p14="http://schemas.microsoft.com/office/powerpoint/2010/main" val="82644682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2A12CA99-58E4-456D-8A95-7C60B7C948F3}"/>
                                            </p:graphicEl>
                                          </p:spTgt>
                                        </p:tgtEl>
                                        <p:attrNameLst>
                                          <p:attrName>style.visibility</p:attrName>
                                        </p:attrNameLst>
                                      </p:cBhvr>
                                      <p:to>
                                        <p:strVal val="visible"/>
                                      </p:to>
                                    </p:set>
                                    <p:animEffect transition="in" filter="fade">
                                      <p:cBhvr>
                                        <p:cTn id="7" dur="1000"/>
                                        <p:tgtEl>
                                          <p:spTgt spid="6">
                                            <p:graphicEl>
                                              <a:dgm id="{2A12CA99-58E4-456D-8A95-7C60B7C948F3}"/>
                                            </p:graphicEl>
                                          </p:spTgt>
                                        </p:tgtEl>
                                      </p:cBhvr>
                                    </p:animEffect>
                                    <p:anim calcmode="lin" valueType="num">
                                      <p:cBhvr>
                                        <p:cTn id="8" dur="1000" fill="hold"/>
                                        <p:tgtEl>
                                          <p:spTgt spid="6">
                                            <p:graphicEl>
                                              <a:dgm id="{2A12CA99-58E4-456D-8A95-7C60B7C948F3}"/>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2A12CA99-58E4-456D-8A95-7C60B7C948F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9EA2FB9C-D681-4184-AACD-64A04A2E6361}"/>
                                            </p:graphicEl>
                                          </p:spTgt>
                                        </p:tgtEl>
                                        <p:attrNameLst>
                                          <p:attrName>style.visibility</p:attrName>
                                        </p:attrNameLst>
                                      </p:cBhvr>
                                      <p:to>
                                        <p:strVal val="visible"/>
                                      </p:to>
                                    </p:set>
                                    <p:animEffect transition="in" filter="fade">
                                      <p:cBhvr>
                                        <p:cTn id="12" dur="1000"/>
                                        <p:tgtEl>
                                          <p:spTgt spid="6">
                                            <p:graphicEl>
                                              <a:dgm id="{9EA2FB9C-D681-4184-AACD-64A04A2E6361}"/>
                                            </p:graphicEl>
                                          </p:spTgt>
                                        </p:tgtEl>
                                      </p:cBhvr>
                                    </p:animEffect>
                                    <p:anim calcmode="lin" valueType="num">
                                      <p:cBhvr>
                                        <p:cTn id="13" dur="1000" fill="hold"/>
                                        <p:tgtEl>
                                          <p:spTgt spid="6">
                                            <p:graphicEl>
                                              <a:dgm id="{9EA2FB9C-D681-4184-AACD-64A04A2E6361}"/>
                                            </p:graphicEl>
                                          </p:spTgt>
                                        </p:tgtEl>
                                        <p:attrNameLst>
                                          <p:attrName>ppt_x</p:attrName>
                                        </p:attrNameLst>
                                      </p:cBhvr>
                                      <p:tavLst>
                                        <p:tav tm="0">
                                          <p:val>
                                            <p:strVal val="#ppt_x"/>
                                          </p:val>
                                        </p:tav>
                                        <p:tav tm="100000">
                                          <p:val>
                                            <p:strVal val="#ppt_x"/>
                                          </p:val>
                                        </p:tav>
                                      </p:tavLst>
                                    </p:anim>
                                    <p:anim calcmode="lin" valueType="num">
                                      <p:cBhvr>
                                        <p:cTn id="14" dur="1000" fill="hold"/>
                                        <p:tgtEl>
                                          <p:spTgt spid="6">
                                            <p:graphicEl>
                                              <a:dgm id="{9EA2FB9C-D681-4184-AACD-64A04A2E636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E3DBEE0F-487E-4621-8207-F698808E1BBB}"/>
                                            </p:graphicEl>
                                          </p:spTgt>
                                        </p:tgtEl>
                                        <p:attrNameLst>
                                          <p:attrName>style.visibility</p:attrName>
                                        </p:attrNameLst>
                                      </p:cBhvr>
                                      <p:to>
                                        <p:strVal val="visible"/>
                                      </p:to>
                                    </p:set>
                                    <p:animEffect transition="in" filter="fade">
                                      <p:cBhvr>
                                        <p:cTn id="19" dur="1000"/>
                                        <p:tgtEl>
                                          <p:spTgt spid="6">
                                            <p:graphicEl>
                                              <a:dgm id="{E3DBEE0F-487E-4621-8207-F698808E1BBB}"/>
                                            </p:graphicEl>
                                          </p:spTgt>
                                        </p:tgtEl>
                                      </p:cBhvr>
                                    </p:animEffect>
                                    <p:anim calcmode="lin" valueType="num">
                                      <p:cBhvr>
                                        <p:cTn id="20" dur="1000" fill="hold"/>
                                        <p:tgtEl>
                                          <p:spTgt spid="6">
                                            <p:graphicEl>
                                              <a:dgm id="{E3DBEE0F-487E-4621-8207-F698808E1BBB}"/>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E3DBEE0F-487E-4621-8207-F698808E1BBB}"/>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graphicEl>
                                              <a:dgm id="{4B567A7B-272F-4D5F-9DF2-CA745ED78A9C}"/>
                                            </p:graphicEl>
                                          </p:spTgt>
                                        </p:tgtEl>
                                        <p:attrNameLst>
                                          <p:attrName>style.visibility</p:attrName>
                                        </p:attrNameLst>
                                      </p:cBhvr>
                                      <p:to>
                                        <p:strVal val="visible"/>
                                      </p:to>
                                    </p:set>
                                    <p:animEffect transition="in" filter="fade">
                                      <p:cBhvr>
                                        <p:cTn id="24" dur="1000"/>
                                        <p:tgtEl>
                                          <p:spTgt spid="6">
                                            <p:graphicEl>
                                              <a:dgm id="{4B567A7B-272F-4D5F-9DF2-CA745ED78A9C}"/>
                                            </p:graphicEl>
                                          </p:spTgt>
                                        </p:tgtEl>
                                      </p:cBhvr>
                                    </p:animEffect>
                                    <p:anim calcmode="lin" valueType="num">
                                      <p:cBhvr>
                                        <p:cTn id="25" dur="1000" fill="hold"/>
                                        <p:tgtEl>
                                          <p:spTgt spid="6">
                                            <p:graphicEl>
                                              <a:dgm id="{4B567A7B-272F-4D5F-9DF2-CA745ED78A9C}"/>
                                            </p:graphicEl>
                                          </p:spTgt>
                                        </p:tgtEl>
                                        <p:attrNameLst>
                                          <p:attrName>ppt_x</p:attrName>
                                        </p:attrNameLst>
                                      </p:cBhvr>
                                      <p:tavLst>
                                        <p:tav tm="0">
                                          <p:val>
                                            <p:strVal val="#ppt_x"/>
                                          </p:val>
                                        </p:tav>
                                        <p:tav tm="100000">
                                          <p:val>
                                            <p:strVal val="#ppt_x"/>
                                          </p:val>
                                        </p:tav>
                                      </p:tavLst>
                                    </p:anim>
                                    <p:anim calcmode="lin" valueType="num">
                                      <p:cBhvr>
                                        <p:cTn id="26" dur="1000" fill="hold"/>
                                        <p:tgtEl>
                                          <p:spTgt spid="6">
                                            <p:graphicEl>
                                              <a:dgm id="{4B567A7B-272F-4D5F-9DF2-CA745ED78A9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graphicEl>
                                              <a:dgm id="{05EA6CBA-1600-4CDA-8BE6-3143D2B64CBD}"/>
                                            </p:graphicEl>
                                          </p:spTgt>
                                        </p:tgtEl>
                                        <p:attrNameLst>
                                          <p:attrName>style.visibility</p:attrName>
                                        </p:attrNameLst>
                                      </p:cBhvr>
                                      <p:to>
                                        <p:strVal val="visible"/>
                                      </p:to>
                                    </p:set>
                                    <p:animEffect transition="in" filter="fade">
                                      <p:cBhvr>
                                        <p:cTn id="31" dur="1000"/>
                                        <p:tgtEl>
                                          <p:spTgt spid="6">
                                            <p:graphicEl>
                                              <a:dgm id="{05EA6CBA-1600-4CDA-8BE6-3143D2B64CBD}"/>
                                            </p:graphicEl>
                                          </p:spTgt>
                                        </p:tgtEl>
                                      </p:cBhvr>
                                    </p:animEffect>
                                    <p:anim calcmode="lin" valueType="num">
                                      <p:cBhvr>
                                        <p:cTn id="32" dur="1000" fill="hold"/>
                                        <p:tgtEl>
                                          <p:spTgt spid="6">
                                            <p:graphicEl>
                                              <a:dgm id="{05EA6CBA-1600-4CDA-8BE6-3143D2B64CBD}"/>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05EA6CBA-1600-4CDA-8BE6-3143D2B64CBD}"/>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graphicEl>
                                              <a:dgm id="{4C5BBABB-8920-470B-945F-EC96D39D328B}"/>
                                            </p:graphicEl>
                                          </p:spTgt>
                                        </p:tgtEl>
                                        <p:attrNameLst>
                                          <p:attrName>style.visibility</p:attrName>
                                        </p:attrNameLst>
                                      </p:cBhvr>
                                      <p:to>
                                        <p:strVal val="visible"/>
                                      </p:to>
                                    </p:set>
                                    <p:animEffect transition="in" filter="fade">
                                      <p:cBhvr>
                                        <p:cTn id="36" dur="1000"/>
                                        <p:tgtEl>
                                          <p:spTgt spid="6">
                                            <p:graphicEl>
                                              <a:dgm id="{4C5BBABB-8920-470B-945F-EC96D39D328B}"/>
                                            </p:graphicEl>
                                          </p:spTgt>
                                        </p:tgtEl>
                                      </p:cBhvr>
                                    </p:animEffect>
                                    <p:anim calcmode="lin" valueType="num">
                                      <p:cBhvr>
                                        <p:cTn id="37" dur="1000" fill="hold"/>
                                        <p:tgtEl>
                                          <p:spTgt spid="6">
                                            <p:graphicEl>
                                              <a:dgm id="{4C5BBABB-8920-470B-945F-EC96D39D328B}"/>
                                            </p:graphicEl>
                                          </p:spTgt>
                                        </p:tgtEl>
                                        <p:attrNameLst>
                                          <p:attrName>ppt_x</p:attrName>
                                        </p:attrNameLst>
                                      </p:cBhvr>
                                      <p:tavLst>
                                        <p:tav tm="0">
                                          <p:val>
                                            <p:strVal val="#ppt_x"/>
                                          </p:val>
                                        </p:tav>
                                        <p:tav tm="100000">
                                          <p:val>
                                            <p:strVal val="#ppt_x"/>
                                          </p:val>
                                        </p:tav>
                                      </p:tavLst>
                                    </p:anim>
                                    <p:anim calcmode="lin" valueType="num">
                                      <p:cBhvr>
                                        <p:cTn id="38" dur="1000" fill="hold"/>
                                        <p:tgtEl>
                                          <p:spTgt spid="6">
                                            <p:graphicEl>
                                              <a:dgm id="{4C5BBABB-8920-470B-945F-EC96D39D328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graphicEl>
                                              <a:dgm id="{FB084968-6784-4C26-939A-FD0BA9879C0F}"/>
                                            </p:graphicEl>
                                          </p:spTgt>
                                        </p:tgtEl>
                                        <p:attrNameLst>
                                          <p:attrName>style.visibility</p:attrName>
                                        </p:attrNameLst>
                                      </p:cBhvr>
                                      <p:to>
                                        <p:strVal val="visible"/>
                                      </p:to>
                                    </p:set>
                                    <p:animEffect transition="in" filter="fade">
                                      <p:cBhvr>
                                        <p:cTn id="43" dur="1000"/>
                                        <p:tgtEl>
                                          <p:spTgt spid="6">
                                            <p:graphicEl>
                                              <a:dgm id="{FB084968-6784-4C26-939A-FD0BA9879C0F}"/>
                                            </p:graphicEl>
                                          </p:spTgt>
                                        </p:tgtEl>
                                      </p:cBhvr>
                                    </p:animEffect>
                                    <p:anim calcmode="lin" valueType="num">
                                      <p:cBhvr>
                                        <p:cTn id="44" dur="1000" fill="hold"/>
                                        <p:tgtEl>
                                          <p:spTgt spid="6">
                                            <p:graphicEl>
                                              <a:dgm id="{FB084968-6784-4C26-939A-FD0BA9879C0F}"/>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FB084968-6784-4C26-939A-FD0BA9879C0F}"/>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graphicEl>
                                              <a:dgm id="{65B38710-0469-434E-89A5-6E2958FEEE12}"/>
                                            </p:graphicEl>
                                          </p:spTgt>
                                        </p:tgtEl>
                                        <p:attrNameLst>
                                          <p:attrName>style.visibility</p:attrName>
                                        </p:attrNameLst>
                                      </p:cBhvr>
                                      <p:to>
                                        <p:strVal val="visible"/>
                                      </p:to>
                                    </p:set>
                                    <p:animEffect transition="in" filter="fade">
                                      <p:cBhvr>
                                        <p:cTn id="48" dur="1000"/>
                                        <p:tgtEl>
                                          <p:spTgt spid="6">
                                            <p:graphicEl>
                                              <a:dgm id="{65B38710-0469-434E-89A5-6E2958FEEE12}"/>
                                            </p:graphicEl>
                                          </p:spTgt>
                                        </p:tgtEl>
                                      </p:cBhvr>
                                    </p:animEffect>
                                    <p:anim calcmode="lin" valueType="num">
                                      <p:cBhvr>
                                        <p:cTn id="49" dur="1000" fill="hold"/>
                                        <p:tgtEl>
                                          <p:spTgt spid="6">
                                            <p:graphicEl>
                                              <a:dgm id="{65B38710-0469-434E-89A5-6E2958FEEE12}"/>
                                            </p:graphicEl>
                                          </p:spTgt>
                                        </p:tgtEl>
                                        <p:attrNameLst>
                                          <p:attrName>ppt_x</p:attrName>
                                        </p:attrNameLst>
                                      </p:cBhvr>
                                      <p:tavLst>
                                        <p:tav tm="0">
                                          <p:val>
                                            <p:strVal val="#ppt_x"/>
                                          </p:val>
                                        </p:tav>
                                        <p:tav tm="100000">
                                          <p:val>
                                            <p:strVal val="#ppt_x"/>
                                          </p:val>
                                        </p:tav>
                                      </p:tavLst>
                                    </p:anim>
                                    <p:anim calcmode="lin" valueType="num">
                                      <p:cBhvr>
                                        <p:cTn id="50" dur="1000" fill="hold"/>
                                        <p:tgtEl>
                                          <p:spTgt spid="6">
                                            <p:graphicEl>
                                              <a:dgm id="{65B38710-0469-434E-89A5-6E2958FEEE1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Киберугрозы</a:t>
            </a:r>
            <a:r>
              <a:rPr lang="ru-RU" dirty="0"/>
              <a:t> стали </a:t>
            </a:r>
            <a:r>
              <a:rPr lang="ru-RU" dirty="0" smtClean="0"/>
              <a:t>реальностью</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678994372"/>
              </p:ext>
            </p:extLst>
          </p:nvPr>
        </p:nvGraphicFramePr>
        <p:xfrm>
          <a:off x="344488" y="1200432"/>
          <a:ext cx="8915400" cy="5120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Номер слайда 3"/>
          <p:cNvSpPr>
            <a:spLocks noGrp="1"/>
          </p:cNvSpPr>
          <p:nvPr>
            <p:ph type="sldNum" sz="quarter" idx="12"/>
          </p:nvPr>
        </p:nvSpPr>
        <p:spPr/>
        <p:txBody>
          <a:bodyPr/>
          <a:lstStyle/>
          <a:p>
            <a:fld id="{725C68B6-61C2-468F-89AB-4B9F7531AA68}" type="slidenum">
              <a:rPr lang="ru-RU" smtClean="0"/>
              <a:pPr/>
              <a:t>4</a:t>
            </a:fld>
            <a:endParaRPr lang="ru-RU"/>
          </a:p>
        </p:txBody>
      </p:sp>
    </p:spTree>
    <p:extLst>
      <p:ext uri="{BB962C8B-B14F-4D97-AF65-F5344CB8AC3E}">
        <p14:creationId xmlns:p14="http://schemas.microsoft.com/office/powerpoint/2010/main" val="1066095559"/>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34BAA727-5A57-49F2-8697-D9210A1E038A}"/>
                                            </p:graphicEl>
                                          </p:spTgt>
                                        </p:tgtEl>
                                        <p:attrNameLst>
                                          <p:attrName>style.visibility</p:attrName>
                                        </p:attrNameLst>
                                      </p:cBhvr>
                                      <p:to>
                                        <p:strVal val="visible"/>
                                      </p:to>
                                    </p:set>
                                    <p:anim calcmode="lin" valueType="num">
                                      <p:cBhvr additive="base">
                                        <p:cTn id="7" dur="500" fill="hold"/>
                                        <p:tgtEl>
                                          <p:spTgt spid="5">
                                            <p:graphicEl>
                                              <a:dgm id="{34BAA727-5A57-49F2-8697-D9210A1E038A}"/>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34BAA727-5A57-49F2-8697-D9210A1E038A}"/>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FE87AD01-1FD8-4724-9EEF-7DF7BD5DDDEE}"/>
                                            </p:graphicEl>
                                          </p:spTgt>
                                        </p:tgtEl>
                                        <p:attrNameLst>
                                          <p:attrName>style.visibility</p:attrName>
                                        </p:attrNameLst>
                                      </p:cBhvr>
                                      <p:to>
                                        <p:strVal val="visible"/>
                                      </p:to>
                                    </p:set>
                                    <p:anim calcmode="lin" valueType="num">
                                      <p:cBhvr additive="base">
                                        <p:cTn id="13" dur="500" fill="hold"/>
                                        <p:tgtEl>
                                          <p:spTgt spid="5">
                                            <p:graphicEl>
                                              <a:dgm id="{FE87AD01-1FD8-4724-9EEF-7DF7BD5DDDE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FE87AD01-1FD8-4724-9EEF-7DF7BD5DDDEE}"/>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E932CF57-7E74-40BE-A981-B0855D208DFE}"/>
                                            </p:graphicEl>
                                          </p:spTgt>
                                        </p:tgtEl>
                                        <p:attrNameLst>
                                          <p:attrName>style.visibility</p:attrName>
                                        </p:attrNameLst>
                                      </p:cBhvr>
                                      <p:to>
                                        <p:strVal val="visible"/>
                                      </p:to>
                                    </p:set>
                                    <p:anim calcmode="lin" valueType="num">
                                      <p:cBhvr additive="base">
                                        <p:cTn id="19" dur="500" fill="hold"/>
                                        <p:tgtEl>
                                          <p:spTgt spid="5">
                                            <p:graphicEl>
                                              <a:dgm id="{E932CF57-7E74-40BE-A981-B0855D208DFE}"/>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E932CF57-7E74-40BE-A981-B0855D208DFE}"/>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CC566550-848B-4631-BD12-BBE9C2E7DD2E}"/>
                                            </p:graphicEl>
                                          </p:spTgt>
                                        </p:tgtEl>
                                        <p:attrNameLst>
                                          <p:attrName>style.visibility</p:attrName>
                                        </p:attrNameLst>
                                      </p:cBhvr>
                                      <p:to>
                                        <p:strVal val="visible"/>
                                      </p:to>
                                    </p:set>
                                    <p:anim calcmode="lin" valueType="num">
                                      <p:cBhvr additive="base">
                                        <p:cTn id="25" dur="500" fill="hold"/>
                                        <p:tgtEl>
                                          <p:spTgt spid="5">
                                            <p:graphicEl>
                                              <a:dgm id="{CC566550-848B-4631-BD12-BBE9C2E7DD2E}"/>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CC566550-848B-4631-BD12-BBE9C2E7DD2E}"/>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6BDAFF48-629F-418B-99B7-319C295DC7F6}"/>
                                            </p:graphicEl>
                                          </p:spTgt>
                                        </p:tgtEl>
                                        <p:attrNameLst>
                                          <p:attrName>style.visibility</p:attrName>
                                        </p:attrNameLst>
                                      </p:cBhvr>
                                      <p:to>
                                        <p:strVal val="visible"/>
                                      </p:to>
                                    </p:set>
                                    <p:anim calcmode="lin" valueType="num">
                                      <p:cBhvr additive="base">
                                        <p:cTn id="31" dur="500" fill="hold"/>
                                        <p:tgtEl>
                                          <p:spTgt spid="5">
                                            <p:graphicEl>
                                              <a:dgm id="{6BDAFF48-629F-418B-99B7-319C295DC7F6}"/>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6BDAFF48-629F-418B-99B7-319C295DC7F6}"/>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9082936F-61C4-464A-8D51-A247955A69D0}"/>
                                            </p:graphicEl>
                                          </p:spTgt>
                                        </p:tgtEl>
                                        <p:attrNameLst>
                                          <p:attrName>style.visibility</p:attrName>
                                        </p:attrNameLst>
                                      </p:cBhvr>
                                      <p:to>
                                        <p:strVal val="visible"/>
                                      </p:to>
                                    </p:set>
                                    <p:anim calcmode="lin" valueType="num">
                                      <p:cBhvr additive="base">
                                        <p:cTn id="37" dur="500" fill="hold"/>
                                        <p:tgtEl>
                                          <p:spTgt spid="5">
                                            <p:graphicEl>
                                              <a:dgm id="{9082936F-61C4-464A-8D51-A247955A69D0}"/>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9082936F-61C4-464A-8D51-A247955A69D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Госрегулирование в области ИБ</a:t>
            </a:r>
            <a:endParaRPr lang="ru-RU" dirty="0"/>
          </a:p>
        </p:txBody>
      </p:sp>
      <p:sp>
        <p:nvSpPr>
          <p:cNvPr id="3" name="Объект 2"/>
          <p:cNvSpPr>
            <a:spLocks noGrp="1"/>
          </p:cNvSpPr>
          <p:nvPr>
            <p:ph idx="1"/>
          </p:nvPr>
        </p:nvSpPr>
        <p:spPr>
          <a:xfrm>
            <a:off x="330920" y="1440808"/>
            <a:ext cx="8915400" cy="4525963"/>
          </a:xfrm>
        </p:spPr>
        <p:txBody>
          <a:bodyPr>
            <a:noAutofit/>
          </a:bodyPr>
          <a:lstStyle/>
          <a:p>
            <a:pPr marL="0" indent="0">
              <a:buNone/>
            </a:pPr>
            <a:r>
              <a:rPr lang="ru-RU" sz="1800" dirty="0" smtClean="0">
                <a:solidFill>
                  <a:schemeClr val="tx2"/>
                </a:solidFill>
                <a:latin typeface="Arial" panose="020B0604020202020204" pitchFamily="34" charset="0"/>
                <a:cs typeface="Arial" panose="020B0604020202020204" pitchFamily="34" charset="0"/>
              </a:rPr>
              <a:t>	Приоритет </a:t>
            </a:r>
            <a:r>
              <a:rPr lang="ru-RU" sz="1800" dirty="0">
                <a:solidFill>
                  <a:schemeClr val="tx2"/>
                </a:solidFill>
                <a:latin typeface="Arial" panose="020B0604020202020204" pitchFamily="34" charset="0"/>
                <a:cs typeface="Arial" panose="020B0604020202020204" pitchFamily="34" charset="0"/>
              </a:rPr>
              <a:t>– защита государственных ресурсов, промышленных предприятий и объектов ТЭК, которые становятся приоритетной</a:t>
            </a:r>
            <a:r>
              <a:rPr lang="en-US" sz="1800" dirty="0">
                <a:solidFill>
                  <a:schemeClr val="tx2"/>
                </a:solidFill>
                <a:latin typeface="Arial" panose="020B0604020202020204" pitchFamily="34" charset="0"/>
                <a:cs typeface="Arial" panose="020B0604020202020204" pitchFamily="34" charset="0"/>
              </a:rPr>
              <a:t> </a:t>
            </a:r>
            <a:r>
              <a:rPr lang="ru-RU" sz="1800" dirty="0">
                <a:solidFill>
                  <a:schemeClr val="tx2"/>
                </a:solidFill>
                <a:latin typeface="Arial" panose="020B0604020202020204" pitchFamily="34" charset="0"/>
                <a:cs typeface="Arial" panose="020B0604020202020204" pitchFamily="34" charset="0"/>
              </a:rPr>
              <a:t>целью </a:t>
            </a:r>
            <a:r>
              <a:rPr lang="ru-RU" sz="1800" dirty="0" err="1">
                <a:solidFill>
                  <a:schemeClr val="tx2"/>
                </a:solidFill>
                <a:latin typeface="Arial" panose="020B0604020202020204" pitchFamily="34" charset="0"/>
                <a:cs typeface="Arial" panose="020B0604020202020204" pitchFamily="34" charset="0"/>
              </a:rPr>
              <a:t>киберпреступников</a:t>
            </a:r>
            <a:r>
              <a:rPr lang="ru-RU" sz="1800" dirty="0">
                <a:solidFill>
                  <a:schemeClr val="tx2"/>
                </a:solidFill>
                <a:latin typeface="Arial" panose="020B0604020202020204" pitchFamily="34" charset="0"/>
                <a:cs typeface="Arial" panose="020B0604020202020204" pitchFamily="34" charset="0"/>
              </a:rPr>
              <a:t>.</a:t>
            </a:r>
          </a:p>
          <a:p>
            <a:r>
              <a:rPr lang="ru-RU" sz="1800" b="1" dirty="0" smtClean="0">
                <a:solidFill>
                  <a:schemeClr val="tx2"/>
                </a:solidFill>
              </a:rPr>
              <a:t>Указ </a:t>
            </a:r>
            <a:r>
              <a:rPr lang="ru-RU" sz="1800" b="1" dirty="0">
                <a:solidFill>
                  <a:schemeClr val="tx2"/>
                </a:solidFill>
              </a:rPr>
              <a:t>Президента РФ от 31</a:t>
            </a:r>
            <a:r>
              <a:rPr lang="en-US" sz="1800" b="1" dirty="0">
                <a:solidFill>
                  <a:schemeClr val="tx2"/>
                </a:solidFill>
              </a:rPr>
              <a:t>.12.</a:t>
            </a:r>
            <a:r>
              <a:rPr lang="ru-RU" sz="1800" b="1" dirty="0">
                <a:solidFill>
                  <a:schemeClr val="tx2"/>
                </a:solidFill>
              </a:rPr>
              <a:t>2015 г. № 683 </a:t>
            </a:r>
            <a:r>
              <a:rPr lang="ru-RU" sz="1800" dirty="0">
                <a:solidFill>
                  <a:schemeClr val="tx2"/>
                </a:solidFill>
                <a:ea typeface="Segoe UI" panose="020B0502040204020203" pitchFamily="34" charset="0"/>
                <a:cs typeface="Segoe UI" panose="020B0502040204020203" pitchFamily="34" charset="0"/>
              </a:rPr>
              <a:t>«О Стратегии национальной безопасности Российской Федерации»</a:t>
            </a:r>
          </a:p>
          <a:p>
            <a:pPr lvl="1">
              <a:spcBef>
                <a:spcPts val="450"/>
              </a:spcBef>
            </a:pPr>
            <a:r>
              <a:rPr lang="ru-RU" sz="1800" dirty="0">
                <a:solidFill>
                  <a:schemeClr val="tx2"/>
                </a:solidFill>
                <a:ea typeface="Segoe UI" panose="020B0502040204020203" pitchFamily="34" charset="0"/>
                <a:cs typeface="Segoe UI" panose="020B0502040204020203" pitchFamily="34" charset="0"/>
              </a:rPr>
              <a:t>Совершенствование системы выявления </a:t>
            </a:r>
            <a:r>
              <a:rPr lang="ru-RU" sz="1800" dirty="0" smtClean="0">
                <a:solidFill>
                  <a:schemeClr val="tx2"/>
                </a:solidFill>
                <a:ea typeface="Segoe UI" panose="020B0502040204020203" pitchFamily="34" charset="0"/>
                <a:cs typeface="Segoe UI" panose="020B0502040204020203" pitchFamily="34" charset="0"/>
              </a:rPr>
              <a:t>и </a:t>
            </a:r>
            <a:r>
              <a:rPr lang="ru-RU" sz="1800" dirty="0">
                <a:solidFill>
                  <a:schemeClr val="tx2"/>
                </a:solidFill>
                <a:ea typeface="Segoe UI" panose="020B0502040204020203" pitchFamily="34" charset="0"/>
                <a:cs typeface="Segoe UI" panose="020B0502040204020203" pitchFamily="34" charset="0"/>
              </a:rPr>
              <a:t>анализа угроз в информационной сфере, противодействие им</a:t>
            </a:r>
            <a:r>
              <a:rPr lang="ru-RU" sz="1800" dirty="0" smtClean="0">
                <a:solidFill>
                  <a:schemeClr val="tx2"/>
                </a:solidFill>
                <a:ea typeface="Segoe UI" panose="020B0502040204020203" pitchFamily="34" charset="0"/>
                <a:cs typeface="Segoe UI" panose="020B0502040204020203" pitchFamily="34" charset="0"/>
              </a:rPr>
              <a:t>.</a:t>
            </a:r>
            <a:endParaRPr lang="ru-RU" sz="1800" b="1" dirty="0" smtClean="0">
              <a:solidFill>
                <a:schemeClr val="tx2"/>
              </a:solidFill>
              <a:ea typeface="Segoe UI" panose="020B0502040204020203" pitchFamily="34" charset="0"/>
              <a:cs typeface="Segoe UI" panose="020B0502040204020203" pitchFamily="34" charset="0"/>
            </a:endParaRPr>
          </a:p>
          <a:p>
            <a:r>
              <a:rPr lang="ru-RU" sz="1800" b="1" dirty="0" smtClean="0">
                <a:solidFill>
                  <a:schemeClr val="tx2"/>
                </a:solidFill>
                <a:ea typeface="Segoe UI" panose="020B0502040204020203" pitchFamily="34" charset="0"/>
                <a:cs typeface="Segoe UI" panose="020B0502040204020203" pitchFamily="34" charset="0"/>
              </a:rPr>
              <a:t>ФЗ № </a:t>
            </a:r>
            <a:r>
              <a:rPr lang="en-US" sz="1800" b="1" dirty="0" smtClean="0">
                <a:solidFill>
                  <a:schemeClr val="tx2"/>
                </a:solidFill>
                <a:ea typeface="Segoe UI" panose="020B0502040204020203" pitchFamily="34" charset="0"/>
                <a:cs typeface="Segoe UI" panose="020B0502040204020203" pitchFamily="34" charset="0"/>
              </a:rPr>
              <a:t>187</a:t>
            </a:r>
            <a:r>
              <a:rPr lang="ru-RU" sz="1800" b="1" dirty="0" smtClean="0">
                <a:solidFill>
                  <a:schemeClr val="tx2"/>
                </a:solidFill>
                <a:ea typeface="Segoe UI" panose="020B0502040204020203" pitchFamily="34" charset="0"/>
                <a:cs typeface="Segoe UI" panose="020B0502040204020203" pitchFamily="34" charset="0"/>
              </a:rPr>
              <a:t> от 26.07.2017 г. </a:t>
            </a:r>
            <a:r>
              <a:rPr lang="ru-RU" sz="1800" dirty="0" smtClean="0">
                <a:solidFill>
                  <a:schemeClr val="tx2"/>
                </a:solidFill>
                <a:ea typeface="Segoe UI" panose="020B0502040204020203" pitchFamily="34" charset="0"/>
                <a:cs typeface="Segoe UI" panose="020B0502040204020203" pitchFamily="34" charset="0"/>
              </a:rPr>
              <a:t>«О безопасности критической информационной инфраструктуры Российской</a:t>
            </a:r>
            <a:r>
              <a:rPr lang="en-US" sz="1800" dirty="0" smtClean="0">
                <a:solidFill>
                  <a:schemeClr val="tx2"/>
                </a:solidFill>
                <a:ea typeface="Segoe UI" panose="020B0502040204020203" pitchFamily="34" charset="0"/>
                <a:cs typeface="Segoe UI" panose="020B0502040204020203" pitchFamily="34" charset="0"/>
              </a:rPr>
              <a:t> </a:t>
            </a:r>
            <a:r>
              <a:rPr lang="ru-RU" sz="1800" dirty="0" smtClean="0">
                <a:solidFill>
                  <a:schemeClr val="tx2"/>
                </a:solidFill>
                <a:ea typeface="Segoe UI" panose="020B0502040204020203" pitchFamily="34" charset="0"/>
                <a:cs typeface="Segoe UI" panose="020B0502040204020203" pitchFamily="34" charset="0"/>
              </a:rPr>
              <a:t>Федерации»</a:t>
            </a:r>
            <a:endParaRPr lang="ru-RU" sz="1800" dirty="0">
              <a:solidFill>
                <a:schemeClr val="tx2"/>
              </a:solidFill>
              <a:ea typeface="Segoe UI" panose="020B0502040204020203" pitchFamily="34" charset="0"/>
              <a:cs typeface="Segoe UI" panose="020B0502040204020203" pitchFamily="34" charset="0"/>
            </a:endParaRPr>
          </a:p>
          <a:p>
            <a:pPr lvl="1"/>
            <a:r>
              <a:rPr lang="ru-RU" sz="1800" dirty="0">
                <a:solidFill>
                  <a:schemeClr val="tx2"/>
                </a:solidFill>
                <a:ea typeface="Segoe UI" panose="020B0502040204020203" pitchFamily="34" charset="0"/>
                <a:cs typeface="Segoe UI" panose="020B0502040204020203" pitchFamily="34" charset="0"/>
              </a:rPr>
              <a:t>Неисполнение – лишение свободы до 10 лет.</a:t>
            </a:r>
            <a:endParaRPr lang="en-US" sz="1800" dirty="0">
              <a:solidFill>
                <a:schemeClr val="tx2"/>
              </a:solidFill>
              <a:ea typeface="Segoe UI" panose="020B0502040204020203" pitchFamily="34" charset="0"/>
              <a:cs typeface="Segoe UI" panose="020B0502040204020203" pitchFamily="34" charset="0"/>
            </a:endParaRPr>
          </a:p>
          <a:p>
            <a:r>
              <a:rPr lang="ru-RU" sz="1800" b="1" dirty="0">
                <a:solidFill>
                  <a:schemeClr val="tx2"/>
                </a:solidFill>
                <a:ea typeface="Segoe UI" panose="020B0502040204020203" pitchFamily="34" charset="0"/>
                <a:cs typeface="Segoe UI" panose="020B0502040204020203" pitchFamily="34" charset="0"/>
              </a:rPr>
              <a:t>Программа «Цифровая экономика»</a:t>
            </a:r>
          </a:p>
          <a:p>
            <a:pPr lvl="1"/>
            <a:r>
              <a:rPr lang="ru-RU" sz="1800" dirty="0">
                <a:solidFill>
                  <a:schemeClr val="tx2"/>
                </a:solidFill>
                <a:ea typeface="Segoe UI" panose="020B0502040204020203" pitchFamily="34" charset="0"/>
                <a:cs typeface="Segoe UI" panose="020B0502040204020203" pitchFamily="34" charset="0"/>
              </a:rPr>
              <a:t>ИБ – основной инфраструктурный элемент цифровой экономики</a:t>
            </a:r>
          </a:p>
          <a:p>
            <a:pPr lvl="1">
              <a:spcBef>
                <a:spcPts val="450"/>
              </a:spcBef>
            </a:pPr>
            <a:r>
              <a:rPr lang="ru-RU" sz="1800" dirty="0">
                <a:solidFill>
                  <a:schemeClr val="tx2"/>
                </a:solidFill>
                <a:ea typeface="Segoe UI" panose="020B0502040204020203" pitchFamily="34" charset="0"/>
                <a:cs typeface="Segoe UI" panose="020B0502040204020203" pitchFamily="34" charset="0"/>
              </a:rPr>
              <a:t>Средний срок простоя государственных </a:t>
            </a:r>
            <a:r>
              <a:rPr lang="ru-RU" sz="1800" dirty="0" smtClean="0">
                <a:solidFill>
                  <a:schemeClr val="tx2"/>
                </a:solidFill>
                <a:ea typeface="Segoe UI" panose="020B0502040204020203" pitchFamily="34" charset="0"/>
                <a:cs typeface="Segoe UI" panose="020B0502040204020203" pitchFamily="34" charset="0"/>
              </a:rPr>
              <a:t>информа</a:t>
            </a:r>
            <a:r>
              <a:rPr lang="ru-RU" sz="1800" dirty="0">
                <a:solidFill>
                  <a:schemeClr val="tx2"/>
                </a:solidFill>
                <a:ea typeface="Segoe UI" panose="020B0502040204020203" pitchFamily="34" charset="0"/>
                <a:cs typeface="Segoe UI" panose="020B0502040204020203" pitchFamily="34" charset="0"/>
              </a:rPr>
              <a:t>ционных систем в результате компьютерных атак – </a:t>
            </a:r>
            <a:r>
              <a:rPr lang="en-US" sz="1800" dirty="0" smtClean="0">
                <a:solidFill>
                  <a:schemeClr val="tx2"/>
                </a:solidFill>
                <a:ea typeface="Segoe UI" panose="020B0502040204020203" pitchFamily="34" charset="0"/>
                <a:cs typeface="Segoe UI" panose="020B0502040204020203" pitchFamily="34" charset="0"/>
              </a:rPr>
              <a:t> </a:t>
            </a:r>
            <a:r>
              <a:rPr lang="ru-RU" sz="1800" dirty="0">
                <a:solidFill>
                  <a:schemeClr val="tx2"/>
                </a:solidFill>
                <a:ea typeface="Segoe UI" panose="020B0502040204020203" pitchFamily="34" charset="0"/>
                <a:cs typeface="Segoe UI" panose="020B0502040204020203" pitchFamily="34" charset="0"/>
              </a:rPr>
              <a:t>1 час</a:t>
            </a:r>
            <a:r>
              <a:rPr lang="en-US" sz="1800" dirty="0">
                <a:solidFill>
                  <a:schemeClr val="tx2"/>
                </a:solidFill>
                <a:ea typeface="Segoe UI" panose="020B0502040204020203" pitchFamily="34" charset="0"/>
                <a:cs typeface="Segoe UI" panose="020B0502040204020203" pitchFamily="34" charset="0"/>
              </a:rPr>
              <a:t> </a:t>
            </a:r>
            <a:r>
              <a:rPr lang="ru-RU" sz="1800" dirty="0">
                <a:solidFill>
                  <a:schemeClr val="tx2"/>
                </a:solidFill>
                <a:ea typeface="Segoe UI" panose="020B0502040204020203" pitchFamily="34" charset="0"/>
                <a:cs typeface="Segoe UI" panose="020B0502040204020203" pitchFamily="34" charset="0"/>
              </a:rPr>
              <a:t>к 2024 г.</a:t>
            </a:r>
          </a:p>
          <a:p>
            <a:pPr lvl="1">
              <a:spcBef>
                <a:spcPts val="450"/>
              </a:spcBef>
            </a:pPr>
            <a:endParaRPr lang="ru-RU" sz="1800"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5</a:t>
            </a:fld>
            <a:endParaRPr lang="ru-RU"/>
          </a:p>
        </p:txBody>
      </p:sp>
    </p:spTree>
    <p:extLst>
      <p:ext uri="{BB962C8B-B14F-4D97-AF65-F5344CB8AC3E}">
        <p14:creationId xmlns:p14="http://schemas.microsoft.com/office/powerpoint/2010/main" val="2245190987"/>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t>НАУЧНО-ТЕХНИЧЕСКИЙ </a:t>
            </a:r>
            <a:r>
              <a:rPr lang="ru-RU" sz="3200" dirty="0"/>
              <a:t>ЦЕНТР «АТЛАС</a:t>
            </a:r>
            <a:r>
              <a:rPr lang="ru-RU" sz="3200" dirty="0" smtClean="0"/>
              <a:t>»</a:t>
            </a:r>
            <a:br>
              <a:rPr lang="ru-RU" sz="3200" dirty="0" smtClean="0"/>
            </a:br>
            <a:r>
              <a:rPr lang="ru-RU" sz="2800" dirty="0" smtClean="0"/>
              <a:t>Ключевые направления и клиенты</a:t>
            </a:r>
            <a:endParaRPr lang="ru-RU" sz="2800"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6</a:t>
            </a:fld>
            <a:endParaRPr lang="ru-RU"/>
          </a:p>
        </p:txBody>
      </p:sp>
      <p:pic>
        <p:nvPicPr>
          <p:cNvPr id="13" name="Рисунок 12"/>
          <p:cNvPicPr>
            <a:picLocks noChangeAspect="1"/>
          </p:cNvPicPr>
          <p:nvPr/>
        </p:nvPicPr>
        <p:blipFill>
          <a:blip r:embed="rId3"/>
          <a:stretch>
            <a:fillRect/>
          </a:stretch>
        </p:blipFill>
        <p:spPr>
          <a:xfrm>
            <a:off x="496391" y="4047966"/>
            <a:ext cx="8914309" cy="1998844"/>
          </a:xfrm>
          <a:prstGeom prst="rect">
            <a:avLst/>
          </a:prstGeom>
        </p:spPr>
      </p:pic>
      <p:sp>
        <p:nvSpPr>
          <p:cNvPr id="14" name="Прямоугольник 13"/>
          <p:cNvSpPr/>
          <p:nvPr/>
        </p:nvSpPr>
        <p:spPr>
          <a:xfrm>
            <a:off x="56456" y="1676783"/>
            <a:ext cx="3096344" cy="229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p>
          <a:p>
            <a:endParaRPr lang="ru-RU" dirty="0"/>
          </a:p>
          <a:p>
            <a:r>
              <a:rPr lang="ru-RU" b="1" dirty="0" smtClean="0"/>
              <a:t>         </a:t>
            </a:r>
            <a:r>
              <a:rPr lang="ru-RU" sz="2400" b="1" dirty="0" smtClean="0"/>
              <a:t>Производство</a:t>
            </a:r>
          </a:p>
          <a:p>
            <a:pPr lvl="1" defTabSz="900113"/>
            <a:endParaRPr lang="ru-RU" sz="1600" dirty="0" smtClean="0"/>
          </a:p>
          <a:p>
            <a:pPr lvl="1" defTabSz="900113"/>
            <a:r>
              <a:rPr lang="ru-RU" sz="1600" dirty="0" smtClean="0"/>
              <a:t>СКЗИ</a:t>
            </a:r>
            <a:endParaRPr lang="ru-RU" sz="1600" dirty="0"/>
          </a:p>
          <a:p>
            <a:pPr lvl="1" defTabSz="900113"/>
            <a:r>
              <a:rPr lang="ru-RU" sz="1600" dirty="0"/>
              <a:t>Средства подавления сотовой связи</a:t>
            </a:r>
          </a:p>
          <a:p>
            <a:pPr algn="ctr"/>
            <a:endParaRPr lang="ru-RU" dirty="0"/>
          </a:p>
        </p:txBody>
      </p:sp>
      <p:sp>
        <p:nvSpPr>
          <p:cNvPr id="16" name="Прямоугольник 15"/>
          <p:cNvSpPr/>
          <p:nvPr/>
        </p:nvSpPr>
        <p:spPr>
          <a:xfrm>
            <a:off x="3152800" y="1676782"/>
            <a:ext cx="3312368" cy="2291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t>Защита критически важных информационных </a:t>
            </a:r>
            <a:r>
              <a:rPr lang="ru-RU" sz="2000" b="1" dirty="0" smtClean="0"/>
              <a:t>систем</a:t>
            </a:r>
          </a:p>
          <a:p>
            <a:endParaRPr lang="ru-RU" sz="1600" dirty="0" smtClean="0"/>
          </a:p>
          <a:p>
            <a:r>
              <a:rPr lang="ru-RU" sz="1600" dirty="0" smtClean="0"/>
              <a:t>Создание </a:t>
            </a:r>
            <a:r>
              <a:rPr lang="ru-RU" sz="1600" dirty="0"/>
              <a:t>систем защиты ЦОД  </a:t>
            </a:r>
            <a:r>
              <a:rPr lang="ru-RU" sz="1600" dirty="0" smtClean="0"/>
              <a:t>АПК </a:t>
            </a:r>
            <a:r>
              <a:rPr lang="ru-RU" sz="1600" dirty="0"/>
              <a:t>Безопасный </a:t>
            </a:r>
            <a:r>
              <a:rPr lang="ru-RU" sz="1600" dirty="0" err="1" smtClean="0"/>
              <a:t>городАСУ</a:t>
            </a:r>
            <a:r>
              <a:rPr lang="ru-RU" sz="1600" dirty="0" smtClean="0"/>
              <a:t> </a:t>
            </a:r>
            <a:r>
              <a:rPr lang="ru-RU" sz="1600" dirty="0"/>
              <a:t>ТП, </a:t>
            </a:r>
            <a:r>
              <a:rPr lang="ru-RU" sz="1600" dirty="0" err="1"/>
              <a:t>ИСПДн</a:t>
            </a:r>
            <a:r>
              <a:rPr lang="ru-RU" sz="1600" dirty="0"/>
              <a:t>, ГИС, </a:t>
            </a:r>
            <a:r>
              <a:rPr lang="ru-RU" sz="1600" dirty="0" smtClean="0"/>
              <a:t>КИИ</a:t>
            </a:r>
            <a:endParaRPr lang="ru-RU" sz="1400" dirty="0"/>
          </a:p>
          <a:p>
            <a:pPr algn="ctr"/>
            <a:endParaRPr lang="ru-RU" sz="1400" dirty="0"/>
          </a:p>
        </p:txBody>
      </p:sp>
      <p:sp>
        <p:nvSpPr>
          <p:cNvPr id="17" name="Прямоугольник 16"/>
          <p:cNvSpPr/>
          <p:nvPr/>
        </p:nvSpPr>
        <p:spPr>
          <a:xfrm>
            <a:off x="6465168" y="1676779"/>
            <a:ext cx="3258849" cy="2291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smtClean="0"/>
              <a:t>     </a:t>
            </a:r>
            <a:r>
              <a:rPr lang="en-US" sz="2400" b="1" dirty="0" smtClean="0"/>
              <a:t>SOC </a:t>
            </a:r>
            <a:r>
              <a:rPr lang="ru-RU" sz="2400" b="1" dirty="0"/>
              <a:t>и </a:t>
            </a:r>
            <a:r>
              <a:rPr lang="ru-RU" sz="2400" b="1" dirty="0" err="1" smtClean="0"/>
              <a:t>ГосСОПКА</a:t>
            </a:r>
            <a:endParaRPr lang="ru-RU" sz="2400" b="1" dirty="0" smtClean="0"/>
          </a:p>
          <a:p>
            <a:endParaRPr lang="ru-RU" sz="2400" b="1" dirty="0" smtClean="0"/>
          </a:p>
          <a:p>
            <a:r>
              <a:rPr lang="ru-RU" dirty="0" smtClean="0"/>
              <a:t>Создание </a:t>
            </a:r>
            <a:r>
              <a:rPr lang="ru-RU" dirty="0"/>
              <a:t>систем обнаружения        и предотвращения </a:t>
            </a:r>
            <a:r>
              <a:rPr lang="ru-RU" dirty="0" err="1"/>
              <a:t>кибератак</a:t>
            </a:r>
            <a:r>
              <a:rPr lang="ru-RU" dirty="0"/>
              <a:t>           по требованиям регуляторов </a:t>
            </a:r>
            <a:r>
              <a:rPr lang="ru-RU" dirty="0" smtClean="0"/>
              <a:t>                          </a:t>
            </a:r>
            <a:r>
              <a:rPr lang="ru-RU" dirty="0"/>
              <a:t>и с учетом лучших практик</a:t>
            </a:r>
            <a:endParaRPr lang="ru-RU" dirty="0"/>
          </a:p>
        </p:txBody>
      </p:sp>
    </p:spTree>
    <p:extLst>
      <p:ext uri="{BB962C8B-B14F-4D97-AF65-F5344CB8AC3E}">
        <p14:creationId xmlns:p14="http://schemas.microsoft.com/office/powerpoint/2010/main" val="79215670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a:t>Защита критически важных информационных </a:t>
            </a:r>
            <a:r>
              <a:rPr lang="ru-RU" sz="3600" dirty="0" smtClean="0"/>
              <a:t>систем</a:t>
            </a:r>
            <a:endParaRPr lang="ru-RU" sz="3600" dirty="0"/>
          </a:p>
        </p:txBody>
      </p:sp>
      <p:sp>
        <p:nvSpPr>
          <p:cNvPr id="3" name="Объект 2"/>
          <p:cNvSpPr>
            <a:spLocks noGrp="1"/>
          </p:cNvSpPr>
          <p:nvPr>
            <p:ph idx="1"/>
          </p:nvPr>
        </p:nvSpPr>
        <p:spPr>
          <a:xfrm>
            <a:off x="344488" y="1600201"/>
            <a:ext cx="9217024" cy="4349079"/>
          </a:xfrm>
        </p:spPr>
        <p:txBody>
          <a:bodyPr/>
          <a:lstStyle/>
          <a:p>
            <a:pPr marL="0" indent="0">
              <a:buNone/>
            </a:pPr>
            <a:r>
              <a:rPr lang="ru-RU" dirty="0" smtClean="0">
                <a:solidFill>
                  <a:schemeClr val="tx2"/>
                </a:solidFill>
              </a:rPr>
              <a:t>КСИИ, АСУ ТП КВО, КИИ</a:t>
            </a:r>
          </a:p>
          <a:p>
            <a:pPr marL="0" indent="0">
              <a:buNone/>
            </a:pPr>
            <a:r>
              <a:rPr lang="ru-RU" dirty="0" smtClean="0">
                <a:solidFill>
                  <a:schemeClr val="tx2"/>
                </a:solidFill>
              </a:rPr>
              <a:t>	</a:t>
            </a:r>
            <a:r>
              <a:rPr lang="ru-RU" sz="2800" dirty="0" smtClean="0">
                <a:solidFill>
                  <a:schemeClr val="tx2"/>
                </a:solidFill>
              </a:rPr>
              <a:t>КСИИ, приказ ФСТЭК №31, 239</a:t>
            </a:r>
          </a:p>
          <a:p>
            <a:endParaRPr lang="ru-RU" sz="2800" dirty="0" smtClean="0"/>
          </a:p>
        </p:txBody>
      </p:sp>
      <p:sp>
        <p:nvSpPr>
          <p:cNvPr id="4" name="Номер слайда 3"/>
          <p:cNvSpPr>
            <a:spLocks noGrp="1"/>
          </p:cNvSpPr>
          <p:nvPr>
            <p:ph type="sldNum" sz="quarter" idx="12"/>
          </p:nvPr>
        </p:nvSpPr>
        <p:spPr/>
        <p:txBody>
          <a:bodyPr/>
          <a:lstStyle/>
          <a:p>
            <a:fld id="{725C68B6-61C2-468F-89AB-4B9F7531AA68}" type="slidenum">
              <a:rPr lang="ru-RU" smtClean="0"/>
              <a:pPr/>
              <a:t>7</a:t>
            </a:fld>
            <a:endParaRPr lang="ru-RU"/>
          </a:p>
        </p:txBody>
      </p:sp>
      <p:pic>
        <p:nvPicPr>
          <p:cNvPr id="4098"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8119" y="1556648"/>
            <a:ext cx="1716438" cy="128218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a:off x="560512" y="2839572"/>
            <a:ext cx="4017190" cy="3077547"/>
          </a:xfrm>
          <a:prstGeom prst="rect">
            <a:avLst/>
          </a:prstGeom>
        </p:spPr>
      </p:pic>
      <p:pic>
        <p:nvPicPr>
          <p:cNvPr id="4102" name="Picture 6" descr="Картинки по запросу kiks касперски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454" y="3195044"/>
            <a:ext cx="4385692" cy="246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12118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anim calcmode="lin" valueType="num">
                                      <p:cBhvr>
                                        <p:cTn id="20" dur="1000" fill="hold"/>
                                        <p:tgtEl>
                                          <p:spTgt spid="4098"/>
                                        </p:tgtEl>
                                        <p:attrNameLst>
                                          <p:attrName>ppt_x</p:attrName>
                                        </p:attrNameLst>
                                      </p:cBhvr>
                                      <p:tavLst>
                                        <p:tav tm="0">
                                          <p:val>
                                            <p:strVal val="#ppt_x"/>
                                          </p:val>
                                        </p:tav>
                                        <p:tav tm="100000">
                                          <p:val>
                                            <p:strVal val="#ppt_x"/>
                                          </p:val>
                                        </p:tav>
                                      </p:tavLst>
                                    </p:anim>
                                    <p:anim calcmode="lin" valueType="num">
                                      <p:cBhvr>
                                        <p:cTn id="2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102"/>
                                        </p:tgtEl>
                                        <p:attrNameLst>
                                          <p:attrName>style.visibility</p:attrName>
                                        </p:attrNameLst>
                                      </p:cBhvr>
                                      <p:to>
                                        <p:strVal val="visible"/>
                                      </p:to>
                                    </p:set>
                                    <p:anim calcmode="lin" valueType="num">
                                      <p:cBhvr>
                                        <p:cTn id="34" dur="1000" fill="hold"/>
                                        <p:tgtEl>
                                          <p:spTgt spid="4102"/>
                                        </p:tgtEl>
                                        <p:attrNameLst>
                                          <p:attrName>ppt_w</p:attrName>
                                        </p:attrNameLst>
                                      </p:cBhvr>
                                      <p:tavLst>
                                        <p:tav tm="0">
                                          <p:val>
                                            <p:fltVal val="0"/>
                                          </p:val>
                                        </p:tav>
                                        <p:tav tm="100000">
                                          <p:val>
                                            <p:strVal val="#ppt_w"/>
                                          </p:val>
                                        </p:tav>
                                      </p:tavLst>
                                    </p:anim>
                                    <p:anim calcmode="lin" valueType="num">
                                      <p:cBhvr>
                                        <p:cTn id="35" dur="1000" fill="hold"/>
                                        <p:tgtEl>
                                          <p:spTgt spid="4102"/>
                                        </p:tgtEl>
                                        <p:attrNameLst>
                                          <p:attrName>ppt_h</p:attrName>
                                        </p:attrNameLst>
                                      </p:cBhvr>
                                      <p:tavLst>
                                        <p:tav tm="0">
                                          <p:val>
                                            <p:fltVal val="0"/>
                                          </p:val>
                                        </p:tav>
                                        <p:tav tm="100000">
                                          <p:val>
                                            <p:strVal val="#ppt_h"/>
                                          </p:val>
                                        </p:tav>
                                      </p:tavLst>
                                    </p:anim>
                                    <p:anim calcmode="lin" valueType="num">
                                      <p:cBhvr>
                                        <p:cTn id="36" dur="1000" fill="hold"/>
                                        <p:tgtEl>
                                          <p:spTgt spid="4102"/>
                                        </p:tgtEl>
                                        <p:attrNameLst>
                                          <p:attrName>style.rotation</p:attrName>
                                        </p:attrNameLst>
                                      </p:cBhvr>
                                      <p:tavLst>
                                        <p:tav tm="0">
                                          <p:val>
                                            <p:fltVal val="90"/>
                                          </p:val>
                                        </p:tav>
                                        <p:tav tm="100000">
                                          <p:val>
                                            <p:fltVal val="0"/>
                                          </p:val>
                                        </p:tav>
                                      </p:tavLst>
                                    </p:anim>
                                    <p:animEffect transition="in" filter="fade">
                                      <p:cBhvr>
                                        <p:cTn id="37"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Защита критически важных информационных систем</a:t>
            </a:r>
          </a:p>
        </p:txBody>
      </p:sp>
      <p:sp>
        <p:nvSpPr>
          <p:cNvPr id="3" name="Объект 2"/>
          <p:cNvSpPr>
            <a:spLocks noGrp="1"/>
          </p:cNvSpPr>
          <p:nvPr>
            <p:ph idx="1"/>
          </p:nvPr>
        </p:nvSpPr>
        <p:spPr>
          <a:xfrm>
            <a:off x="495300" y="1281415"/>
            <a:ext cx="8915400" cy="4844749"/>
          </a:xfrm>
        </p:spPr>
        <p:txBody>
          <a:bodyPr/>
          <a:lstStyle/>
          <a:p>
            <a:r>
              <a:rPr lang="ru-RU" dirty="0">
                <a:solidFill>
                  <a:schemeClr val="tx2"/>
                </a:solidFill>
              </a:rPr>
              <a:t>Защита </a:t>
            </a:r>
            <a:r>
              <a:rPr lang="ru-RU" dirty="0" err="1">
                <a:solidFill>
                  <a:schemeClr val="tx2"/>
                </a:solidFill>
              </a:rPr>
              <a:t>ИСПДн</a:t>
            </a:r>
            <a:r>
              <a:rPr lang="ru-RU" dirty="0">
                <a:solidFill>
                  <a:schemeClr val="tx2"/>
                </a:solidFill>
              </a:rPr>
              <a:t>, ГИС, СТО БР </a:t>
            </a:r>
            <a:r>
              <a:rPr lang="ru-RU" dirty="0" smtClean="0">
                <a:solidFill>
                  <a:schemeClr val="tx2"/>
                </a:solidFill>
              </a:rPr>
              <a:t>ИББС и т.д.</a:t>
            </a:r>
          </a:p>
          <a:p>
            <a:r>
              <a:rPr lang="ru-RU" dirty="0" smtClean="0">
                <a:solidFill>
                  <a:schemeClr val="tx2"/>
                </a:solidFill>
              </a:rPr>
              <a:t>Правительство, медицина, образование</a:t>
            </a:r>
          </a:p>
          <a:p>
            <a:r>
              <a:rPr lang="ru-RU" dirty="0" smtClean="0">
                <a:solidFill>
                  <a:schemeClr val="tx2"/>
                </a:solidFill>
              </a:rPr>
              <a:t>Приказ №21,17,239 </a:t>
            </a:r>
            <a:endParaRPr lang="ru-RU" dirty="0">
              <a:solidFill>
                <a:schemeClr val="tx2"/>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8</a:t>
            </a:fld>
            <a:endParaRPr lang="ru-RU"/>
          </a:p>
        </p:txBody>
      </p:sp>
      <p:pic>
        <p:nvPicPr>
          <p:cNvPr id="5" name="Содержимое 3" descr="1 Схема исходная.jpg"/>
          <p:cNvPicPr>
            <a:picLocks noGrp="1" noChangeAspect="1"/>
          </p:cNvPicPr>
          <p:nvPr/>
        </p:nvPicPr>
        <p:blipFill>
          <a:blip r:embed="rId2" cstate="print"/>
          <a:stretch>
            <a:fillRect/>
          </a:stretch>
        </p:blipFill>
        <p:spPr>
          <a:xfrm>
            <a:off x="4427814" y="2430774"/>
            <a:ext cx="5260408" cy="3014449"/>
          </a:xfrm>
          <a:prstGeom prst="rect">
            <a:avLst/>
          </a:prstGeom>
        </p:spPr>
      </p:pic>
      <p:pic>
        <p:nvPicPr>
          <p:cNvPr id="6" name="Picture 4" descr="услуга Автоматизированная система формирования документов «Атлас.do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03" y="3083521"/>
            <a:ext cx="3612803" cy="133103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a:stretch>
            <a:fillRect/>
          </a:stretch>
        </p:blipFill>
        <p:spPr>
          <a:xfrm>
            <a:off x="920552" y="4414554"/>
            <a:ext cx="2770984" cy="2140823"/>
          </a:xfrm>
          <a:prstGeom prst="rect">
            <a:avLst/>
          </a:prstGeom>
        </p:spPr>
      </p:pic>
      <p:pic>
        <p:nvPicPr>
          <p:cNvPr id="9" name="Рисунок 8"/>
          <p:cNvPicPr>
            <a:picLocks noChangeAspect="1"/>
          </p:cNvPicPr>
          <p:nvPr/>
        </p:nvPicPr>
        <p:blipFill>
          <a:blip r:embed="rId5"/>
          <a:stretch>
            <a:fillRect/>
          </a:stretch>
        </p:blipFill>
        <p:spPr>
          <a:xfrm>
            <a:off x="6300824" y="3244910"/>
            <a:ext cx="3362325" cy="2581275"/>
          </a:xfrm>
          <a:prstGeom prst="rect">
            <a:avLst/>
          </a:prstGeom>
        </p:spPr>
      </p:pic>
    </p:spTree>
    <p:extLst>
      <p:ext uri="{BB962C8B-B14F-4D97-AF65-F5344CB8AC3E}">
        <p14:creationId xmlns:p14="http://schemas.microsoft.com/office/powerpoint/2010/main" val="296472317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Защита критически важных информационных систем</a:t>
            </a:r>
          </a:p>
        </p:txBody>
      </p:sp>
      <p:sp>
        <p:nvSpPr>
          <p:cNvPr id="3" name="Объект 2"/>
          <p:cNvSpPr>
            <a:spLocks noGrp="1"/>
          </p:cNvSpPr>
          <p:nvPr>
            <p:ph idx="1"/>
          </p:nvPr>
        </p:nvSpPr>
        <p:spPr/>
        <p:txBody>
          <a:bodyPr/>
          <a:lstStyle/>
          <a:p>
            <a:pPr marL="0" indent="0">
              <a:buNone/>
            </a:pPr>
            <a:r>
              <a:rPr lang="ru-RU" dirty="0" smtClean="0">
                <a:solidFill>
                  <a:schemeClr val="tx2"/>
                </a:solidFill>
              </a:rPr>
              <a:t>АПК Безопасный город</a:t>
            </a:r>
            <a:endParaRPr lang="ru-RU" dirty="0">
              <a:solidFill>
                <a:schemeClr val="tx2"/>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9</a:t>
            </a:fld>
            <a:endParaRPr lang="ru-RU"/>
          </a:p>
        </p:txBody>
      </p:sp>
      <p:pic>
        <p:nvPicPr>
          <p:cNvPr id="6146" name="Picture 2" descr="Физ схем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7783" y="2336294"/>
            <a:ext cx="2538146"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Лог РИ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293" y="2380906"/>
            <a:ext cx="2494642" cy="322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Похожее изображ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07" y="2705286"/>
            <a:ext cx="3655312" cy="257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7321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ppt_w</p:attrName>
                                        </p:attrNameLst>
                                      </p:cBhvr>
                                      <p:tavLst>
                                        <p:tav tm="0">
                                          <p:val>
                                            <p:fltVal val="0"/>
                                          </p:val>
                                        </p:tav>
                                        <p:tav tm="100000">
                                          <p:val>
                                            <p:strVal val="#ppt_w"/>
                                          </p:val>
                                        </p:tav>
                                      </p:tavLst>
                                    </p:anim>
                                    <p:anim calcmode="lin" valueType="num">
                                      <p:cBhvr>
                                        <p:cTn id="8" dur="500" fill="hold"/>
                                        <p:tgtEl>
                                          <p:spTgt spid="6149"/>
                                        </p:tgtEl>
                                        <p:attrNameLst>
                                          <p:attrName>ppt_h</p:attrName>
                                        </p:attrNameLst>
                                      </p:cBhvr>
                                      <p:tavLst>
                                        <p:tav tm="0">
                                          <p:val>
                                            <p:fltVal val="0"/>
                                          </p:val>
                                        </p:tav>
                                        <p:tav tm="100000">
                                          <p:val>
                                            <p:strVal val="#ppt_h"/>
                                          </p:val>
                                        </p:tav>
                                      </p:tavLst>
                                    </p:anim>
                                    <p:animEffect transition="in" filter="fade">
                                      <p:cBhvr>
                                        <p:cTn id="9" dur="500"/>
                                        <p:tgtEl>
                                          <p:spTgt spid="614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fill="hold"/>
                                        <p:tgtEl>
                                          <p:spTgt spid="6146"/>
                                        </p:tgtEl>
                                        <p:attrNameLst>
                                          <p:attrName>ppt_w</p:attrName>
                                        </p:attrNameLst>
                                      </p:cBhvr>
                                      <p:tavLst>
                                        <p:tav tm="0">
                                          <p:val>
                                            <p:fltVal val="0"/>
                                          </p:val>
                                        </p:tav>
                                        <p:tav tm="100000">
                                          <p:val>
                                            <p:strVal val="#ppt_w"/>
                                          </p:val>
                                        </p:tav>
                                      </p:tavLst>
                                    </p:anim>
                                    <p:anim calcmode="lin" valueType="num">
                                      <p:cBhvr>
                                        <p:cTn id="15" dur="500" fill="hold"/>
                                        <p:tgtEl>
                                          <p:spTgt spid="6146"/>
                                        </p:tgtEl>
                                        <p:attrNameLst>
                                          <p:attrName>ppt_h</p:attrName>
                                        </p:attrNameLst>
                                      </p:cBhvr>
                                      <p:tavLst>
                                        <p:tav tm="0">
                                          <p:val>
                                            <p:fltVal val="0"/>
                                          </p:val>
                                        </p:tav>
                                        <p:tav tm="100000">
                                          <p:val>
                                            <p:strVal val="#ppt_h"/>
                                          </p:val>
                                        </p:tav>
                                      </p:tavLst>
                                    </p:anim>
                                    <p:animEffect transition="in" filter="fade">
                                      <p:cBhvr>
                                        <p:cTn id="16" dur="500"/>
                                        <p:tgtEl>
                                          <p:spTgt spid="614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fltVal val="0"/>
                                          </p:val>
                                        </p:tav>
                                        <p:tav tm="100000">
                                          <p:val>
                                            <p:strVal val="#ppt_h"/>
                                          </p:val>
                                        </p:tav>
                                      </p:tavLst>
                                    </p:anim>
                                    <p:animEffect transition="in" filter="fade">
                                      <p:cBhvr>
                                        <p:cTn id="23"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Атлас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Атлас1</Template>
  <TotalTime>5254</TotalTime>
  <Words>737</Words>
  <Application>Microsoft Office PowerPoint</Application>
  <PresentationFormat>Лист A4 (210x297 мм)</PresentationFormat>
  <Paragraphs>173</Paragraphs>
  <Slides>16</Slides>
  <Notes>9</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23" baseType="lpstr">
      <vt:lpstr>Arial</vt:lpstr>
      <vt:lpstr>Calibri</vt:lpstr>
      <vt:lpstr>Calibri (Основной текст)</vt:lpstr>
      <vt:lpstr>Segoe UI</vt:lpstr>
      <vt:lpstr>Times New Roman</vt:lpstr>
      <vt:lpstr>Атлас1</vt:lpstr>
      <vt:lpstr>Документ Microsoft Visio</vt:lpstr>
      <vt:lpstr>Современный подход к обеспечению безопасности информационной инфраструктуры</vt:lpstr>
      <vt:lpstr>Презентация PowerPoint</vt:lpstr>
      <vt:lpstr>Позитивные факторы</vt:lpstr>
      <vt:lpstr>Киберугрозы стали реальностью</vt:lpstr>
      <vt:lpstr>Госрегулирование в области ИБ</vt:lpstr>
      <vt:lpstr>НАУЧНО-ТЕХНИЧЕСКИЙ ЦЕНТР «АТЛАС» Ключевые направления и клиенты</vt:lpstr>
      <vt:lpstr>Защита критически важных информационных систем</vt:lpstr>
      <vt:lpstr>Защита критически важных информационных систем</vt:lpstr>
      <vt:lpstr>Защита критически важных информационных систем</vt:lpstr>
      <vt:lpstr>SOC и ГосСОПКА</vt:lpstr>
      <vt:lpstr>Государственная система обнаружения, предупреждения и ликвидации последствий компьютерных атак.</vt:lpstr>
      <vt:lpstr>Общая схема решения</vt:lpstr>
      <vt:lpstr>Общий процесс взаимодействия</vt:lpstr>
      <vt:lpstr>Производство</vt:lpstr>
      <vt:lpstr>Производство</vt:lpstr>
      <vt:lpstr>Более 65 лет на страже информационной безопасности</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Сергей Туманов</cp:lastModifiedBy>
  <cp:revision>261</cp:revision>
  <dcterms:created xsi:type="dcterms:W3CDTF">2016-05-27T05:02:32Z</dcterms:created>
  <dcterms:modified xsi:type="dcterms:W3CDTF">2018-04-06T02:23:01Z</dcterms:modified>
</cp:coreProperties>
</file>