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949B0D-77F8-4D61-A281-BC1FA95E828E}">
  <a:tblStyle styleId="{79949B0D-77F8-4D61-A281-BC1FA95E828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85"/>
    <p:restoredTop sz="67479"/>
  </p:normalViewPr>
  <p:slideViewPr>
    <p:cSldViewPr snapToGrid="0" snapToObjects="1">
      <p:cViewPr varScale="1">
        <p:scale>
          <a:sx n="110" d="100"/>
          <a:sy n="110" d="100"/>
        </p:scale>
        <p:origin x="800" y="176"/>
      </p:cViewPr>
      <p:guideLst/>
    </p:cSldViewPr>
  </p:slideViewPr>
  <p:notesTextViewPr>
    <p:cViewPr>
      <p:scale>
        <a:sx n="1" d="1"/>
        <a:sy n="1" d="1"/>
      </p:scale>
      <p:origin x="0" y="0"/>
    </p:cViewPr>
  </p:notesTextViewPr>
  <p:notesViewPr>
    <p:cSldViewPr snapToGrid="0" snapToObjects="1">
      <p:cViewPr varScale="1">
        <p:scale>
          <a:sx n="126" d="100"/>
          <a:sy n="126" d="100"/>
        </p:scale>
        <p:origin x="220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2CB5CCF0-B487-6F4C-93FD-FA1F43407F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B37693DC-0F25-2548-B22B-B60B6DC094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4514AE-2F07-6341-A1CC-0E966F3BA06E}" type="datetimeFigureOut">
              <a:rPr lang="ru-RU" smtClean="0"/>
              <a:t>04.04.2018</a:t>
            </a:fld>
            <a:endParaRPr lang="ru-RU"/>
          </a:p>
        </p:txBody>
      </p:sp>
      <p:sp>
        <p:nvSpPr>
          <p:cNvPr id="4" name="Нижний колонтитул 3">
            <a:extLst>
              <a:ext uri="{FF2B5EF4-FFF2-40B4-BE49-F238E27FC236}">
                <a16:creationId xmlns:a16="http://schemas.microsoft.com/office/drawing/2014/main" id="{5ECE47EB-BDB9-6F4C-BC05-18B4E38575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CFA5D57E-DC2F-AD48-BD20-C5AFE0794C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00A30F-232C-554B-B44B-5D88E48F1E49}" type="slidenum">
              <a:rPr lang="ru-RU" smtClean="0"/>
              <a:t>‹#›</a:t>
            </a:fld>
            <a:endParaRPr lang="ru-RU"/>
          </a:p>
        </p:txBody>
      </p:sp>
    </p:spTree>
    <p:extLst>
      <p:ext uri="{BB962C8B-B14F-4D97-AF65-F5344CB8AC3E}">
        <p14:creationId xmlns:p14="http://schemas.microsoft.com/office/powerpoint/2010/main" val="1264803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Shape 7"/>
          <p:cNvSpPr txBox="1">
            <a:spLocks noGrp="1"/>
          </p:cNvSpPr>
          <p:nvPr>
            <p:ph type="ftr" idx="11"/>
          </p:nvPr>
        </p:nvSpPr>
        <p:spPr>
          <a:xfrm>
            <a:off x="0" y="8685212"/>
            <a:ext cx="2971800"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Базовая версия позволяет заказчику самостоятельно настроить систему под свою организацию, при этом все необходимые сведения (шаг 1) вносятся в интерфейсе системы пользователями. Также возможна настройка системы разработчиками перед тем, как передать её в эксплуатацию пользователям.</a:t>
            </a:r>
            <a:endParaRPr/>
          </a:p>
          <a:p>
            <a:pPr marL="0" lvl="0" indent="0">
              <a:spcBef>
                <a:spcPts val="0"/>
              </a:spcBef>
              <a:spcAft>
                <a:spcPts val="0"/>
              </a:spcAft>
              <a:buNone/>
            </a:pPr>
            <a:r>
              <a:rPr lang="en-US"/>
              <a:t>После того, как система будет настроена, пользователям можно вести автоматизированный учет предоставляемых услуг, ежемесячно создавать по ним назначения и своевременно актуализировать сведения в системе. </a:t>
            </a:r>
            <a:endParaRPr/>
          </a:p>
          <a:p>
            <a:pPr marL="0" lvl="0" indent="0">
              <a:spcBef>
                <a:spcPts val="0"/>
              </a:spcBef>
              <a:spcAft>
                <a:spcPts val="0"/>
              </a:spcAft>
              <a:buNone/>
            </a:pPr>
            <a:r>
              <a:rPr lang="en-US"/>
              <a:t>Для формирования выгрузки в ЕГИССО предусмотрены отдельные операции. Операции позволяют сформировать файлы в требуемом ЕГИССО формате для последующей их загрузки в КПИ.</a:t>
            </a:r>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На </a:t>
            </a:r>
            <a:r>
              <a:rPr lang="en-US" dirty="0" err="1"/>
              <a:t>слайде</a:t>
            </a:r>
            <a:r>
              <a:rPr lang="en-US" dirty="0"/>
              <a:t> </a:t>
            </a:r>
            <a:r>
              <a:rPr lang="en-US" dirty="0" err="1"/>
              <a:t>перечислены</a:t>
            </a:r>
            <a:r>
              <a:rPr lang="en-US" dirty="0"/>
              <a:t> </a:t>
            </a:r>
            <a:r>
              <a:rPr lang="en-US" dirty="0" err="1"/>
              <a:t>некоторые</a:t>
            </a:r>
            <a:r>
              <a:rPr lang="en-US" dirty="0"/>
              <a:t> </a:t>
            </a:r>
            <a:r>
              <a:rPr lang="en-US" dirty="0" err="1"/>
              <a:t>дополнительные</a:t>
            </a:r>
            <a:r>
              <a:rPr lang="en-US" dirty="0"/>
              <a:t> </a:t>
            </a:r>
            <a:r>
              <a:rPr lang="en-US" dirty="0" err="1"/>
              <a:t>возможности</a:t>
            </a:r>
            <a:r>
              <a:rPr lang="en-US" dirty="0"/>
              <a:t>, которые </a:t>
            </a:r>
            <a:r>
              <a:rPr lang="en-US" dirty="0" err="1"/>
              <a:t>присутствуют</a:t>
            </a:r>
            <a:r>
              <a:rPr lang="en-US" dirty="0"/>
              <a:t> </a:t>
            </a:r>
            <a:r>
              <a:rPr lang="en-US" dirty="0" err="1"/>
              <a:t>в</a:t>
            </a:r>
            <a:r>
              <a:rPr lang="en-US" dirty="0"/>
              <a:t> </a:t>
            </a:r>
            <a:r>
              <a:rPr lang="en-US" dirty="0" err="1"/>
              <a:t>расширенной</a:t>
            </a:r>
            <a:r>
              <a:rPr lang="en-US" dirty="0"/>
              <a:t> </a:t>
            </a:r>
            <a:r>
              <a:rPr lang="en-US" dirty="0" err="1"/>
              <a:t>версии</a:t>
            </a:r>
            <a:r>
              <a:rPr lang="en-US" dirty="0"/>
              <a:t>. </a:t>
            </a:r>
            <a:r>
              <a:rPr lang="en-US" dirty="0" err="1"/>
              <a:t>Возможны</a:t>
            </a:r>
            <a:r>
              <a:rPr lang="en-US" dirty="0"/>
              <a:t> </a:t>
            </a:r>
            <a:r>
              <a:rPr lang="en-US" dirty="0" err="1"/>
              <a:t>любые</a:t>
            </a:r>
            <a:r>
              <a:rPr lang="en-US" dirty="0"/>
              <a:t> </a:t>
            </a:r>
            <a:r>
              <a:rPr lang="en-US" dirty="0" err="1"/>
              <a:t>доработки</a:t>
            </a:r>
            <a:r>
              <a:rPr lang="en-US" dirty="0"/>
              <a:t> системы по </a:t>
            </a:r>
            <a:r>
              <a:rPr lang="en-US" dirty="0" err="1"/>
              <a:t>требованиям</a:t>
            </a:r>
            <a:r>
              <a:rPr lang="en-US" dirty="0"/>
              <a:t> </a:t>
            </a:r>
            <a:r>
              <a:rPr lang="en-US" dirty="0" err="1"/>
              <a:t>заказчика</a:t>
            </a:r>
            <a:r>
              <a:rPr lang="en-US" dirty="0"/>
              <a:t>. </a:t>
            </a:r>
            <a:r>
              <a:rPr lang="en-US" dirty="0" err="1"/>
              <a:t>Мы</a:t>
            </a:r>
            <a:r>
              <a:rPr lang="en-US" dirty="0"/>
              <a:t> </a:t>
            </a:r>
            <a:r>
              <a:rPr lang="en-US" dirty="0" err="1"/>
              <a:t>готовы</a:t>
            </a:r>
            <a:r>
              <a:rPr lang="en-US" dirty="0"/>
              <a:t> </a:t>
            </a:r>
            <a:r>
              <a:rPr lang="en-US" dirty="0" err="1"/>
              <a:t>в</a:t>
            </a:r>
            <a:r>
              <a:rPr lang="en-US" dirty="0"/>
              <a:t> </a:t>
            </a:r>
            <a:r>
              <a:rPr lang="en-US" dirty="0" err="1"/>
              <a:t>кратчайшие</a:t>
            </a:r>
            <a:r>
              <a:rPr lang="en-US" dirty="0"/>
              <a:t> </a:t>
            </a:r>
            <a:r>
              <a:rPr lang="en-US" dirty="0" err="1"/>
              <a:t>сроки</a:t>
            </a:r>
            <a:r>
              <a:rPr lang="en-US" dirty="0"/>
              <a:t> </a:t>
            </a:r>
            <a:r>
              <a:rPr lang="en-US" dirty="0" err="1"/>
              <a:t>провести</a:t>
            </a:r>
            <a:r>
              <a:rPr lang="en-US" dirty="0"/>
              <a:t> </a:t>
            </a:r>
            <a:r>
              <a:rPr lang="en-US" dirty="0" err="1"/>
              <a:t>анализ</a:t>
            </a:r>
            <a:r>
              <a:rPr lang="en-US" dirty="0"/>
              <a:t> </a:t>
            </a:r>
            <a:r>
              <a:rPr lang="en-US" dirty="0" err="1"/>
              <a:t>потребностей</a:t>
            </a:r>
            <a:r>
              <a:rPr lang="en-US" dirty="0"/>
              <a:t> </a:t>
            </a:r>
            <a:r>
              <a:rPr lang="en-US" dirty="0" err="1"/>
              <a:t>заказчика</a:t>
            </a:r>
            <a:r>
              <a:rPr lang="en-US" dirty="0"/>
              <a:t> </a:t>
            </a:r>
            <a:r>
              <a:rPr lang="en-US" dirty="0" err="1"/>
              <a:t>и</a:t>
            </a:r>
            <a:r>
              <a:rPr lang="en-US" dirty="0"/>
              <a:t>  </a:t>
            </a:r>
            <a:r>
              <a:rPr lang="en-US" dirty="0" err="1"/>
              <a:t>реализовать</a:t>
            </a:r>
            <a:r>
              <a:rPr lang="en-US" dirty="0"/>
              <a:t> </a:t>
            </a:r>
            <a:r>
              <a:rPr lang="en-US" dirty="0" err="1"/>
              <a:t>все</a:t>
            </a:r>
            <a:r>
              <a:rPr lang="en-US" dirty="0"/>
              <a:t> </a:t>
            </a:r>
            <a:r>
              <a:rPr lang="en-US" dirty="0" err="1"/>
              <a:t>требуемые</a:t>
            </a:r>
            <a:r>
              <a:rPr lang="en-US" dirty="0"/>
              <a:t> </a:t>
            </a:r>
            <a:r>
              <a:rPr lang="en-US" dirty="0" err="1"/>
              <a:t>функции</a:t>
            </a:r>
            <a:r>
              <a:rPr lang="en-US" dirty="0"/>
              <a:t> </a:t>
            </a:r>
            <a:r>
              <a:rPr lang="en-US" dirty="0" err="1"/>
              <a:t>в</a:t>
            </a:r>
            <a:r>
              <a:rPr lang="en-US" dirty="0"/>
              <a:t> системе. </a:t>
            </a:r>
            <a:endParaRPr dirty="0"/>
          </a:p>
          <a:p>
            <a:pPr marL="0" lvl="0" indent="0" rtl="0">
              <a:spcBef>
                <a:spcPts val="0"/>
              </a:spcBef>
              <a:spcAft>
                <a:spcPts val="0"/>
              </a:spcAft>
              <a:buNone/>
            </a:pPr>
            <a:r>
              <a:rPr lang="en-US" dirty="0" err="1"/>
              <a:t>Ознакомиться</a:t>
            </a:r>
            <a:r>
              <a:rPr lang="en-US" dirty="0"/>
              <a:t> </a:t>
            </a:r>
            <a:r>
              <a:rPr lang="en-US" dirty="0" err="1"/>
              <a:t>с</a:t>
            </a:r>
            <a:r>
              <a:rPr lang="en-US" dirty="0"/>
              <a:t> </a:t>
            </a:r>
            <a:r>
              <a:rPr lang="en-US" dirty="0" err="1"/>
              <a:t>возможностями</a:t>
            </a:r>
            <a:r>
              <a:rPr lang="en-US" dirty="0"/>
              <a:t> нашей системы </a:t>
            </a:r>
            <a:r>
              <a:rPr lang="en-US" dirty="0" err="1"/>
              <a:t>Вы</a:t>
            </a:r>
            <a:r>
              <a:rPr lang="en-US" dirty="0"/>
              <a:t> </a:t>
            </a:r>
            <a:r>
              <a:rPr lang="en-US" dirty="0" err="1"/>
              <a:t>можете</a:t>
            </a:r>
            <a:r>
              <a:rPr lang="en-US" dirty="0"/>
              <a:t> на </a:t>
            </a:r>
            <a:r>
              <a:rPr lang="en-US" dirty="0" err="1"/>
              <a:t>нашем</a:t>
            </a:r>
            <a:r>
              <a:rPr lang="en-US" dirty="0"/>
              <a:t> </a:t>
            </a:r>
            <a:r>
              <a:rPr lang="en-US" dirty="0" err="1"/>
              <a:t>стенде</a:t>
            </a:r>
            <a:r>
              <a:rPr lang="en-US" dirty="0"/>
              <a:t> </a:t>
            </a:r>
            <a:r>
              <a:rPr lang="en-US" dirty="0" err="1"/>
              <a:t>либо</a:t>
            </a:r>
            <a:r>
              <a:rPr lang="en-US" dirty="0"/>
              <a:t> на </a:t>
            </a:r>
            <a:r>
              <a:rPr lang="en-US" dirty="0" err="1"/>
              <a:t>сайте</a:t>
            </a:r>
            <a:r>
              <a:rPr lang="en-US" dirty="0"/>
              <a:t> ЕГИССО.РФ</a:t>
            </a:r>
            <a:endParaRPr dirty="0"/>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ru-RU" sz="1800" b="0" i="0" u="none" strike="noStrike" cap="none" dirty="0">
                <a:solidFill>
                  <a:srgbClr val="000000"/>
                </a:solidFill>
                <a:effectLst/>
                <a:latin typeface="Arial"/>
                <a:ea typeface="Arial"/>
                <a:cs typeface="Arial"/>
                <a:sym typeface="Arial"/>
              </a:rPr>
              <a:t>При реализации взаимодействия с </a:t>
            </a:r>
            <a:r>
              <a:rPr lang="ru-RU" sz="1800" b="1" i="0" u="none" strike="noStrike" cap="none" dirty="0">
                <a:solidFill>
                  <a:schemeClr val="tx1"/>
                </a:solidFill>
                <a:latin typeface="Arial"/>
                <a:ea typeface="Calibri"/>
                <a:cs typeface="Calibri"/>
                <a:sym typeface="Calibri"/>
              </a:rPr>
              <a:t>ГИС ЖКХ мы </a:t>
            </a:r>
            <a:r>
              <a:rPr lang="ru-RU" sz="1800" b="0" i="0" u="none" strike="noStrike" cap="none" dirty="0">
                <a:solidFill>
                  <a:srgbClr val="000000"/>
                </a:solidFill>
                <a:effectLst/>
                <a:latin typeface="Arial"/>
                <a:ea typeface="Arial"/>
                <a:cs typeface="Arial"/>
                <a:sym typeface="Arial"/>
              </a:rPr>
              <a:t>столкнулись со следующими проблемами:</a:t>
            </a:r>
          </a:p>
          <a:p>
            <a:pPr marL="342900" lvl="0" indent="-342900">
              <a:spcBef>
                <a:spcPts val="0"/>
              </a:spcBef>
              <a:spcAft>
                <a:spcPts val="0"/>
              </a:spcAft>
              <a:buAutoNum type="arabicPeriod"/>
            </a:pPr>
            <a:r>
              <a:rPr lang="ru-RU" sz="1800" b="0" i="0" u="none" strike="noStrike" cap="none" dirty="0">
                <a:solidFill>
                  <a:srgbClr val="000000"/>
                </a:solidFill>
                <a:effectLst/>
                <a:latin typeface="Arial"/>
                <a:ea typeface="Arial"/>
                <a:cs typeface="Arial"/>
                <a:sym typeface="Arial"/>
              </a:rPr>
              <a:t>Постоянная смена форматов обмена</a:t>
            </a:r>
          </a:p>
          <a:p>
            <a:pPr marL="342900" lvl="0" indent="-342900">
              <a:spcBef>
                <a:spcPts val="0"/>
              </a:spcBef>
              <a:spcAft>
                <a:spcPts val="0"/>
              </a:spcAft>
              <a:buAutoNum type="arabicPeriod"/>
            </a:pPr>
            <a:r>
              <a:rPr lang="ru-RU" sz="1800" b="0" i="0" u="none" strike="noStrike" cap="none" dirty="0">
                <a:solidFill>
                  <a:srgbClr val="000000"/>
                </a:solidFill>
                <a:effectLst/>
                <a:latin typeface="Arial"/>
                <a:ea typeface="Arial"/>
                <a:cs typeface="Arial"/>
                <a:sym typeface="Arial"/>
              </a:rPr>
              <a:t>Не соответствие описанного в технической документации формата обмена с реализованным протоколом обработки данных </a:t>
            </a:r>
          </a:p>
          <a:p>
            <a:pPr marL="342900" lvl="0" indent="-342900">
              <a:spcBef>
                <a:spcPts val="0"/>
              </a:spcBef>
              <a:spcAft>
                <a:spcPts val="0"/>
              </a:spcAft>
              <a:buAutoNum type="arabicPeriod"/>
            </a:pPr>
            <a:r>
              <a:rPr lang="ru-RU" sz="1800" b="0" i="0" u="none" strike="noStrike" cap="none" dirty="0">
                <a:solidFill>
                  <a:srgbClr val="000000"/>
                </a:solidFill>
                <a:effectLst/>
                <a:latin typeface="Arial"/>
                <a:ea typeface="Arial"/>
                <a:cs typeface="Arial"/>
                <a:sym typeface="Arial"/>
              </a:rPr>
              <a:t>Возникновение ошибок системы при очередном обновлении</a:t>
            </a:r>
          </a:p>
          <a:p>
            <a:pPr marL="0" lvl="0" indent="0">
              <a:spcBef>
                <a:spcPts val="0"/>
              </a:spcBef>
              <a:spcAft>
                <a:spcPts val="0"/>
              </a:spcAft>
              <a:buNone/>
            </a:pPr>
            <a:r>
              <a:rPr lang="ru-RU" sz="1800" b="0" i="0" u="none" strike="noStrike" cap="none" dirty="0">
                <a:solidFill>
                  <a:srgbClr val="000000"/>
                </a:solidFill>
                <a:effectLst/>
                <a:latin typeface="Arial"/>
                <a:ea typeface="Arial"/>
                <a:cs typeface="Arial"/>
                <a:sym typeface="Arial"/>
              </a:rPr>
              <a:t>При решении этих вопросов постоянно приходилось обращаться в службу технической поддержки </a:t>
            </a:r>
            <a:r>
              <a:rPr lang="ru-RU" sz="1800" b="1" i="0" u="none" strike="noStrike" cap="none" dirty="0">
                <a:solidFill>
                  <a:schemeClr val="tx1"/>
                </a:solidFill>
                <a:latin typeface="Arial"/>
                <a:ea typeface="Calibri"/>
                <a:cs typeface="Calibri"/>
                <a:sym typeface="Calibri"/>
              </a:rPr>
              <a:t>ГИС ЖКХ</a:t>
            </a:r>
            <a:r>
              <a:rPr lang="ru-RU" sz="1800" b="0" i="0" u="none" strike="noStrike" cap="none" dirty="0">
                <a:solidFill>
                  <a:srgbClr val="000000"/>
                </a:solidFill>
                <a:effectLst/>
                <a:latin typeface="Arial"/>
                <a:ea typeface="Arial"/>
                <a:cs typeface="Arial"/>
                <a:sym typeface="Arial"/>
              </a:rPr>
              <a:t>. </a:t>
            </a:r>
          </a:p>
          <a:p>
            <a:pPr marL="0" lvl="0" indent="0">
              <a:spcBef>
                <a:spcPts val="0"/>
              </a:spcBef>
              <a:spcAft>
                <a:spcPts val="0"/>
              </a:spcAft>
              <a:buNone/>
            </a:pPr>
            <a:r>
              <a:rPr lang="ru-RU" sz="1800" b="0" i="0" u="none" strike="noStrike" cap="none" dirty="0">
                <a:solidFill>
                  <a:srgbClr val="000000"/>
                </a:solidFill>
                <a:effectLst/>
                <a:latin typeface="Arial"/>
                <a:ea typeface="Arial"/>
                <a:cs typeface="Arial"/>
                <a:sym typeface="Arial"/>
              </a:rPr>
              <a:t>СТП очень загружена и на некоторые ответы уходило много времени. </a:t>
            </a:r>
          </a:p>
          <a:p>
            <a:pPr marL="0" lvl="0" indent="0">
              <a:spcBef>
                <a:spcPts val="0"/>
              </a:spcBef>
              <a:spcAft>
                <a:spcPts val="0"/>
              </a:spcAft>
              <a:buNone/>
            </a:pPr>
            <a:r>
              <a:rPr lang="ru-RU" sz="1800" b="0" i="0" u="none" strike="noStrike" cap="none" dirty="0">
                <a:solidFill>
                  <a:srgbClr val="000000"/>
                </a:solidFill>
                <a:effectLst/>
                <a:latin typeface="Arial"/>
                <a:ea typeface="Arial"/>
                <a:cs typeface="Arial"/>
                <a:sym typeface="Arial"/>
              </a:rPr>
              <a:t>Каждому поставщику услуг, кому нужно подключиться к </a:t>
            </a:r>
            <a:r>
              <a:rPr lang="ru-RU" sz="1800" b="1" i="0" u="none" strike="noStrike" cap="none" dirty="0">
                <a:solidFill>
                  <a:schemeClr val="tx1"/>
                </a:solidFill>
                <a:latin typeface="Arial"/>
                <a:ea typeface="Calibri"/>
                <a:cs typeface="Calibri"/>
                <a:sym typeface="Calibri"/>
              </a:rPr>
              <a:t>ГИС ЖКХ</a:t>
            </a:r>
            <a:r>
              <a:rPr lang="ru-RU" sz="1800" b="0" i="0" u="none" strike="noStrike" cap="none" dirty="0">
                <a:solidFill>
                  <a:srgbClr val="000000"/>
                </a:solidFill>
                <a:effectLst/>
                <a:latin typeface="Arial"/>
                <a:ea typeface="Arial"/>
                <a:cs typeface="Arial"/>
                <a:sym typeface="Arial"/>
              </a:rPr>
              <a:t>, необходимо изучить большой объем информации и пройти сложную процедуру выверки данных.</a:t>
            </a:r>
            <a:endParaRPr dirty="0"/>
          </a:p>
        </p:txBody>
      </p:sp>
      <p:sp>
        <p:nvSpPr>
          <p:cNvPr id="149" name="Shape 1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8493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Shape 15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200" b="0" i="0" u="none" strike="noStrike" cap="none" dirty="0">
                <a:solidFill>
                  <a:schemeClr val="tx1"/>
                </a:solidFill>
                <a:latin typeface="Arial"/>
                <a:ea typeface="Calibri"/>
                <a:cs typeface="Calibri"/>
                <a:sym typeface="Calibri"/>
              </a:rPr>
              <a:t>Нами разработан и успешно функционирует </a:t>
            </a:r>
            <a:r>
              <a:rPr lang="ru-RU" sz="1200" b="0" i="0" u="none" strike="noStrike" cap="none" dirty="0">
                <a:solidFill>
                  <a:schemeClr val="dk1"/>
                </a:solidFill>
                <a:latin typeface="Calibri"/>
                <a:ea typeface="Calibri"/>
                <a:cs typeface="Calibri"/>
                <a:sym typeface="Calibri"/>
              </a:rPr>
              <a:t>единый портал </a:t>
            </a:r>
            <a:r>
              <a:rPr lang="en-US" sz="1200" b="0" i="0" u="none" strike="noStrike" cap="none" dirty="0" err="1">
                <a:solidFill>
                  <a:schemeClr val="tx1"/>
                </a:solidFill>
                <a:latin typeface="Arial"/>
                <a:ea typeface="Calibri"/>
                <a:cs typeface="Calibri"/>
                <a:sym typeface="Calibri"/>
              </a:rPr>
              <a:t>SmartGKH</a:t>
            </a:r>
            <a:r>
              <a:rPr lang="ru-RU" sz="1200" b="0" i="0" u="none" strike="noStrike" cap="none" dirty="0">
                <a:solidFill>
                  <a:schemeClr val="dk1"/>
                </a:solidFill>
                <a:latin typeface="Calibri"/>
                <a:ea typeface="Calibri"/>
                <a:cs typeface="Calibri"/>
                <a:sym typeface="Calibri"/>
              </a:rPr>
              <a:t>, который обеспечивает защищенное и удобное для работы информационное пространство для всех потребителей жилищно-коммунальных услуг, представителей управляющих компаний, ТСЖ, поставщиков коммунальных услуг. Использование Портала позволяет повысить прозрачность и своевременность оказания жилищно-коммунальных услуг, экономить время и деньги, затрачиваемые на решение рутинных задач.</a:t>
            </a:r>
            <a:endParaRPr sz="1200" b="0" i="0" u="none" strike="noStrike" cap="none" dirty="0">
              <a:solidFill>
                <a:schemeClr val="dk1"/>
              </a:solidFill>
              <a:latin typeface="Calibri"/>
              <a:ea typeface="Calibri"/>
              <a:cs typeface="Calibri"/>
              <a:sym typeface="Calibri"/>
            </a:endParaRPr>
          </a:p>
        </p:txBody>
      </p:sp>
      <p:sp>
        <p:nvSpPr>
          <p:cNvPr id="156" name="Shape 15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2139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Shape 17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200" b="0" i="0" u="none" strike="noStrike" cap="none" dirty="0">
                <a:solidFill>
                  <a:schemeClr val="dk1"/>
                </a:solidFill>
                <a:latin typeface="Calibri"/>
                <a:ea typeface="Calibri"/>
                <a:cs typeface="Calibri"/>
                <a:sym typeface="Calibri"/>
              </a:rPr>
              <a:t>Для управляющих компаний и ТСЖ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ru-RU" sz="1200" b="0" i="0" u="none" strike="noStrike" cap="none" dirty="0">
                <a:solidFill>
                  <a:schemeClr val="dk1"/>
                </a:solidFill>
                <a:latin typeface="Calibri"/>
                <a:ea typeface="Calibri"/>
                <a:cs typeface="Calibri"/>
                <a:sym typeface="Calibri"/>
              </a:rPr>
              <a:t>Портал предлагает эффективный инструмент, автоматизирующий деятельность бухгалтера, адресного стола, аварийно-диспетчерской службы, учет обслуживаемого жилого фонда и взаимодействие с жильцами. Кроме того, портал в автоматическом режиме обменивается данными с ГИС ЖКХ.</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br>
              <a:rPr lang="ru-RU" sz="1200" b="0" i="0" u="none" strike="noStrike" cap="none" dirty="0">
                <a:solidFill>
                  <a:schemeClr val="dk1"/>
                </a:solidFill>
                <a:latin typeface="Calibri"/>
                <a:ea typeface="Calibri"/>
                <a:cs typeface="Calibri"/>
                <a:sym typeface="Calibri"/>
              </a:rPr>
            </a:br>
            <a:endParaRPr sz="1200" b="0" i="0" u="none" strike="noStrike" cap="none" dirty="0">
              <a:solidFill>
                <a:schemeClr val="dk1"/>
              </a:solidFill>
              <a:latin typeface="Calibri"/>
              <a:ea typeface="Calibri"/>
              <a:cs typeface="Calibri"/>
              <a:sym typeface="Calibri"/>
            </a:endParaRPr>
          </a:p>
        </p:txBody>
      </p:sp>
      <p:sp>
        <p:nvSpPr>
          <p:cNvPr id="176" name="Shape 17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rgbClr val="000000"/>
                </a:solidFill>
                <a:latin typeface="Calibri"/>
                <a:ea typeface="Calibri"/>
                <a:cs typeface="Calibri"/>
                <a:sym typeface="Calibri"/>
              </a:rPr>
              <a:pPr marL="0" marR="0" lvl="0" indent="0" algn="r" rtl="0">
                <a:spcBef>
                  <a:spcPts val="0"/>
                </a:spcBef>
                <a:spcAft>
                  <a:spcPts val="0"/>
                </a:spcAft>
                <a:buNone/>
              </a:p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51641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Shape 19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200" b="0" i="0" u="none" strike="noStrike" cap="none">
                <a:solidFill>
                  <a:schemeClr val="dk1"/>
                </a:solidFill>
                <a:latin typeface="Calibri"/>
                <a:ea typeface="Calibri"/>
                <a:cs typeface="Calibri"/>
                <a:sym typeface="Calibri"/>
              </a:rPr>
              <a:t>Для жильцов</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ru-RU" sz="1200" b="0" i="0" u="none" strike="noStrike" cap="none">
                <a:solidFill>
                  <a:schemeClr val="dk1"/>
                </a:solidFill>
                <a:latin typeface="Calibri"/>
                <a:ea typeface="Calibri"/>
                <a:cs typeface="Calibri"/>
                <a:sym typeface="Calibri"/>
              </a:rPr>
              <a:t>Портал предлагает удобную площадку для коммуникации с соседями и своей управляющей организацией, получения актуальной информации о состоянии лицевого счета, внесения показаний счетчиков, оплаты счетов за жилищно-коммунальные услуги и многое другое.</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br>
              <a:rPr lang="ru-RU"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193" name="Shape 19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rgbClr val="000000"/>
                </a:solidFill>
                <a:latin typeface="Calibri"/>
                <a:ea typeface="Calibri"/>
                <a:cs typeface="Calibri"/>
                <a:sym typeface="Calibri"/>
              </a:rPr>
              <a:pPr marL="0" marR="0" lvl="0" indent="0" algn="r" rtl="0">
                <a:spcBef>
                  <a:spcPts val="0"/>
                </a:spcBef>
                <a:spcAft>
                  <a:spcPts val="0"/>
                </a:spcAft>
                <a:buNone/>
              </a:p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01689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Shape 20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200" b="0" i="0" u="none" strike="noStrike" cap="none" dirty="0">
                <a:solidFill>
                  <a:schemeClr val="dk1"/>
                </a:solidFill>
                <a:latin typeface="Calibri"/>
                <a:ea typeface="Calibri"/>
                <a:cs typeface="Calibri"/>
                <a:sym typeface="Calibri"/>
              </a:rPr>
              <a:t>Для поставщиков услуг и </a:t>
            </a:r>
            <a:r>
              <a:rPr lang="ru-RU" sz="1200" b="0" i="0" u="none" strike="noStrike" cap="none" dirty="0" err="1">
                <a:solidFill>
                  <a:schemeClr val="dk1"/>
                </a:solidFill>
                <a:latin typeface="Calibri"/>
                <a:ea typeface="Calibri"/>
                <a:cs typeface="Calibri"/>
                <a:sym typeface="Calibri"/>
              </a:rPr>
              <a:t>ресурсоснабжающих</a:t>
            </a:r>
            <a:r>
              <a:rPr lang="ru-RU" sz="1200" b="0" i="0" u="none" strike="noStrike" cap="none" dirty="0">
                <a:solidFill>
                  <a:schemeClr val="dk1"/>
                </a:solidFill>
                <a:latin typeface="Calibri"/>
                <a:ea typeface="Calibri"/>
                <a:cs typeface="Calibri"/>
                <a:sym typeface="Calibri"/>
              </a:rPr>
              <a:t> организаций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ru-RU" sz="1200" b="0" i="0" u="none" strike="noStrike" cap="none" dirty="0">
                <a:solidFill>
                  <a:schemeClr val="dk1"/>
                </a:solidFill>
                <a:latin typeface="Calibri"/>
                <a:ea typeface="Calibri"/>
                <a:cs typeface="Calibri"/>
                <a:sym typeface="Calibri"/>
              </a:rPr>
              <a:t>Портал предлагает систему, которая позволяет вести учет абонентских счетов, управлять тарифами на услуги, принимать оплату за предоставленные жилищно-коммунальные услуги.</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br>
              <a:rPr lang="ru-RU" sz="1200" b="0" i="0" u="none" strike="noStrike" cap="none" dirty="0">
                <a:solidFill>
                  <a:schemeClr val="dk1"/>
                </a:solidFill>
                <a:latin typeface="Calibri"/>
                <a:ea typeface="Calibri"/>
                <a:cs typeface="Calibri"/>
                <a:sym typeface="Calibri"/>
              </a:rPr>
            </a:br>
            <a:br>
              <a:rPr lang="ru-RU" sz="1200" b="0" i="0" u="none" strike="noStrike" cap="none" dirty="0">
                <a:solidFill>
                  <a:schemeClr val="dk1"/>
                </a:solidFill>
                <a:latin typeface="Calibri"/>
                <a:ea typeface="Calibri"/>
                <a:cs typeface="Calibri"/>
                <a:sym typeface="Calibri"/>
              </a:rPr>
            </a:br>
            <a:br>
              <a:rPr lang="ru-RU" sz="1200" b="0" i="0" u="none" strike="noStrike" cap="none" dirty="0">
                <a:solidFill>
                  <a:schemeClr val="dk1"/>
                </a:solidFill>
                <a:latin typeface="Calibri"/>
                <a:ea typeface="Calibri"/>
                <a:cs typeface="Calibri"/>
                <a:sym typeface="Calibri"/>
              </a:rPr>
            </a:br>
            <a:endParaRPr sz="1200" b="0" i="0" u="none" strike="noStrike" cap="none" dirty="0">
              <a:solidFill>
                <a:schemeClr val="dk1"/>
              </a:solidFill>
              <a:latin typeface="Calibri"/>
              <a:ea typeface="Calibri"/>
              <a:cs typeface="Calibri"/>
              <a:sym typeface="Calibri"/>
            </a:endParaRPr>
          </a:p>
        </p:txBody>
      </p:sp>
      <p:sp>
        <p:nvSpPr>
          <p:cNvPr id="210" name="Shape 21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rgbClr val="000000"/>
                </a:solidFill>
                <a:latin typeface="Calibri"/>
                <a:ea typeface="Calibri"/>
                <a:cs typeface="Calibri"/>
                <a:sym typeface="Calibri"/>
              </a:rPr>
              <a:pPr marL="0" marR="0" lvl="0" indent="0" algn="r" rtl="0">
                <a:spcBef>
                  <a:spcPts val="0"/>
                </a:spcBef>
                <a:spcAft>
                  <a:spcPts val="0"/>
                </a:spcAft>
                <a:buNone/>
              </a:pPr>
              <a:t>16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04663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Shape 22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200" b="0" i="0" u="none" strike="noStrike" cap="none">
                <a:solidFill>
                  <a:schemeClr val="dk1"/>
                </a:solidFill>
                <a:latin typeface="Calibri"/>
                <a:ea typeface="Calibri"/>
                <a:cs typeface="Calibri"/>
                <a:sym typeface="Calibri"/>
              </a:rPr>
              <a:t>Для органов власти и контролирующих организаций</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ru-RU" sz="1200" b="0" i="0" u="none" strike="noStrike" cap="none">
                <a:solidFill>
                  <a:schemeClr val="dk1"/>
                </a:solidFill>
                <a:latin typeface="Calibri"/>
                <a:ea typeface="Calibri"/>
                <a:cs typeface="Calibri"/>
                <a:sym typeface="Calibri"/>
              </a:rPr>
              <a:t>Портал предлагает механизмы для наблюдения за текущим состоянием жилого фонда и сферы ЖКХ посредством получения статистических и аналитических отчетов, а также среду для общения с предприятиями ЖКХ и гражданами (информирование УК, обратная связь, приемная).</a:t>
            </a:r>
            <a:br>
              <a:rPr lang="ru-RU"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223" name="Shape 22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rgbClr val="000000"/>
                </a:solidFill>
                <a:latin typeface="Calibri"/>
                <a:ea typeface="Calibri"/>
                <a:cs typeface="Calibri"/>
                <a:sym typeface="Calibri"/>
              </a:rPr>
              <a:pPr marL="0" marR="0" lvl="0" indent="0" algn="r" rtl="0">
                <a:spcBef>
                  <a:spcPts val="0"/>
                </a:spcBef>
                <a:spcAft>
                  <a:spcPts val="0"/>
                </a:spcAft>
                <a:buNone/>
              </a:pPr>
              <a:t>17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83855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Shape 23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7" name="Shape 23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rgbClr val="000000"/>
                </a:solidFill>
                <a:latin typeface="Calibri"/>
                <a:ea typeface="Calibri"/>
                <a:cs typeface="Calibri"/>
                <a:sym typeface="Calibri"/>
              </a:rPr>
              <a:pPr marL="0" marR="0" lvl="0" indent="0" algn="r" rtl="0">
                <a:spcBef>
                  <a:spcPts val="0"/>
                </a:spcBef>
                <a:spcAft>
                  <a:spcPts val="0"/>
                </a:spcAft>
                <a:buNone/>
              </a:pPr>
              <a:t>18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69891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4" name="Shape 24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00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err="1"/>
              <a:t>В</a:t>
            </a:r>
            <a:r>
              <a:rPr lang="en-US" dirty="0"/>
              <a:t> </a:t>
            </a:r>
            <a:r>
              <a:rPr lang="en-US" dirty="0" err="1"/>
              <a:t>продолжении</a:t>
            </a:r>
            <a:r>
              <a:rPr lang="en-US" dirty="0"/>
              <a:t> </a:t>
            </a:r>
            <a:r>
              <a:rPr lang="en-US" dirty="0" err="1"/>
              <a:t>поднятой</a:t>
            </a:r>
            <a:r>
              <a:rPr lang="en-US" dirty="0"/>
              <a:t> </a:t>
            </a:r>
            <a:r>
              <a:rPr lang="en-US" dirty="0" err="1"/>
              <a:t>темы</a:t>
            </a:r>
            <a:r>
              <a:rPr lang="en-US" dirty="0"/>
              <a:t> </a:t>
            </a:r>
            <a:r>
              <a:rPr lang="en-US" dirty="0" err="1"/>
              <a:t>предыдущим</a:t>
            </a:r>
            <a:r>
              <a:rPr lang="en-US" dirty="0"/>
              <a:t> </a:t>
            </a:r>
            <a:r>
              <a:rPr lang="en-US" dirty="0" err="1"/>
              <a:t>спикером</a:t>
            </a:r>
            <a:r>
              <a:rPr lang="en-US" dirty="0"/>
              <a:t> </a:t>
            </a:r>
            <a:r>
              <a:rPr lang="en-US" dirty="0" err="1"/>
              <a:t>хотелось</a:t>
            </a:r>
            <a:r>
              <a:rPr lang="en-US" dirty="0"/>
              <a:t> </a:t>
            </a:r>
            <a:r>
              <a:rPr lang="en-US" dirty="0" err="1"/>
              <a:t>бы</a:t>
            </a:r>
            <a:r>
              <a:rPr lang="en-US" dirty="0"/>
              <a:t> </a:t>
            </a:r>
            <a:r>
              <a:rPr lang="en-US" dirty="0" err="1"/>
              <a:t>отметить</a:t>
            </a:r>
            <a:r>
              <a:rPr lang="en-US" dirty="0"/>
              <a:t> </a:t>
            </a:r>
            <a:r>
              <a:rPr lang="en-US" dirty="0" err="1"/>
              <a:t>наше</a:t>
            </a:r>
            <a:r>
              <a:rPr lang="en-US" dirty="0"/>
              <a:t> </a:t>
            </a:r>
            <a:r>
              <a:rPr lang="en-US" dirty="0" err="1"/>
              <a:t>тесное</a:t>
            </a:r>
            <a:r>
              <a:rPr lang="en-US" dirty="0"/>
              <a:t> </a:t>
            </a:r>
            <a:r>
              <a:rPr lang="en-US" dirty="0" err="1"/>
              <a:t>сотрудничество</a:t>
            </a:r>
            <a:r>
              <a:rPr lang="en-US" dirty="0"/>
              <a:t> </a:t>
            </a:r>
            <a:r>
              <a:rPr lang="en-US" dirty="0" err="1"/>
              <a:t>с</a:t>
            </a:r>
            <a:r>
              <a:rPr lang="en-US" dirty="0"/>
              <a:t> </a:t>
            </a:r>
            <a:r>
              <a:rPr lang="en-US" dirty="0" err="1"/>
              <a:t>Министерством</a:t>
            </a:r>
            <a:r>
              <a:rPr lang="en-US" dirty="0"/>
              <a:t> </a:t>
            </a:r>
            <a:r>
              <a:rPr lang="en-US" dirty="0" err="1"/>
              <a:t>социальной</a:t>
            </a:r>
            <a:r>
              <a:rPr lang="en-US" dirty="0"/>
              <a:t> </a:t>
            </a:r>
            <a:r>
              <a:rPr lang="en-US" dirty="0" err="1"/>
              <a:t>защиты</a:t>
            </a:r>
            <a:r>
              <a:rPr lang="en-US" dirty="0"/>
              <a:t> населения Республики Бурятия </a:t>
            </a:r>
            <a:r>
              <a:rPr lang="en-US" dirty="0" err="1"/>
              <a:t>и</a:t>
            </a:r>
            <a:r>
              <a:rPr lang="en-US" dirty="0"/>
              <a:t> </a:t>
            </a:r>
            <a:r>
              <a:rPr lang="en-US" dirty="0" err="1"/>
              <a:t>Администрация</a:t>
            </a:r>
            <a:r>
              <a:rPr lang="en-US" dirty="0"/>
              <a:t> </a:t>
            </a:r>
            <a:r>
              <a:rPr lang="en-US" dirty="0" err="1"/>
              <a:t>Главы</a:t>
            </a:r>
            <a:r>
              <a:rPr lang="en-US" dirty="0"/>
              <a:t> Республики Бурятия </a:t>
            </a:r>
            <a:r>
              <a:rPr lang="en-US" dirty="0" err="1"/>
              <a:t>и</a:t>
            </a:r>
            <a:r>
              <a:rPr lang="en-US" dirty="0"/>
              <a:t> </a:t>
            </a:r>
            <a:r>
              <a:rPr lang="en-US" dirty="0" err="1"/>
              <a:t>Правительства</a:t>
            </a:r>
            <a:r>
              <a:rPr lang="en-US" dirty="0"/>
              <a:t> Республики Бурятия.  </a:t>
            </a:r>
            <a:r>
              <a:rPr lang="en-US" dirty="0" err="1"/>
              <a:t>Нашими</a:t>
            </a:r>
            <a:r>
              <a:rPr lang="en-US" dirty="0"/>
              <a:t> </a:t>
            </a:r>
            <a:r>
              <a:rPr lang="en-US" dirty="0" err="1"/>
              <a:t>коллегами</a:t>
            </a:r>
            <a:r>
              <a:rPr lang="en-US" dirty="0"/>
              <a:t> на </a:t>
            </a:r>
            <a:r>
              <a:rPr lang="en-US" dirty="0" err="1"/>
              <a:t>Всероссийском</a:t>
            </a:r>
            <a:r>
              <a:rPr lang="en-US" dirty="0"/>
              <a:t> </a:t>
            </a:r>
            <a:r>
              <a:rPr lang="en-US" dirty="0" err="1"/>
              <a:t>форуме</a:t>
            </a:r>
            <a:r>
              <a:rPr lang="en-US" dirty="0"/>
              <a:t> «ПРОФ-IT </a:t>
            </a:r>
            <a:r>
              <a:rPr lang="en-US" dirty="0" err="1"/>
              <a:t>в</a:t>
            </a:r>
            <a:r>
              <a:rPr lang="en-US" dirty="0"/>
              <a:t> 2017 </a:t>
            </a:r>
            <a:r>
              <a:rPr lang="en-US" dirty="0" err="1"/>
              <a:t>была</a:t>
            </a:r>
            <a:r>
              <a:rPr lang="en-US" dirty="0"/>
              <a:t> </a:t>
            </a:r>
            <a:r>
              <a:rPr lang="en-US" dirty="0" err="1"/>
              <a:t>представлена</a:t>
            </a:r>
            <a:r>
              <a:rPr lang="en-US" dirty="0"/>
              <a:t> </a:t>
            </a:r>
            <a:r>
              <a:rPr lang="en-US" dirty="0" err="1"/>
              <a:t>информационная</a:t>
            </a:r>
            <a:r>
              <a:rPr lang="en-US" dirty="0"/>
              <a:t> </a:t>
            </a:r>
            <a:r>
              <a:rPr lang="en-US" dirty="0" err="1"/>
              <a:t>система</a:t>
            </a:r>
            <a:r>
              <a:rPr lang="en-US" dirty="0"/>
              <a:t> «Социальный регистр населения Республики Бурятия», которая </a:t>
            </a:r>
            <a:r>
              <a:rPr lang="en-US" dirty="0" err="1"/>
              <a:t>была</a:t>
            </a:r>
            <a:r>
              <a:rPr lang="en-US" dirty="0"/>
              <a:t> </a:t>
            </a:r>
            <a:r>
              <a:rPr lang="en-US" dirty="0" err="1"/>
              <a:t>разработана</a:t>
            </a:r>
            <a:r>
              <a:rPr lang="en-US" dirty="0"/>
              <a:t> </a:t>
            </a:r>
            <a:r>
              <a:rPr lang="en-US" dirty="0" err="1"/>
              <a:t>и</a:t>
            </a:r>
            <a:r>
              <a:rPr lang="en-US" dirty="0"/>
              <a:t> </a:t>
            </a:r>
            <a:r>
              <a:rPr lang="en-US" dirty="0" err="1"/>
              <a:t>внедрена</a:t>
            </a:r>
            <a:r>
              <a:rPr lang="en-US" dirty="0"/>
              <a:t> нашей </a:t>
            </a:r>
            <a:r>
              <a:rPr lang="en-US" dirty="0" err="1"/>
              <a:t>компанией</a:t>
            </a:r>
            <a:r>
              <a:rPr lang="en-US" dirty="0"/>
              <a:t> </a:t>
            </a:r>
            <a:r>
              <a:rPr lang="en-US" dirty="0" err="1"/>
              <a:t>в</a:t>
            </a:r>
            <a:r>
              <a:rPr lang="en-US" dirty="0"/>
              <a:t> 2013 </a:t>
            </a:r>
            <a:r>
              <a:rPr lang="en-US" dirty="0" err="1"/>
              <a:t>году</a:t>
            </a:r>
            <a:r>
              <a:rPr lang="en-US" dirty="0"/>
              <a:t>. </a:t>
            </a:r>
            <a:endParaRPr dirty="0"/>
          </a:p>
          <a:p>
            <a:pPr marL="0" lvl="0" indent="0" rtl="0">
              <a:spcBef>
                <a:spcPts val="0"/>
              </a:spcBef>
              <a:spcAft>
                <a:spcPts val="0"/>
              </a:spcAft>
              <a:buNone/>
            </a:pPr>
            <a:r>
              <a:rPr lang="ru-RU" dirty="0"/>
              <a:t>Экспертами</a:t>
            </a:r>
            <a:r>
              <a:rPr lang="en-US" dirty="0"/>
              <a:t> </a:t>
            </a:r>
            <a:r>
              <a:rPr lang="en-US" dirty="0" err="1"/>
              <a:t>была</a:t>
            </a:r>
            <a:r>
              <a:rPr lang="en-US" dirty="0"/>
              <a:t> </a:t>
            </a:r>
            <a:r>
              <a:rPr lang="en-US" dirty="0" err="1"/>
              <a:t>дана</a:t>
            </a:r>
            <a:r>
              <a:rPr lang="en-US" dirty="0"/>
              <a:t> </a:t>
            </a:r>
            <a:r>
              <a:rPr lang="en-US" dirty="0" err="1"/>
              <a:t>высокая</a:t>
            </a:r>
            <a:r>
              <a:rPr lang="en-US" dirty="0"/>
              <a:t> </a:t>
            </a:r>
            <a:r>
              <a:rPr lang="en-US" dirty="0" err="1"/>
              <a:t>оценка</a:t>
            </a:r>
            <a:r>
              <a:rPr lang="en-US" dirty="0"/>
              <a:t> </a:t>
            </a:r>
            <a:r>
              <a:rPr lang="en-US" dirty="0" err="1"/>
              <a:t>и</a:t>
            </a:r>
            <a:r>
              <a:rPr lang="en-US" dirty="0"/>
              <a:t> по </a:t>
            </a:r>
            <a:r>
              <a:rPr lang="en-US" dirty="0" err="1"/>
              <a:t>итогам</a:t>
            </a:r>
            <a:r>
              <a:rPr lang="en-US" dirty="0"/>
              <a:t> </a:t>
            </a:r>
            <a:r>
              <a:rPr lang="en-US" dirty="0" err="1"/>
              <a:t>конкурса</a:t>
            </a:r>
            <a:r>
              <a:rPr lang="en-US" dirty="0"/>
              <a:t> </a:t>
            </a:r>
            <a:r>
              <a:rPr lang="en-US" dirty="0" err="1"/>
              <a:t>система</a:t>
            </a:r>
            <a:r>
              <a:rPr lang="en-US" dirty="0"/>
              <a:t> </a:t>
            </a:r>
            <a:r>
              <a:rPr lang="en-US" dirty="0" err="1"/>
              <a:t>заняла</a:t>
            </a:r>
            <a:r>
              <a:rPr lang="en-US" dirty="0"/>
              <a:t> III </a:t>
            </a:r>
            <a:r>
              <a:rPr lang="en-US" dirty="0" err="1"/>
              <a:t>место</a:t>
            </a:r>
            <a:r>
              <a:rPr lang="en-US" dirty="0"/>
              <a:t> </a:t>
            </a:r>
            <a:r>
              <a:rPr lang="en-US" dirty="0" err="1"/>
              <a:t>в</a:t>
            </a:r>
            <a:r>
              <a:rPr lang="en-US" dirty="0"/>
              <a:t> </a:t>
            </a:r>
            <a:r>
              <a:rPr lang="en-US" dirty="0" err="1"/>
              <a:t>номинации</a:t>
            </a:r>
            <a:r>
              <a:rPr lang="en-US" dirty="0"/>
              <a:t> «IT </a:t>
            </a:r>
            <a:r>
              <a:rPr lang="en-US" dirty="0" err="1"/>
              <a:t>в</a:t>
            </a:r>
            <a:r>
              <a:rPr lang="en-US" dirty="0"/>
              <a:t> </a:t>
            </a:r>
            <a:r>
              <a:rPr lang="en-US" dirty="0" err="1"/>
              <a:t>социальной</a:t>
            </a:r>
            <a:r>
              <a:rPr lang="en-US" dirty="0"/>
              <a:t> </a:t>
            </a:r>
            <a:r>
              <a:rPr lang="en-US" dirty="0" err="1"/>
              <a:t>сфере</a:t>
            </a:r>
            <a:r>
              <a:rPr lang="en-US" dirty="0"/>
              <a:t>».</a:t>
            </a:r>
            <a:endParaRPr sz="2700" dirty="0">
              <a:solidFill>
                <a:srgbClr val="1D2127"/>
              </a:solidFill>
            </a:endParaRPr>
          </a:p>
          <a:p>
            <a:pPr marL="0" lvl="0" indent="0" rtl="0">
              <a:spcBef>
                <a:spcPts val="0"/>
              </a:spcBef>
              <a:spcAft>
                <a:spcPts val="0"/>
              </a:spcAft>
              <a:buNone/>
            </a:pPr>
            <a:endParaRPr dirty="0"/>
          </a:p>
          <a:p>
            <a:pPr marL="0" lvl="0" indent="0">
              <a:spcBef>
                <a:spcPts val="0"/>
              </a:spcBef>
              <a:spcAft>
                <a:spcPts val="0"/>
              </a:spcAft>
              <a:buNone/>
            </a:pPr>
            <a:endParaRPr dirty="0"/>
          </a:p>
        </p:txBody>
      </p:sp>
      <p:sp>
        <p:nvSpPr>
          <p:cNvPr id="95" name="Shape 95"/>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2</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dirty="0" err="1">
                <a:solidFill>
                  <a:schemeClr val="dk1"/>
                </a:solidFill>
              </a:rPr>
              <a:t>Согласно</a:t>
            </a:r>
            <a:r>
              <a:rPr lang="en-US" dirty="0">
                <a:solidFill>
                  <a:schemeClr val="dk1"/>
                </a:solidFill>
              </a:rPr>
              <a:t> </a:t>
            </a:r>
            <a:r>
              <a:rPr lang="en-US" dirty="0" err="1">
                <a:solidFill>
                  <a:schemeClr val="dk1"/>
                </a:solidFill>
              </a:rPr>
              <a:t>постановления</a:t>
            </a:r>
            <a:r>
              <a:rPr lang="en-US" dirty="0">
                <a:solidFill>
                  <a:schemeClr val="dk1"/>
                </a:solidFill>
              </a:rPr>
              <a:t> </a:t>
            </a:r>
            <a:r>
              <a:rPr lang="en-US" b="1" dirty="0">
                <a:solidFill>
                  <a:srgbClr val="C00000"/>
                </a:solidFill>
                <a:latin typeface="Times New Roman"/>
                <a:ea typeface="Times New Roman"/>
                <a:cs typeface="Times New Roman"/>
                <a:sym typeface="Times New Roman"/>
              </a:rPr>
              <a:t>N 181 от 14.02.2017 </a:t>
            </a:r>
            <a:r>
              <a:rPr lang="en-US" dirty="0" err="1">
                <a:solidFill>
                  <a:schemeClr val="dk1"/>
                </a:solidFill>
              </a:rPr>
              <a:t>перед</a:t>
            </a:r>
            <a:r>
              <a:rPr lang="en-US" dirty="0">
                <a:solidFill>
                  <a:schemeClr val="dk1"/>
                </a:solidFill>
              </a:rPr>
              <a:t> ОГВ </a:t>
            </a:r>
            <a:r>
              <a:rPr lang="en-US" dirty="0" err="1">
                <a:solidFill>
                  <a:schemeClr val="dk1"/>
                </a:solidFill>
              </a:rPr>
              <a:t>встала</a:t>
            </a:r>
            <a:r>
              <a:rPr lang="en-US" dirty="0">
                <a:solidFill>
                  <a:schemeClr val="dk1"/>
                </a:solidFill>
              </a:rPr>
              <a:t> </a:t>
            </a:r>
            <a:r>
              <a:rPr lang="en-US" dirty="0" err="1">
                <a:solidFill>
                  <a:schemeClr val="dk1"/>
                </a:solidFill>
              </a:rPr>
              <a:t>задача</a:t>
            </a:r>
            <a:r>
              <a:rPr lang="en-US" dirty="0">
                <a:solidFill>
                  <a:schemeClr val="dk1"/>
                </a:solidFill>
              </a:rPr>
              <a:t> по </a:t>
            </a:r>
            <a:r>
              <a:rPr lang="en-US" dirty="0" err="1">
                <a:solidFill>
                  <a:schemeClr val="dk1"/>
                </a:solidFill>
              </a:rPr>
              <a:t>реализации</a:t>
            </a:r>
            <a:r>
              <a:rPr lang="en-US" dirty="0">
                <a:solidFill>
                  <a:schemeClr val="dk1"/>
                </a:solidFill>
              </a:rPr>
              <a:t> </a:t>
            </a:r>
            <a:r>
              <a:rPr lang="en-US" dirty="0" err="1">
                <a:solidFill>
                  <a:schemeClr val="dk1"/>
                </a:solidFill>
              </a:rPr>
              <a:t>взаимодействия</a:t>
            </a:r>
            <a:r>
              <a:rPr lang="en-US" dirty="0">
                <a:solidFill>
                  <a:schemeClr val="dk1"/>
                </a:solidFill>
              </a:rPr>
              <a:t> </a:t>
            </a:r>
            <a:r>
              <a:rPr lang="en-US" dirty="0" err="1">
                <a:solidFill>
                  <a:schemeClr val="dk1"/>
                </a:solidFill>
              </a:rPr>
              <a:t>с</a:t>
            </a:r>
            <a:r>
              <a:rPr lang="en-US" dirty="0">
                <a:solidFill>
                  <a:schemeClr val="dk1"/>
                </a:solidFill>
              </a:rPr>
              <a:t> ЕГИССО.</a:t>
            </a:r>
            <a:endParaRPr dirty="0">
              <a:solidFill>
                <a:schemeClr val="dk1"/>
              </a:solidFill>
            </a:endParaRPr>
          </a:p>
          <a:p>
            <a:pPr marL="0" lvl="0" indent="0" rtl="0">
              <a:lnSpc>
                <a:spcPct val="115000"/>
              </a:lnSpc>
              <a:spcBef>
                <a:spcPts val="0"/>
              </a:spcBef>
              <a:spcAft>
                <a:spcPts val="0"/>
              </a:spcAft>
              <a:buClr>
                <a:schemeClr val="dk1"/>
              </a:buClr>
              <a:buSzPts val="1100"/>
              <a:buFont typeface="Arial"/>
              <a:buNone/>
            </a:pPr>
            <a:r>
              <a:rPr lang="en-US" dirty="0">
                <a:solidFill>
                  <a:schemeClr val="dk1"/>
                </a:solidFill>
              </a:rPr>
              <a:t>ОГВ </a:t>
            </a:r>
            <a:r>
              <a:rPr lang="en-US" dirty="0" err="1">
                <a:solidFill>
                  <a:schemeClr val="dk1"/>
                </a:solidFill>
              </a:rPr>
              <a:t>обязаны</a:t>
            </a:r>
            <a:r>
              <a:rPr lang="en-US" dirty="0">
                <a:solidFill>
                  <a:schemeClr val="dk1"/>
                </a:solidFill>
              </a:rPr>
              <a:t> </a:t>
            </a:r>
            <a:r>
              <a:rPr lang="en-US" dirty="0" err="1">
                <a:solidFill>
                  <a:schemeClr val="dk1"/>
                </a:solidFill>
              </a:rPr>
              <a:t>регулярно</a:t>
            </a:r>
            <a:r>
              <a:rPr lang="en-US" dirty="0">
                <a:solidFill>
                  <a:schemeClr val="dk1"/>
                </a:solidFill>
              </a:rPr>
              <a:t> </a:t>
            </a:r>
            <a:r>
              <a:rPr lang="en-US" dirty="0" err="1">
                <a:solidFill>
                  <a:schemeClr val="dk1"/>
                </a:solidFill>
              </a:rPr>
              <a:t>предоставлять</a:t>
            </a:r>
            <a:r>
              <a:rPr lang="en-US" dirty="0">
                <a:solidFill>
                  <a:schemeClr val="dk1"/>
                </a:solidFill>
              </a:rPr>
              <a:t> </a:t>
            </a:r>
            <a:r>
              <a:rPr lang="en-US" dirty="0" err="1">
                <a:solidFill>
                  <a:schemeClr val="dk1"/>
                </a:solidFill>
              </a:rPr>
              <a:t>информацию</a:t>
            </a:r>
            <a:r>
              <a:rPr lang="en-US" dirty="0">
                <a:solidFill>
                  <a:schemeClr val="dk1"/>
                </a:solidFill>
              </a:rPr>
              <a:t> </a:t>
            </a:r>
            <a:r>
              <a:rPr lang="en-US" dirty="0" err="1">
                <a:solidFill>
                  <a:schemeClr val="dk1"/>
                </a:solidFill>
              </a:rPr>
              <a:t>об</a:t>
            </a:r>
            <a:r>
              <a:rPr lang="en-US" dirty="0">
                <a:solidFill>
                  <a:schemeClr val="dk1"/>
                </a:solidFill>
              </a:rPr>
              <a:t> </a:t>
            </a:r>
            <a:r>
              <a:rPr lang="en-US" dirty="0" err="1">
                <a:solidFill>
                  <a:schemeClr val="dk1"/>
                </a:solidFill>
              </a:rPr>
              <a:t>оказываемых</a:t>
            </a:r>
            <a:r>
              <a:rPr lang="en-US" dirty="0">
                <a:solidFill>
                  <a:schemeClr val="dk1"/>
                </a:solidFill>
              </a:rPr>
              <a:t> </a:t>
            </a:r>
            <a:r>
              <a:rPr lang="en-US" dirty="0" err="1">
                <a:solidFill>
                  <a:schemeClr val="dk1"/>
                </a:solidFill>
              </a:rPr>
              <a:t>гражданам</a:t>
            </a:r>
            <a:r>
              <a:rPr lang="en-US" dirty="0">
                <a:solidFill>
                  <a:schemeClr val="dk1"/>
                </a:solidFill>
              </a:rPr>
              <a:t> </a:t>
            </a:r>
            <a:r>
              <a:rPr lang="en-US" dirty="0" err="1">
                <a:solidFill>
                  <a:schemeClr val="dk1"/>
                </a:solidFill>
              </a:rPr>
              <a:t>услугах</a:t>
            </a:r>
            <a:r>
              <a:rPr lang="en-US" dirty="0">
                <a:solidFill>
                  <a:schemeClr val="dk1"/>
                </a:solidFill>
              </a:rPr>
              <a:t> </a:t>
            </a:r>
            <a:r>
              <a:rPr lang="en-US" dirty="0" err="1">
                <a:solidFill>
                  <a:schemeClr val="dk1"/>
                </a:solidFill>
              </a:rPr>
              <a:t>и</a:t>
            </a:r>
            <a:r>
              <a:rPr lang="en-US" dirty="0">
                <a:solidFill>
                  <a:schemeClr val="dk1"/>
                </a:solidFill>
              </a:rPr>
              <a:t> </a:t>
            </a:r>
            <a:r>
              <a:rPr lang="en-US" dirty="0" err="1">
                <a:solidFill>
                  <a:schemeClr val="dk1"/>
                </a:solidFill>
              </a:rPr>
              <a:t>о</a:t>
            </a:r>
            <a:r>
              <a:rPr lang="en-US" dirty="0">
                <a:solidFill>
                  <a:schemeClr val="dk1"/>
                </a:solidFill>
              </a:rPr>
              <a:t> </a:t>
            </a:r>
            <a:r>
              <a:rPr lang="en-US" dirty="0" err="1">
                <a:solidFill>
                  <a:schemeClr val="dk1"/>
                </a:solidFill>
              </a:rPr>
              <a:t>суммах</a:t>
            </a:r>
            <a:r>
              <a:rPr lang="en-US" dirty="0">
                <a:solidFill>
                  <a:schemeClr val="dk1"/>
                </a:solidFill>
              </a:rPr>
              <a:t> </a:t>
            </a:r>
            <a:r>
              <a:rPr lang="en-US" dirty="0" err="1">
                <a:solidFill>
                  <a:schemeClr val="dk1"/>
                </a:solidFill>
              </a:rPr>
              <a:t>выплат</a:t>
            </a:r>
            <a:r>
              <a:rPr lang="en-US" dirty="0">
                <a:solidFill>
                  <a:schemeClr val="dk1"/>
                </a:solidFill>
              </a:rPr>
              <a:t> по </a:t>
            </a:r>
            <a:r>
              <a:rPr lang="en-US" dirty="0" err="1">
                <a:solidFill>
                  <a:schemeClr val="dk1"/>
                </a:solidFill>
              </a:rPr>
              <a:t>этим</a:t>
            </a:r>
            <a:r>
              <a:rPr lang="en-US" dirty="0">
                <a:solidFill>
                  <a:schemeClr val="dk1"/>
                </a:solidFill>
              </a:rPr>
              <a:t> </a:t>
            </a:r>
            <a:r>
              <a:rPr lang="en-US" dirty="0" err="1">
                <a:solidFill>
                  <a:schemeClr val="dk1"/>
                </a:solidFill>
              </a:rPr>
              <a:t>услугам</a:t>
            </a:r>
            <a:r>
              <a:rPr lang="en-US" dirty="0">
                <a:solidFill>
                  <a:schemeClr val="dk1"/>
                </a:solidFill>
              </a:rPr>
              <a:t>.</a:t>
            </a:r>
            <a:endParaRPr dirty="0">
              <a:solidFill>
                <a:schemeClr val="dk1"/>
              </a:solidFill>
            </a:endParaRPr>
          </a:p>
          <a:p>
            <a:pPr marL="0" lvl="0" indent="0" rtl="0">
              <a:lnSpc>
                <a:spcPct val="115000"/>
              </a:lnSpc>
              <a:spcBef>
                <a:spcPts val="0"/>
              </a:spcBef>
              <a:spcAft>
                <a:spcPts val="0"/>
              </a:spcAft>
              <a:buClr>
                <a:schemeClr val="dk1"/>
              </a:buClr>
              <a:buSzPts val="1100"/>
              <a:buFont typeface="Arial"/>
              <a:buNone/>
            </a:pPr>
            <a:r>
              <a:rPr lang="en-US" dirty="0" err="1">
                <a:solidFill>
                  <a:schemeClr val="dk1"/>
                </a:solidFill>
              </a:rPr>
              <a:t>Перед</a:t>
            </a:r>
            <a:r>
              <a:rPr lang="en-US" dirty="0">
                <a:solidFill>
                  <a:schemeClr val="dk1"/>
                </a:solidFill>
              </a:rPr>
              <a:t> нами, </a:t>
            </a:r>
            <a:r>
              <a:rPr lang="en-US" dirty="0" err="1">
                <a:solidFill>
                  <a:schemeClr val="dk1"/>
                </a:solidFill>
              </a:rPr>
              <a:t>как</a:t>
            </a:r>
            <a:r>
              <a:rPr lang="en-US" dirty="0">
                <a:solidFill>
                  <a:schemeClr val="dk1"/>
                </a:solidFill>
              </a:rPr>
              <a:t> </a:t>
            </a:r>
            <a:r>
              <a:rPr lang="en-US" dirty="0" err="1">
                <a:solidFill>
                  <a:schemeClr val="dk1"/>
                </a:solidFill>
              </a:rPr>
              <a:t>перед</a:t>
            </a:r>
            <a:r>
              <a:rPr lang="en-US" dirty="0">
                <a:solidFill>
                  <a:schemeClr val="dk1"/>
                </a:solidFill>
              </a:rPr>
              <a:t> </a:t>
            </a:r>
            <a:r>
              <a:rPr lang="en-US" dirty="0" err="1">
                <a:solidFill>
                  <a:schemeClr val="dk1"/>
                </a:solidFill>
              </a:rPr>
              <a:t>разработчиками</a:t>
            </a:r>
            <a:r>
              <a:rPr lang="en-US" dirty="0">
                <a:solidFill>
                  <a:schemeClr val="dk1"/>
                </a:solidFill>
              </a:rPr>
              <a:t> ИС </a:t>
            </a:r>
            <a:r>
              <a:rPr lang="en-US" dirty="0" err="1">
                <a:solidFill>
                  <a:schemeClr val="dk1"/>
                </a:solidFill>
              </a:rPr>
              <a:t>заказчиками</a:t>
            </a:r>
            <a:r>
              <a:rPr lang="en-US" dirty="0">
                <a:solidFill>
                  <a:schemeClr val="dk1"/>
                </a:solidFill>
              </a:rPr>
              <a:t> </a:t>
            </a:r>
            <a:r>
              <a:rPr lang="en-US" dirty="0" err="1">
                <a:solidFill>
                  <a:schemeClr val="dk1"/>
                </a:solidFill>
              </a:rPr>
              <a:t>была</a:t>
            </a:r>
            <a:r>
              <a:rPr lang="en-US" dirty="0">
                <a:solidFill>
                  <a:schemeClr val="dk1"/>
                </a:solidFill>
              </a:rPr>
              <a:t> </a:t>
            </a:r>
            <a:r>
              <a:rPr lang="en-US" dirty="0" err="1">
                <a:solidFill>
                  <a:schemeClr val="dk1"/>
                </a:solidFill>
              </a:rPr>
              <a:t>поставлена</a:t>
            </a:r>
            <a:r>
              <a:rPr lang="en-US" dirty="0">
                <a:solidFill>
                  <a:schemeClr val="dk1"/>
                </a:solidFill>
              </a:rPr>
              <a:t> </a:t>
            </a:r>
            <a:r>
              <a:rPr lang="en-US" dirty="0" err="1">
                <a:solidFill>
                  <a:schemeClr val="dk1"/>
                </a:solidFill>
              </a:rPr>
              <a:t>задача</a:t>
            </a:r>
            <a:r>
              <a:rPr lang="en-US" dirty="0">
                <a:solidFill>
                  <a:schemeClr val="dk1"/>
                </a:solidFill>
              </a:rPr>
              <a:t> </a:t>
            </a:r>
            <a:r>
              <a:rPr lang="en-US" dirty="0" err="1">
                <a:solidFill>
                  <a:schemeClr val="dk1"/>
                </a:solidFill>
              </a:rPr>
              <a:t>реализовать</a:t>
            </a:r>
            <a:r>
              <a:rPr lang="en-US" dirty="0">
                <a:solidFill>
                  <a:schemeClr val="dk1"/>
                </a:solidFill>
              </a:rPr>
              <a:t> </a:t>
            </a:r>
            <a:r>
              <a:rPr lang="en-US" dirty="0" err="1">
                <a:solidFill>
                  <a:schemeClr val="dk1"/>
                </a:solidFill>
              </a:rPr>
              <a:t>полное</a:t>
            </a:r>
            <a:r>
              <a:rPr lang="en-US" dirty="0">
                <a:solidFill>
                  <a:schemeClr val="dk1"/>
                </a:solidFill>
              </a:rPr>
              <a:t> </a:t>
            </a:r>
            <a:r>
              <a:rPr lang="en-US" dirty="0" err="1">
                <a:solidFill>
                  <a:schemeClr val="dk1"/>
                </a:solidFill>
              </a:rPr>
              <a:t>взаимодействие</a:t>
            </a:r>
            <a:r>
              <a:rPr lang="en-US" dirty="0">
                <a:solidFill>
                  <a:schemeClr val="dk1"/>
                </a:solidFill>
              </a:rPr>
              <a:t> ИС </a:t>
            </a:r>
            <a:r>
              <a:rPr lang="en-US" dirty="0" err="1">
                <a:solidFill>
                  <a:schemeClr val="dk1"/>
                </a:solidFill>
              </a:rPr>
              <a:t>с</a:t>
            </a:r>
            <a:r>
              <a:rPr lang="en-US" dirty="0">
                <a:solidFill>
                  <a:schemeClr val="dk1"/>
                </a:solidFill>
              </a:rPr>
              <a:t> ЕГИССО, </a:t>
            </a:r>
            <a:r>
              <a:rPr lang="en-US" dirty="0" err="1">
                <a:solidFill>
                  <a:schemeClr val="dk1"/>
                </a:solidFill>
              </a:rPr>
              <a:t>а</a:t>
            </a:r>
            <a:r>
              <a:rPr lang="en-US" dirty="0">
                <a:solidFill>
                  <a:schemeClr val="dk1"/>
                </a:solidFill>
              </a:rPr>
              <a:t> именно:</a:t>
            </a:r>
            <a:endParaRPr dirty="0">
              <a:solidFill>
                <a:schemeClr val="dk1"/>
              </a:solidFill>
            </a:endParaRPr>
          </a:p>
          <a:p>
            <a:pPr marL="0" lvl="0" indent="0" rtl="0">
              <a:lnSpc>
                <a:spcPct val="115000"/>
              </a:lnSpc>
              <a:spcBef>
                <a:spcPts val="0"/>
              </a:spcBef>
              <a:spcAft>
                <a:spcPts val="0"/>
              </a:spcAft>
              <a:buClr>
                <a:schemeClr val="dk1"/>
              </a:buClr>
              <a:buSzPts val="1100"/>
              <a:buFont typeface="Arial"/>
              <a:buNone/>
            </a:pPr>
            <a:r>
              <a:rPr lang="en-US" sz="1400" dirty="0">
                <a:solidFill>
                  <a:schemeClr val="dk1"/>
                </a:solidFill>
              </a:rPr>
              <a:t>1.</a:t>
            </a:r>
            <a:r>
              <a:rPr lang="en-US" dirty="0">
                <a:solidFill>
                  <a:schemeClr val="dk1"/>
                </a:solidFill>
              </a:rPr>
              <a:t>Наполнение ИС </a:t>
            </a:r>
            <a:r>
              <a:rPr lang="en-US" dirty="0" err="1">
                <a:solidFill>
                  <a:schemeClr val="dk1"/>
                </a:solidFill>
              </a:rPr>
              <a:t>недостающими</a:t>
            </a:r>
            <a:r>
              <a:rPr lang="en-US" dirty="0">
                <a:solidFill>
                  <a:schemeClr val="dk1"/>
                </a:solidFill>
              </a:rPr>
              <a:t> </a:t>
            </a:r>
            <a:r>
              <a:rPr lang="en-US" dirty="0" err="1">
                <a:solidFill>
                  <a:schemeClr val="dk1"/>
                </a:solidFill>
              </a:rPr>
              <a:t>данными</a:t>
            </a:r>
            <a:r>
              <a:rPr lang="en-US" dirty="0">
                <a:solidFill>
                  <a:schemeClr val="dk1"/>
                </a:solidFill>
              </a:rPr>
              <a:t>;</a:t>
            </a:r>
            <a:endParaRPr dirty="0">
              <a:solidFill>
                <a:schemeClr val="dk1"/>
              </a:solidFill>
            </a:endParaRPr>
          </a:p>
          <a:p>
            <a:pPr marL="0" lvl="0" indent="0" rtl="0">
              <a:lnSpc>
                <a:spcPct val="115000"/>
              </a:lnSpc>
              <a:spcBef>
                <a:spcPts val="0"/>
              </a:spcBef>
              <a:spcAft>
                <a:spcPts val="0"/>
              </a:spcAft>
              <a:buClr>
                <a:schemeClr val="dk1"/>
              </a:buClr>
              <a:buSzPts val="1100"/>
              <a:buFont typeface="Arial"/>
              <a:buNone/>
            </a:pPr>
            <a:r>
              <a:rPr lang="en-US" sz="1400" dirty="0">
                <a:solidFill>
                  <a:schemeClr val="dk1"/>
                </a:solidFill>
              </a:rPr>
              <a:t>2.</a:t>
            </a:r>
            <a:r>
              <a:rPr lang="en-US" dirty="0">
                <a:solidFill>
                  <a:schemeClr val="dk1"/>
                </a:solidFill>
              </a:rPr>
              <a:t>Формирование </a:t>
            </a:r>
            <a:r>
              <a:rPr lang="en-US" dirty="0" err="1">
                <a:solidFill>
                  <a:schemeClr val="dk1"/>
                </a:solidFill>
              </a:rPr>
              <a:t>выгрузки</a:t>
            </a:r>
            <a:r>
              <a:rPr lang="en-US" dirty="0">
                <a:solidFill>
                  <a:schemeClr val="dk1"/>
                </a:solidFill>
              </a:rPr>
              <a:t> </a:t>
            </a:r>
            <a:r>
              <a:rPr lang="en-US" dirty="0" err="1">
                <a:solidFill>
                  <a:schemeClr val="dk1"/>
                </a:solidFill>
              </a:rPr>
              <a:t>сведений</a:t>
            </a:r>
            <a:r>
              <a:rPr lang="en-US" dirty="0">
                <a:solidFill>
                  <a:schemeClr val="dk1"/>
                </a:solidFill>
              </a:rPr>
              <a:t> </a:t>
            </a:r>
            <a:r>
              <a:rPr lang="en-US" dirty="0" err="1">
                <a:solidFill>
                  <a:schemeClr val="dk1"/>
                </a:solidFill>
              </a:rPr>
              <a:t>в</a:t>
            </a:r>
            <a:r>
              <a:rPr lang="en-US" dirty="0">
                <a:solidFill>
                  <a:schemeClr val="dk1"/>
                </a:solidFill>
              </a:rPr>
              <a:t> </a:t>
            </a:r>
            <a:r>
              <a:rPr lang="ru-RU" dirty="0">
                <a:solidFill>
                  <a:schemeClr val="dk1"/>
                </a:solidFill>
              </a:rPr>
              <a:t>требуемом</a:t>
            </a:r>
            <a:r>
              <a:rPr lang="en-US" dirty="0">
                <a:solidFill>
                  <a:schemeClr val="dk1"/>
                </a:solidFill>
              </a:rPr>
              <a:t> </a:t>
            </a:r>
            <a:r>
              <a:rPr lang="en-US" dirty="0" err="1">
                <a:solidFill>
                  <a:schemeClr val="dk1"/>
                </a:solidFill>
              </a:rPr>
              <a:t>формате</a:t>
            </a:r>
            <a:r>
              <a:rPr lang="en-US" dirty="0">
                <a:solidFill>
                  <a:schemeClr val="dk1"/>
                </a:solidFill>
              </a:rPr>
              <a:t>;</a:t>
            </a:r>
            <a:endParaRPr dirty="0">
              <a:solidFill>
                <a:schemeClr val="dk1"/>
              </a:solidFill>
            </a:endParaRPr>
          </a:p>
          <a:p>
            <a:pPr marL="0" lvl="0" indent="0" rtl="0">
              <a:lnSpc>
                <a:spcPct val="115000"/>
              </a:lnSpc>
              <a:spcBef>
                <a:spcPts val="0"/>
              </a:spcBef>
              <a:spcAft>
                <a:spcPts val="0"/>
              </a:spcAft>
              <a:buClr>
                <a:schemeClr val="dk1"/>
              </a:buClr>
              <a:buSzPts val="1100"/>
              <a:buFont typeface="Arial"/>
              <a:buNone/>
            </a:pPr>
            <a:r>
              <a:rPr lang="en-US" sz="1400" dirty="0">
                <a:solidFill>
                  <a:schemeClr val="dk1"/>
                </a:solidFill>
              </a:rPr>
              <a:t>3.</a:t>
            </a:r>
            <a:r>
              <a:rPr lang="en-US" dirty="0">
                <a:solidFill>
                  <a:schemeClr val="dk1"/>
                </a:solidFill>
              </a:rPr>
              <a:t>Обеспечение </a:t>
            </a:r>
            <a:r>
              <a:rPr lang="en-US" dirty="0" err="1">
                <a:solidFill>
                  <a:schemeClr val="dk1"/>
                </a:solidFill>
              </a:rPr>
              <a:t>взаимодействия</a:t>
            </a:r>
            <a:r>
              <a:rPr lang="en-US" dirty="0">
                <a:solidFill>
                  <a:schemeClr val="dk1"/>
                </a:solidFill>
              </a:rPr>
              <a:t> </a:t>
            </a:r>
            <a:r>
              <a:rPr lang="en-US" dirty="0" err="1">
                <a:solidFill>
                  <a:schemeClr val="dk1"/>
                </a:solidFill>
              </a:rPr>
              <a:t>с</a:t>
            </a:r>
            <a:r>
              <a:rPr lang="en-US" dirty="0">
                <a:solidFill>
                  <a:schemeClr val="dk1"/>
                </a:solidFill>
              </a:rPr>
              <a:t> ЕГИССО по СМЭВ.</a:t>
            </a:r>
            <a:endParaRPr dirty="0">
              <a:solidFill>
                <a:schemeClr val="dk1"/>
              </a:solidFill>
            </a:endParaRPr>
          </a:p>
          <a:p>
            <a:pPr marL="0" lvl="0" indent="0">
              <a:spcBef>
                <a:spcPts val="0"/>
              </a:spcBef>
              <a:spcAft>
                <a:spcPts val="0"/>
              </a:spcAft>
              <a:buNone/>
            </a:pPr>
            <a:endParaRPr dirty="0"/>
          </a:p>
        </p:txBody>
      </p:sp>
      <p:sp>
        <p:nvSpPr>
          <p:cNvPr id="104" name="Shape 104"/>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3</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Для </a:t>
            </a:r>
            <a:r>
              <a:rPr lang="en-US" dirty="0" err="1"/>
              <a:t>того</a:t>
            </a:r>
            <a:r>
              <a:rPr lang="en-US" dirty="0"/>
              <a:t>, </a:t>
            </a:r>
            <a:r>
              <a:rPr lang="en-US" dirty="0" err="1"/>
              <a:t>чтобы</a:t>
            </a:r>
            <a:r>
              <a:rPr lang="en-US" dirty="0"/>
              <a:t> </a:t>
            </a:r>
            <a:r>
              <a:rPr lang="en-US" dirty="0" err="1"/>
              <a:t>передавать</a:t>
            </a:r>
            <a:r>
              <a:rPr lang="en-US" dirty="0"/>
              <a:t> </a:t>
            </a:r>
            <a:r>
              <a:rPr lang="en-US" dirty="0" err="1"/>
              <a:t>сведения</a:t>
            </a:r>
            <a:r>
              <a:rPr lang="en-US" dirty="0"/>
              <a:t> </a:t>
            </a:r>
            <a:r>
              <a:rPr lang="en-US" dirty="0" err="1"/>
              <a:t>в</a:t>
            </a:r>
            <a:r>
              <a:rPr lang="en-US" dirty="0"/>
              <a:t> ЕГИССО, </a:t>
            </a:r>
            <a:r>
              <a:rPr lang="en-US" dirty="0" err="1"/>
              <a:t>поставщик</a:t>
            </a:r>
            <a:r>
              <a:rPr lang="en-US" dirty="0"/>
              <a:t> </a:t>
            </a:r>
            <a:r>
              <a:rPr lang="en-US" dirty="0" err="1"/>
              <a:t>данных</a:t>
            </a:r>
            <a:r>
              <a:rPr lang="en-US" dirty="0"/>
              <a:t> </a:t>
            </a:r>
            <a:r>
              <a:rPr lang="en-US" dirty="0" err="1"/>
              <a:t>должен</a:t>
            </a:r>
            <a:r>
              <a:rPr lang="en-US" dirty="0"/>
              <a:t> </a:t>
            </a:r>
            <a:r>
              <a:rPr lang="en-US" dirty="0" err="1"/>
              <a:t>подать</a:t>
            </a:r>
            <a:r>
              <a:rPr lang="en-US" dirty="0"/>
              <a:t> </a:t>
            </a:r>
            <a:r>
              <a:rPr lang="en-US" dirty="0" err="1"/>
              <a:t>заявку</a:t>
            </a:r>
            <a:r>
              <a:rPr lang="en-US" dirty="0"/>
              <a:t> на </a:t>
            </a:r>
            <a:r>
              <a:rPr lang="en-US" dirty="0" err="1"/>
              <a:t>подключение</a:t>
            </a:r>
            <a:r>
              <a:rPr lang="en-US" dirty="0"/>
              <a:t> </a:t>
            </a:r>
            <a:r>
              <a:rPr lang="en-US" dirty="0" err="1"/>
              <a:t>к</a:t>
            </a:r>
            <a:r>
              <a:rPr lang="en-US" dirty="0"/>
              <a:t> ЕГИССО, которая </a:t>
            </a:r>
            <a:r>
              <a:rPr lang="en-US" dirty="0" err="1"/>
              <a:t>включает</a:t>
            </a:r>
            <a:r>
              <a:rPr lang="en-US" dirty="0"/>
              <a:t> </a:t>
            </a:r>
            <a:r>
              <a:rPr lang="en-US" dirty="0" err="1"/>
              <a:t>в</a:t>
            </a:r>
            <a:r>
              <a:rPr lang="en-US" dirty="0"/>
              <a:t> </a:t>
            </a:r>
            <a:r>
              <a:rPr lang="en-US" dirty="0" err="1"/>
              <a:t>себя</a:t>
            </a:r>
            <a:r>
              <a:rPr lang="en-US" dirty="0"/>
              <a:t> </a:t>
            </a:r>
            <a:r>
              <a:rPr lang="en-US" dirty="0" err="1"/>
              <a:t>основную</a:t>
            </a:r>
            <a:r>
              <a:rPr lang="en-US" dirty="0"/>
              <a:t> </a:t>
            </a:r>
            <a:r>
              <a:rPr lang="en-US" dirty="0" err="1"/>
              <a:t>информацию</a:t>
            </a:r>
            <a:r>
              <a:rPr lang="en-US" dirty="0"/>
              <a:t> </a:t>
            </a:r>
            <a:r>
              <a:rPr lang="en-US" dirty="0" err="1"/>
              <a:t>о</a:t>
            </a:r>
            <a:r>
              <a:rPr lang="en-US" dirty="0"/>
              <a:t> </a:t>
            </a:r>
            <a:r>
              <a:rPr lang="en-US" dirty="0" err="1"/>
              <a:t>поставщике</a:t>
            </a:r>
            <a:r>
              <a:rPr lang="en-US" dirty="0"/>
              <a:t> </a:t>
            </a:r>
            <a:r>
              <a:rPr lang="en-US" dirty="0" err="1"/>
              <a:t>данных</a:t>
            </a:r>
            <a:r>
              <a:rPr lang="en-US" dirty="0"/>
              <a:t>, </a:t>
            </a:r>
            <a:r>
              <a:rPr lang="en-US" dirty="0" err="1"/>
              <a:t>определенный</a:t>
            </a:r>
            <a:r>
              <a:rPr lang="en-US" dirty="0"/>
              <a:t> </a:t>
            </a:r>
            <a:r>
              <a:rPr lang="en-US" dirty="0" err="1"/>
              <a:t>способ</a:t>
            </a:r>
            <a:r>
              <a:rPr lang="en-US" dirty="0"/>
              <a:t> </a:t>
            </a:r>
            <a:r>
              <a:rPr lang="en-US" dirty="0" err="1"/>
              <a:t>взаимодействия</a:t>
            </a:r>
            <a:r>
              <a:rPr lang="en-US" dirty="0"/>
              <a:t> </a:t>
            </a:r>
            <a:r>
              <a:rPr lang="en-US" dirty="0" err="1"/>
              <a:t>с</a:t>
            </a:r>
            <a:r>
              <a:rPr lang="en-US" dirty="0"/>
              <a:t> ЕГИССО </a:t>
            </a:r>
            <a:r>
              <a:rPr lang="en-US" dirty="0" err="1"/>
              <a:t>и</a:t>
            </a:r>
            <a:r>
              <a:rPr lang="en-US" dirty="0"/>
              <a:t> </a:t>
            </a:r>
            <a:r>
              <a:rPr lang="en-US" dirty="0" err="1"/>
              <a:t>перечень</a:t>
            </a:r>
            <a:r>
              <a:rPr lang="en-US" dirty="0"/>
              <a:t> </a:t>
            </a:r>
            <a:r>
              <a:rPr lang="en-US" dirty="0" err="1"/>
              <a:t>организаций</a:t>
            </a:r>
            <a:r>
              <a:rPr lang="en-US" dirty="0"/>
              <a:t>, </a:t>
            </a:r>
            <a:r>
              <a:rPr lang="en-US" dirty="0" err="1"/>
              <a:t>осуществляющих</a:t>
            </a:r>
            <a:r>
              <a:rPr lang="en-US" dirty="0"/>
              <a:t> </a:t>
            </a:r>
            <a:r>
              <a:rPr lang="en-US" dirty="0" err="1"/>
              <a:t>назначение</a:t>
            </a:r>
            <a:r>
              <a:rPr lang="en-US" dirty="0"/>
              <a:t> МСЗ(</a:t>
            </a:r>
            <a:r>
              <a:rPr lang="en-US" dirty="0" err="1"/>
              <a:t>П</a:t>
            </a:r>
            <a:r>
              <a:rPr lang="en-US" dirty="0"/>
              <a:t>).</a:t>
            </a:r>
            <a:endParaRPr dirty="0"/>
          </a:p>
          <a:p>
            <a:pPr marL="0" lvl="0" indent="0">
              <a:spcBef>
                <a:spcPts val="0"/>
              </a:spcBef>
              <a:spcAft>
                <a:spcPts val="0"/>
              </a:spcAft>
              <a:buNone/>
            </a:pPr>
            <a:r>
              <a:rPr lang="en-US" dirty="0"/>
              <a:t>При </a:t>
            </a:r>
            <a:r>
              <a:rPr lang="en-US" dirty="0" err="1"/>
              <a:t>выборе</a:t>
            </a:r>
            <a:r>
              <a:rPr lang="en-US" dirty="0"/>
              <a:t> </a:t>
            </a:r>
            <a:r>
              <a:rPr lang="en-US" dirty="0" err="1"/>
              <a:t>способа</a:t>
            </a:r>
            <a:r>
              <a:rPr lang="en-US" dirty="0"/>
              <a:t> </a:t>
            </a:r>
            <a:r>
              <a:rPr lang="en-US" dirty="0" err="1"/>
              <a:t>взаимодействия</a:t>
            </a:r>
            <a:r>
              <a:rPr lang="en-US" dirty="0"/>
              <a:t> </a:t>
            </a:r>
            <a:r>
              <a:rPr lang="en-US" dirty="0" err="1"/>
              <a:t>нужно</a:t>
            </a:r>
            <a:r>
              <a:rPr lang="en-US" dirty="0"/>
              <a:t> </a:t>
            </a:r>
            <a:r>
              <a:rPr lang="en-US" dirty="0" err="1"/>
              <a:t>учитывать</a:t>
            </a:r>
            <a:r>
              <a:rPr lang="en-US" dirty="0"/>
              <a:t>, </a:t>
            </a:r>
            <a:r>
              <a:rPr lang="en-US" dirty="0" err="1"/>
              <a:t>есть</a:t>
            </a:r>
            <a:r>
              <a:rPr lang="en-US" dirty="0"/>
              <a:t> </a:t>
            </a:r>
            <a:r>
              <a:rPr lang="en-US" dirty="0" err="1"/>
              <a:t>ли</a:t>
            </a:r>
            <a:r>
              <a:rPr lang="en-US" dirty="0"/>
              <a:t> </a:t>
            </a:r>
            <a:r>
              <a:rPr lang="en-US" dirty="0" err="1"/>
              <a:t>у</a:t>
            </a:r>
            <a:r>
              <a:rPr lang="en-US" dirty="0"/>
              <a:t> </a:t>
            </a:r>
            <a:r>
              <a:rPr lang="en-US" dirty="0" err="1"/>
              <a:t>поставщика</a:t>
            </a:r>
            <a:r>
              <a:rPr lang="en-US" dirty="0"/>
              <a:t> </a:t>
            </a:r>
            <a:r>
              <a:rPr lang="en-US" dirty="0" err="1"/>
              <a:t>данных</a:t>
            </a:r>
            <a:r>
              <a:rPr lang="en-US" dirty="0"/>
              <a:t> </a:t>
            </a:r>
            <a:r>
              <a:rPr lang="en-US" dirty="0" err="1"/>
              <a:t>своя</a:t>
            </a:r>
            <a:r>
              <a:rPr lang="en-US" dirty="0"/>
              <a:t> </a:t>
            </a:r>
            <a:r>
              <a:rPr lang="en-US" dirty="0" err="1"/>
              <a:t>информационная</a:t>
            </a:r>
            <a:r>
              <a:rPr lang="en-US" dirty="0"/>
              <a:t> </a:t>
            </a:r>
            <a:r>
              <a:rPr lang="en-US" dirty="0" err="1"/>
              <a:t>система</a:t>
            </a:r>
            <a:r>
              <a:rPr lang="en-US" dirty="0"/>
              <a:t>, </a:t>
            </a:r>
            <a:r>
              <a:rPr lang="en-US" dirty="0" err="1"/>
              <a:t>в</a:t>
            </a:r>
            <a:r>
              <a:rPr lang="en-US" dirty="0"/>
              <a:t> </a:t>
            </a:r>
            <a:r>
              <a:rPr lang="en-US" dirty="0" err="1"/>
              <a:t>которой</a:t>
            </a:r>
            <a:r>
              <a:rPr lang="en-US" dirty="0"/>
              <a:t> ведется </a:t>
            </a:r>
            <a:r>
              <a:rPr lang="en-US" dirty="0" err="1"/>
              <a:t>учет</a:t>
            </a:r>
            <a:r>
              <a:rPr lang="en-US" dirty="0"/>
              <a:t> </a:t>
            </a:r>
            <a:r>
              <a:rPr lang="en-US" dirty="0" err="1"/>
              <a:t>предоставляемых</a:t>
            </a:r>
            <a:r>
              <a:rPr lang="en-US" dirty="0"/>
              <a:t> </a:t>
            </a:r>
            <a:r>
              <a:rPr lang="en-US" dirty="0" err="1"/>
              <a:t>услуг</a:t>
            </a:r>
            <a:r>
              <a:rPr lang="en-US" dirty="0"/>
              <a:t> </a:t>
            </a:r>
            <a:r>
              <a:rPr lang="en-US" dirty="0" err="1"/>
              <a:t>и</a:t>
            </a:r>
            <a:r>
              <a:rPr lang="en-US" dirty="0"/>
              <a:t> </a:t>
            </a:r>
            <a:r>
              <a:rPr lang="en-US" dirty="0" err="1"/>
              <a:t>из</a:t>
            </a:r>
            <a:r>
              <a:rPr lang="en-US" dirty="0"/>
              <a:t> </a:t>
            </a:r>
            <a:r>
              <a:rPr lang="en-US" dirty="0" err="1"/>
              <a:t>которой</a:t>
            </a:r>
            <a:r>
              <a:rPr lang="en-US" dirty="0"/>
              <a:t> </a:t>
            </a:r>
            <a:r>
              <a:rPr lang="en-US" dirty="0" err="1"/>
              <a:t>можно</a:t>
            </a:r>
            <a:r>
              <a:rPr lang="en-US" dirty="0"/>
              <a:t> будет </a:t>
            </a:r>
            <a:r>
              <a:rPr lang="en-US" dirty="0" err="1"/>
              <a:t>выгружать</a:t>
            </a:r>
            <a:r>
              <a:rPr lang="en-US" dirty="0"/>
              <a:t> </a:t>
            </a:r>
            <a:r>
              <a:rPr lang="en-US" dirty="0" err="1"/>
              <a:t>данные</a:t>
            </a:r>
            <a:r>
              <a:rPr lang="en-US" dirty="0"/>
              <a:t> для </a:t>
            </a:r>
            <a:r>
              <a:rPr lang="en-US" dirty="0" err="1"/>
              <a:t>загрузки</a:t>
            </a:r>
            <a:r>
              <a:rPr lang="en-US" dirty="0"/>
              <a:t> </a:t>
            </a:r>
            <a:r>
              <a:rPr lang="en-US" dirty="0" err="1"/>
              <a:t>в</a:t>
            </a:r>
            <a:r>
              <a:rPr lang="en-US" dirty="0"/>
              <a:t> КПИ </a:t>
            </a:r>
            <a:r>
              <a:rPr lang="en-US" dirty="0" err="1"/>
              <a:t>или</a:t>
            </a:r>
            <a:r>
              <a:rPr lang="en-US" dirty="0"/>
              <a:t> </a:t>
            </a:r>
            <a:r>
              <a:rPr lang="en-US" dirty="0" err="1"/>
              <a:t>отправлять</a:t>
            </a:r>
            <a:r>
              <a:rPr lang="en-US" dirty="0"/>
              <a:t> </a:t>
            </a:r>
            <a:r>
              <a:rPr lang="en-US" dirty="0" err="1"/>
              <a:t>непосредственно</a:t>
            </a:r>
            <a:r>
              <a:rPr lang="en-US" dirty="0"/>
              <a:t> </a:t>
            </a:r>
            <a:r>
              <a:rPr lang="en-US" dirty="0" err="1"/>
              <a:t>в</a:t>
            </a:r>
            <a:r>
              <a:rPr lang="en-US" dirty="0"/>
              <a:t> ЕГИССО </a:t>
            </a:r>
            <a:r>
              <a:rPr lang="en-US" dirty="0" err="1"/>
              <a:t>через</a:t>
            </a:r>
            <a:r>
              <a:rPr lang="en-US" dirty="0"/>
              <a:t> СМЭВ. </a:t>
            </a:r>
            <a:r>
              <a:rPr lang="ru-RU" dirty="0"/>
              <a:t>В</a:t>
            </a:r>
            <a:r>
              <a:rPr lang="en-US" dirty="0" err="1"/>
              <a:t>ыбор</a:t>
            </a:r>
            <a:r>
              <a:rPr lang="ru-RU" dirty="0"/>
              <a:t> способа выгрузки данных</a:t>
            </a:r>
            <a:r>
              <a:rPr lang="en-US" dirty="0"/>
              <a:t>, </a:t>
            </a:r>
            <a:r>
              <a:rPr lang="en-US" dirty="0" err="1"/>
              <a:t>очень</a:t>
            </a:r>
            <a:r>
              <a:rPr lang="en-US" dirty="0"/>
              <a:t> </a:t>
            </a:r>
            <a:r>
              <a:rPr lang="en-US" dirty="0" err="1"/>
              <a:t>важн</a:t>
            </a:r>
            <a:r>
              <a:rPr lang="ru-RU" dirty="0" err="1"/>
              <a:t>ый</a:t>
            </a:r>
            <a:r>
              <a:rPr lang="ru-RU" dirty="0"/>
              <a:t> момент</a:t>
            </a:r>
            <a:r>
              <a:rPr lang="en-US" dirty="0"/>
              <a:t>, </a:t>
            </a:r>
            <a:r>
              <a:rPr lang="en-US" dirty="0" err="1"/>
              <a:t>т.к</a:t>
            </a:r>
            <a:r>
              <a:rPr lang="en-US" dirty="0"/>
              <a:t>. </a:t>
            </a:r>
            <a:r>
              <a:rPr lang="en-US" dirty="0" err="1"/>
              <a:t>если</a:t>
            </a:r>
            <a:r>
              <a:rPr lang="en-US" dirty="0"/>
              <a:t> </a:t>
            </a:r>
            <a:r>
              <a:rPr lang="en-US" dirty="0" err="1"/>
              <a:t>в</a:t>
            </a:r>
            <a:r>
              <a:rPr lang="en-US" dirty="0"/>
              <a:t> </a:t>
            </a:r>
            <a:r>
              <a:rPr lang="en-US" dirty="0" err="1"/>
              <a:t>заявке</a:t>
            </a:r>
            <a:r>
              <a:rPr lang="en-US" dirty="0"/>
              <a:t> </a:t>
            </a:r>
            <a:r>
              <a:rPr lang="en-US" dirty="0" err="1"/>
              <a:t>указан</a:t>
            </a:r>
            <a:r>
              <a:rPr lang="en-US" dirty="0"/>
              <a:t> </a:t>
            </a:r>
            <a:r>
              <a:rPr lang="en-US" dirty="0" err="1"/>
              <a:t>способ</a:t>
            </a:r>
            <a:r>
              <a:rPr lang="en-US" dirty="0"/>
              <a:t> </a:t>
            </a:r>
            <a:r>
              <a:rPr lang="en-US" dirty="0" err="1"/>
              <a:t>подключения</a:t>
            </a:r>
            <a:r>
              <a:rPr lang="en-US" dirty="0"/>
              <a:t> КПИ, </a:t>
            </a:r>
            <a:r>
              <a:rPr lang="en-US" dirty="0" err="1"/>
              <a:t>то</a:t>
            </a:r>
            <a:r>
              <a:rPr lang="en-US" dirty="0"/>
              <a:t> </a:t>
            </a:r>
            <a:r>
              <a:rPr lang="en-US" dirty="0" err="1"/>
              <a:t>и</a:t>
            </a:r>
            <a:r>
              <a:rPr lang="en-US" dirty="0"/>
              <a:t> </a:t>
            </a:r>
            <a:r>
              <a:rPr lang="en-US" dirty="0" err="1"/>
              <a:t>передача</a:t>
            </a:r>
            <a:r>
              <a:rPr lang="en-US" dirty="0"/>
              <a:t> </a:t>
            </a:r>
            <a:r>
              <a:rPr lang="en-US" dirty="0" err="1"/>
              <a:t>сведений</a:t>
            </a:r>
            <a:r>
              <a:rPr lang="en-US" dirty="0"/>
              <a:t> </a:t>
            </a:r>
            <a:r>
              <a:rPr lang="en-US" dirty="0" err="1"/>
              <a:t>в</a:t>
            </a:r>
            <a:r>
              <a:rPr lang="en-US" dirty="0"/>
              <a:t> ЕГИССО будет </a:t>
            </a:r>
            <a:r>
              <a:rPr lang="en-US" dirty="0" err="1"/>
              <a:t>доступна</a:t>
            </a:r>
            <a:r>
              <a:rPr lang="en-US" dirty="0"/>
              <a:t> </a:t>
            </a:r>
            <a:r>
              <a:rPr lang="en-US" dirty="0" err="1"/>
              <a:t>только</a:t>
            </a:r>
            <a:r>
              <a:rPr lang="en-US" dirty="0"/>
              <a:t> </a:t>
            </a:r>
            <a:r>
              <a:rPr lang="en-US" dirty="0" err="1"/>
              <a:t>через</a:t>
            </a:r>
            <a:r>
              <a:rPr lang="en-US" dirty="0"/>
              <a:t> КПИ</a:t>
            </a:r>
            <a:r>
              <a:rPr lang="ru-RU" dirty="0"/>
              <a:t>.</a:t>
            </a:r>
          </a:p>
          <a:p>
            <a:pPr marL="0" lvl="0" indent="0">
              <a:spcBef>
                <a:spcPts val="0"/>
              </a:spcBef>
              <a:spcAft>
                <a:spcPts val="0"/>
              </a:spcAft>
              <a:buNone/>
            </a:pPr>
            <a:r>
              <a:rPr lang="en-US" dirty="0"/>
              <a:t>Для </a:t>
            </a:r>
            <a:r>
              <a:rPr lang="en-US" dirty="0" err="1"/>
              <a:t>организаций</a:t>
            </a:r>
            <a:r>
              <a:rPr lang="en-US" dirty="0"/>
              <a:t>, которые </a:t>
            </a:r>
            <a:r>
              <a:rPr lang="en-US" dirty="0" err="1"/>
              <a:t>предоставляют</a:t>
            </a:r>
            <a:r>
              <a:rPr lang="en-US" dirty="0"/>
              <a:t> </a:t>
            </a:r>
            <a:r>
              <a:rPr lang="en-US" dirty="0" err="1"/>
              <a:t>большое</a:t>
            </a:r>
            <a:r>
              <a:rPr lang="en-US" dirty="0"/>
              <a:t> </a:t>
            </a:r>
            <a:r>
              <a:rPr lang="en-US" dirty="0" err="1"/>
              <a:t>количество</a:t>
            </a:r>
            <a:r>
              <a:rPr lang="en-US" dirty="0"/>
              <a:t> </a:t>
            </a:r>
            <a:r>
              <a:rPr lang="en-US" dirty="0" err="1"/>
              <a:t>услуг</a:t>
            </a:r>
            <a:r>
              <a:rPr lang="en-US" dirty="0"/>
              <a:t> </a:t>
            </a:r>
            <a:r>
              <a:rPr lang="en-US" dirty="0" err="1"/>
              <a:t>или</a:t>
            </a:r>
            <a:r>
              <a:rPr lang="en-US" dirty="0"/>
              <a:t> </a:t>
            </a:r>
            <a:r>
              <a:rPr lang="en-US" dirty="0" err="1"/>
              <a:t>имеют</a:t>
            </a:r>
            <a:r>
              <a:rPr lang="en-US" dirty="0"/>
              <a:t> </a:t>
            </a:r>
            <a:r>
              <a:rPr lang="en-US" dirty="0" err="1"/>
              <a:t>большое</a:t>
            </a:r>
            <a:r>
              <a:rPr lang="en-US" dirty="0"/>
              <a:t> </a:t>
            </a:r>
            <a:r>
              <a:rPr lang="en-US" dirty="0" err="1"/>
              <a:t>количество</a:t>
            </a:r>
            <a:r>
              <a:rPr lang="en-US" dirty="0"/>
              <a:t> </a:t>
            </a:r>
            <a:r>
              <a:rPr lang="en-US" dirty="0" err="1"/>
              <a:t>получателей</a:t>
            </a:r>
            <a:r>
              <a:rPr lang="en-US" dirty="0"/>
              <a:t>, </a:t>
            </a:r>
            <a:r>
              <a:rPr lang="ru-RU" dirty="0"/>
              <a:t>очевидно привлекательней вариант передачи данных через СМЭВ</a:t>
            </a:r>
            <a:r>
              <a:rPr lang="en-US" dirty="0"/>
              <a:t>. </a:t>
            </a:r>
            <a:endParaRPr dirty="0"/>
          </a:p>
        </p:txBody>
      </p:sp>
      <p:sp>
        <p:nvSpPr>
          <p:cNvPr id="116" name="Shape 116"/>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err="1"/>
              <a:t>Если</a:t>
            </a:r>
            <a:r>
              <a:rPr lang="en-US" dirty="0"/>
              <a:t> </a:t>
            </a:r>
            <a:r>
              <a:rPr lang="en-US" dirty="0" err="1"/>
              <a:t>выбран</a:t>
            </a:r>
            <a:r>
              <a:rPr lang="en-US" dirty="0"/>
              <a:t> </a:t>
            </a:r>
            <a:r>
              <a:rPr lang="en-US" dirty="0" err="1"/>
              <a:t>способ</a:t>
            </a:r>
            <a:r>
              <a:rPr lang="en-US" dirty="0"/>
              <a:t> </a:t>
            </a:r>
            <a:r>
              <a:rPr lang="en-US" dirty="0" err="1"/>
              <a:t>взаимодействия</a:t>
            </a:r>
            <a:r>
              <a:rPr lang="en-US" dirty="0"/>
              <a:t> </a:t>
            </a:r>
            <a:r>
              <a:rPr lang="en-US" dirty="0" err="1"/>
              <a:t>через</a:t>
            </a:r>
            <a:r>
              <a:rPr lang="en-US" dirty="0"/>
              <a:t> КПИ, </a:t>
            </a:r>
            <a:r>
              <a:rPr lang="en-US" dirty="0" err="1"/>
              <a:t>то</a:t>
            </a:r>
            <a:r>
              <a:rPr lang="en-US" dirty="0"/>
              <a:t> </a:t>
            </a:r>
            <a:r>
              <a:rPr lang="en-US" dirty="0" err="1"/>
              <a:t>поставщик</a:t>
            </a:r>
            <a:r>
              <a:rPr lang="en-US" dirty="0"/>
              <a:t> </a:t>
            </a:r>
            <a:r>
              <a:rPr lang="en-US" dirty="0" err="1"/>
              <a:t>данных</a:t>
            </a:r>
            <a:r>
              <a:rPr lang="en-US" dirty="0"/>
              <a:t> </a:t>
            </a:r>
            <a:r>
              <a:rPr lang="en-US" dirty="0" err="1"/>
              <a:t>должен</a:t>
            </a:r>
            <a:r>
              <a:rPr lang="en-US" dirty="0"/>
              <a:t> </a:t>
            </a:r>
            <a:r>
              <a:rPr lang="en-US" dirty="0" err="1"/>
              <a:t>внести</a:t>
            </a:r>
            <a:r>
              <a:rPr lang="en-US" dirty="0"/>
              <a:t> </a:t>
            </a:r>
            <a:r>
              <a:rPr lang="en-US" dirty="0" err="1"/>
              <a:t>в</a:t>
            </a:r>
            <a:r>
              <a:rPr lang="en-US" dirty="0"/>
              <a:t> КПИ </a:t>
            </a:r>
            <a:r>
              <a:rPr lang="en-US" dirty="0" err="1"/>
              <a:t>полный</a:t>
            </a:r>
            <a:r>
              <a:rPr lang="en-US" dirty="0"/>
              <a:t> </a:t>
            </a:r>
            <a:r>
              <a:rPr lang="en-US" dirty="0" err="1"/>
              <a:t>перечень</a:t>
            </a:r>
            <a:r>
              <a:rPr lang="en-US" dirty="0"/>
              <a:t> </a:t>
            </a:r>
            <a:r>
              <a:rPr lang="en-US" dirty="0" err="1"/>
              <a:t>предоставляемых</a:t>
            </a:r>
            <a:r>
              <a:rPr lang="en-US" dirty="0"/>
              <a:t> </a:t>
            </a:r>
            <a:r>
              <a:rPr lang="en-US" dirty="0" err="1"/>
              <a:t>услуг</a:t>
            </a:r>
            <a:r>
              <a:rPr lang="en-US" dirty="0"/>
              <a:t>, </a:t>
            </a:r>
            <a:r>
              <a:rPr lang="en-US" dirty="0" err="1"/>
              <a:t>заполни</a:t>
            </a:r>
            <a:r>
              <a:rPr lang="ru-RU" dirty="0" err="1"/>
              <a:t>ть</a:t>
            </a:r>
            <a:r>
              <a:rPr lang="en-US" dirty="0"/>
              <a:t> по </a:t>
            </a:r>
            <a:r>
              <a:rPr lang="en-US" dirty="0" err="1"/>
              <a:t>ним</a:t>
            </a:r>
            <a:r>
              <a:rPr lang="en-US" dirty="0"/>
              <a:t> </a:t>
            </a:r>
            <a:r>
              <a:rPr lang="en-US" dirty="0" err="1"/>
              <a:t>всю</a:t>
            </a:r>
            <a:r>
              <a:rPr lang="en-US" dirty="0"/>
              <a:t> </a:t>
            </a:r>
            <a:r>
              <a:rPr lang="en-US" dirty="0" err="1"/>
              <a:t>необходимую</a:t>
            </a:r>
            <a:r>
              <a:rPr lang="en-US" dirty="0"/>
              <a:t> </a:t>
            </a:r>
            <a:r>
              <a:rPr lang="en-US" dirty="0" err="1"/>
              <a:t>информацию</a:t>
            </a:r>
            <a:r>
              <a:rPr lang="en-US" dirty="0"/>
              <a:t>, </a:t>
            </a:r>
            <a:r>
              <a:rPr lang="en-US" dirty="0" err="1"/>
              <a:t>в</a:t>
            </a:r>
            <a:r>
              <a:rPr lang="en-US" dirty="0"/>
              <a:t> </a:t>
            </a:r>
            <a:r>
              <a:rPr lang="en-US" dirty="0" err="1"/>
              <a:t>том</a:t>
            </a:r>
            <a:r>
              <a:rPr lang="en-US" dirty="0"/>
              <a:t> </a:t>
            </a:r>
            <a:r>
              <a:rPr lang="en-US" dirty="0" err="1"/>
              <a:t>числе</a:t>
            </a:r>
            <a:r>
              <a:rPr lang="en-US" dirty="0"/>
              <a:t> </a:t>
            </a:r>
            <a:r>
              <a:rPr lang="en-US" dirty="0" err="1"/>
              <a:t>сразу</a:t>
            </a:r>
            <a:r>
              <a:rPr lang="en-US" dirty="0"/>
              <a:t> </a:t>
            </a:r>
            <a:r>
              <a:rPr lang="en-US" dirty="0" err="1"/>
              <a:t>сопоставив</a:t>
            </a:r>
            <a:r>
              <a:rPr lang="en-US" dirty="0"/>
              <a:t> </a:t>
            </a:r>
            <a:r>
              <a:rPr lang="en-US" dirty="0" err="1"/>
              <a:t>услуги</a:t>
            </a:r>
            <a:r>
              <a:rPr lang="en-US" dirty="0"/>
              <a:t> </a:t>
            </a:r>
            <a:r>
              <a:rPr lang="en-US" dirty="0" err="1"/>
              <a:t>с</a:t>
            </a:r>
            <a:r>
              <a:rPr lang="en-US" dirty="0"/>
              <a:t> </a:t>
            </a:r>
            <a:r>
              <a:rPr lang="en-US" dirty="0" err="1"/>
              <a:t>классификатором</a:t>
            </a:r>
            <a:r>
              <a:rPr lang="en-US" dirty="0"/>
              <a:t> ЕГИССО. </a:t>
            </a:r>
            <a:r>
              <a:rPr lang="en-US" dirty="0" err="1"/>
              <a:t>Введенные</a:t>
            </a:r>
            <a:r>
              <a:rPr lang="en-US" dirty="0"/>
              <a:t> </a:t>
            </a:r>
            <a:r>
              <a:rPr lang="en-US" dirty="0" err="1"/>
              <a:t>данные</a:t>
            </a:r>
            <a:r>
              <a:rPr lang="en-US" dirty="0"/>
              <a:t> </a:t>
            </a:r>
            <a:r>
              <a:rPr lang="en-US" dirty="0" err="1"/>
              <a:t>тут</a:t>
            </a:r>
            <a:r>
              <a:rPr lang="en-US" dirty="0"/>
              <a:t> </a:t>
            </a:r>
            <a:r>
              <a:rPr lang="en-US" dirty="0" err="1"/>
              <a:t>же</a:t>
            </a:r>
            <a:r>
              <a:rPr lang="en-US" dirty="0"/>
              <a:t> </a:t>
            </a:r>
            <a:r>
              <a:rPr lang="en-US" dirty="0" err="1"/>
              <a:t>можно</a:t>
            </a:r>
            <a:r>
              <a:rPr lang="en-US" dirty="0"/>
              <a:t> </a:t>
            </a:r>
            <a:r>
              <a:rPr lang="en-US" dirty="0" err="1"/>
              <a:t>направить</a:t>
            </a:r>
            <a:r>
              <a:rPr lang="en-US" dirty="0"/>
              <a:t> </a:t>
            </a:r>
            <a:r>
              <a:rPr lang="en-US" dirty="0" err="1"/>
              <a:t>в</a:t>
            </a:r>
            <a:r>
              <a:rPr lang="en-US" dirty="0"/>
              <a:t> ЕГИССО </a:t>
            </a:r>
            <a:r>
              <a:rPr lang="en-US" dirty="0" err="1"/>
              <a:t>из</a:t>
            </a:r>
            <a:r>
              <a:rPr lang="en-US" dirty="0"/>
              <a:t> КПИ.</a:t>
            </a:r>
            <a:endParaRPr dirty="0"/>
          </a:p>
          <a:p>
            <a:pPr marL="0" lvl="0" indent="0">
              <a:spcBef>
                <a:spcPts val="0"/>
              </a:spcBef>
              <a:spcAft>
                <a:spcPts val="0"/>
              </a:spcAft>
              <a:buNone/>
            </a:pPr>
            <a:r>
              <a:rPr lang="en-US" dirty="0" err="1"/>
              <a:t>Если</a:t>
            </a:r>
            <a:r>
              <a:rPr lang="en-US" dirty="0"/>
              <a:t> </a:t>
            </a:r>
            <a:r>
              <a:rPr lang="en-US" dirty="0" err="1"/>
              <a:t>выбран</a:t>
            </a:r>
            <a:r>
              <a:rPr lang="en-US" dirty="0"/>
              <a:t> </a:t>
            </a:r>
            <a:r>
              <a:rPr lang="en-US" dirty="0" err="1"/>
              <a:t>способ</a:t>
            </a:r>
            <a:r>
              <a:rPr lang="en-US" dirty="0"/>
              <a:t> </a:t>
            </a:r>
            <a:r>
              <a:rPr lang="en-US" dirty="0" err="1"/>
              <a:t>взаимодействия</a:t>
            </a:r>
            <a:r>
              <a:rPr lang="en-US" dirty="0"/>
              <a:t> </a:t>
            </a:r>
            <a:r>
              <a:rPr lang="en-US" dirty="0" err="1"/>
              <a:t>через</a:t>
            </a:r>
            <a:r>
              <a:rPr lang="en-US" dirty="0"/>
              <a:t> ИСПИ, </a:t>
            </a:r>
            <a:r>
              <a:rPr lang="en-US" dirty="0" err="1"/>
              <a:t>то</a:t>
            </a:r>
            <a:r>
              <a:rPr lang="en-US" dirty="0"/>
              <a:t> </a:t>
            </a:r>
            <a:r>
              <a:rPr lang="en-US" dirty="0" err="1"/>
              <a:t>поставщик</a:t>
            </a:r>
            <a:r>
              <a:rPr lang="en-US" dirty="0"/>
              <a:t> </a:t>
            </a:r>
            <a:r>
              <a:rPr lang="en-US" dirty="0" err="1"/>
              <a:t>данных</a:t>
            </a:r>
            <a:r>
              <a:rPr lang="en-US" dirty="0"/>
              <a:t> </a:t>
            </a:r>
            <a:r>
              <a:rPr lang="en-US" dirty="0" err="1"/>
              <a:t>в</a:t>
            </a:r>
            <a:r>
              <a:rPr lang="en-US" dirty="0"/>
              <a:t> </a:t>
            </a:r>
            <a:r>
              <a:rPr lang="en-US" dirty="0" err="1"/>
              <a:t>существующей</a:t>
            </a:r>
            <a:r>
              <a:rPr lang="en-US" dirty="0"/>
              <a:t> </a:t>
            </a:r>
            <a:r>
              <a:rPr lang="en-US" dirty="0" err="1"/>
              <a:t>информационной</a:t>
            </a:r>
            <a:r>
              <a:rPr lang="en-US" dirty="0"/>
              <a:t> системе </a:t>
            </a:r>
            <a:r>
              <a:rPr lang="en-US" dirty="0" err="1"/>
              <a:t>проводит</a:t>
            </a:r>
            <a:r>
              <a:rPr lang="en-US" dirty="0"/>
              <a:t> </a:t>
            </a:r>
            <a:r>
              <a:rPr lang="en-US" dirty="0" err="1"/>
              <a:t>полное</a:t>
            </a:r>
            <a:r>
              <a:rPr lang="en-US" dirty="0"/>
              <a:t> </a:t>
            </a:r>
            <a:r>
              <a:rPr lang="en-US" dirty="0" err="1"/>
              <a:t>сопоставление</a:t>
            </a:r>
            <a:r>
              <a:rPr lang="en-US" dirty="0"/>
              <a:t> </a:t>
            </a:r>
            <a:r>
              <a:rPr lang="en-US" dirty="0" err="1"/>
              <a:t>существующих</a:t>
            </a:r>
            <a:r>
              <a:rPr lang="en-US" dirty="0"/>
              <a:t> </a:t>
            </a:r>
            <a:r>
              <a:rPr lang="en-US" dirty="0" err="1"/>
              <a:t>услуг</a:t>
            </a:r>
            <a:r>
              <a:rPr lang="en-US" dirty="0"/>
              <a:t> </a:t>
            </a:r>
            <a:r>
              <a:rPr lang="en-US" dirty="0" err="1"/>
              <a:t>с</a:t>
            </a:r>
            <a:r>
              <a:rPr lang="en-US" dirty="0"/>
              <a:t> </a:t>
            </a:r>
            <a:r>
              <a:rPr lang="en-US" dirty="0" err="1"/>
              <a:t>классификатором</a:t>
            </a:r>
            <a:r>
              <a:rPr lang="en-US" dirty="0"/>
              <a:t> ЕГИССО. </a:t>
            </a:r>
            <a:r>
              <a:rPr lang="en-US" dirty="0" err="1"/>
              <a:t>Если</a:t>
            </a:r>
            <a:r>
              <a:rPr lang="en-US" dirty="0"/>
              <a:t> </a:t>
            </a:r>
            <a:r>
              <a:rPr lang="en-US" dirty="0" err="1"/>
              <a:t>каких-то</a:t>
            </a:r>
            <a:r>
              <a:rPr lang="en-US" dirty="0"/>
              <a:t> </a:t>
            </a:r>
            <a:r>
              <a:rPr lang="en-US" dirty="0" err="1"/>
              <a:t>сведений</a:t>
            </a:r>
            <a:r>
              <a:rPr lang="en-US" dirty="0"/>
              <a:t> </a:t>
            </a:r>
            <a:r>
              <a:rPr lang="en-US" dirty="0" err="1"/>
              <a:t>об</a:t>
            </a:r>
            <a:r>
              <a:rPr lang="en-US" dirty="0"/>
              <a:t> </a:t>
            </a:r>
            <a:r>
              <a:rPr lang="en-US" dirty="0" err="1"/>
              <a:t>услугах</a:t>
            </a:r>
            <a:r>
              <a:rPr lang="en-US" dirty="0"/>
              <a:t> не </a:t>
            </a:r>
            <a:r>
              <a:rPr lang="en-US" dirty="0" err="1"/>
              <a:t>хватает</a:t>
            </a:r>
            <a:r>
              <a:rPr lang="en-US" dirty="0"/>
              <a:t>, </a:t>
            </a:r>
            <a:r>
              <a:rPr lang="en-US" dirty="0" err="1"/>
              <a:t>систему</a:t>
            </a:r>
            <a:r>
              <a:rPr lang="en-US" dirty="0"/>
              <a:t> </a:t>
            </a:r>
            <a:r>
              <a:rPr lang="en-US" dirty="0" err="1"/>
              <a:t>необходимо</a:t>
            </a:r>
            <a:r>
              <a:rPr lang="en-US" dirty="0"/>
              <a:t> </a:t>
            </a:r>
            <a:r>
              <a:rPr lang="en-US" dirty="0" err="1"/>
              <a:t>доработать</a:t>
            </a:r>
            <a:r>
              <a:rPr lang="en-US" dirty="0"/>
              <a:t> </a:t>
            </a:r>
            <a:r>
              <a:rPr lang="en-US" dirty="0" err="1"/>
              <a:t>и</a:t>
            </a:r>
            <a:r>
              <a:rPr lang="en-US" dirty="0"/>
              <a:t> </a:t>
            </a:r>
            <a:r>
              <a:rPr lang="en-US" dirty="0" err="1"/>
              <a:t>внести</a:t>
            </a:r>
            <a:r>
              <a:rPr lang="en-US" dirty="0"/>
              <a:t> </a:t>
            </a:r>
            <a:r>
              <a:rPr lang="en-US" dirty="0" err="1"/>
              <a:t>эти</a:t>
            </a:r>
            <a:r>
              <a:rPr lang="en-US" dirty="0"/>
              <a:t> </a:t>
            </a:r>
            <a:r>
              <a:rPr lang="en-US" dirty="0" err="1"/>
              <a:t>сведения</a:t>
            </a:r>
            <a:r>
              <a:rPr lang="en-US" dirty="0"/>
              <a:t>.</a:t>
            </a:r>
            <a:endParaRPr dirty="0"/>
          </a:p>
          <a:p>
            <a:pPr marL="0" lvl="0" indent="0">
              <a:spcBef>
                <a:spcPts val="0"/>
              </a:spcBef>
              <a:spcAft>
                <a:spcPts val="0"/>
              </a:spcAft>
              <a:buNone/>
            </a:pPr>
            <a:r>
              <a:rPr lang="en-US" dirty="0" err="1"/>
              <a:t>После</a:t>
            </a:r>
            <a:r>
              <a:rPr lang="en-US" dirty="0"/>
              <a:t> </a:t>
            </a:r>
            <a:r>
              <a:rPr lang="en-US" dirty="0" err="1"/>
              <a:t>того</a:t>
            </a:r>
            <a:r>
              <a:rPr lang="en-US" dirty="0"/>
              <a:t>, </a:t>
            </a:r>
            <a:r>
              <a:rPr lang="en-US" dirty="0" err="1"/>
              <a:t>как</a:t>
            </a:r>
            <a:r>
              <a:rPr lang="en-US" dirty="0"/>
              <a:t> </a:t>
            </a:r>
            <a:r>
              <a:rPr lang="en-US" dirty="0" err="1"/>
              <a:t>перечень</a:t>
            </a:r>
            <a:r>
              <a:rPr lang="en-US" dirty="0"/>
              <a:t> </a:t>
            </a:r>
            <a:r>
              <a:rPr lang="en-US" dirty="0" err="1"/>
              <a:t>услуг</a:t>
            </a:r>
            <a:r>
              <a:rPr lang="en-US" dirty="0"/>
              <a:t> </a:t>
            </a:r>
            <a:r>
              <a:rPr lang="en-US" dirty="0" err="1"/>
              <a:t>составлен</a:t>
            </a:r>
            <a:r>
              <a:rPr lang="en-US" dirty="0"/>
              <a:t> </a:t>
            </a:r>
            <a:r>
              <a:rPr lang="en-US" dirty="0" err="1"/>
              <a:t>и</a:t>
            </a:r>
            <a:r>
              <a:rPr lang="en-US" dirty="0"/>
              <a:t> </a:t>
            </a:r>
            <a:r>
              <a:rPr lang="en-US" dirty="0" err="1"/>
              <a:t>сопоставлен</a:t>
            </a:r>
            <a:r>
              <a:rPr lang="en-US" dirty="0"/>
              <a:t> </a:t>
            </a:r>
            <a:r>
              <a:rPr lang="en-US" dirty="0" err="1"/>
              <a:t>с</a:t>
            </a:r>
            <a:r>
              <a:rPr lang="en-US" dirty="0"/>
              <a:t> </a:t>
            </a:r>
            <a:r>
              <a:rPr lang="en-US" dirty="0" err="1"/>
              <a:t>классификатором</a:t>
            </a:r>
            <a:r>
              <a:rPr lang="en-US" dirty="0"/>
              <a:t> ЕГИССО, </a:t>
            </a:r>
            <a:r>
              <a:rPr lang="en-US" dirty="0" err="1"/>
              <a:t>необходимо</a:t>
            </a:r>
            <a:r>
              <a:rPr lang="en-US" dirty="0"/>
              <a:t> </a:t>
            </a:r>
            <a:r>
              <a:rPr lang="en-US" dirty="0" err="1"/>
              <a:t>отправить</a:t>
            </a:r>
            <a:r>
              <a:rPr lang="en-US" dirty="0"/>
              <a:t> </a:t>
            </a:r>
            <a:r>
              <a:rPr lang="en-US" dirty="0" err="1"/>
              <a:t>его</a:t>
            </a:r>
            <a:r>
              <a:rPr lang="en-US" dirty="0"/>
              <a:t> </a:t>
            </a:r>
            <a:r>
              <a:rPr lang="en-US" dirty="0" err="1"/>
              <a:t>в</a:t>
            </a:r>
            <a:r>
              <a:rPr lang="en-US" dirty="0"/>
              <a:t> ЕГИССО </a:t>
            </a:r>
            <a:r>
              <a:rPr lang="en-US" dirty="0" err="1"/>
              <a:t>в</a:t>
            </a:r>
            <a:r>
              <a:rPr lang="en-US" dirty="0"/>
              <a:t> </a:t>
            </a:r>
            <a:r>
              <a:rPr lang="en-US" dirty="0" err="1"/>
              <a:t>определенном</a:t>
            </a:r>
            <a:r>
              <a:rPr lang="en-US" dirty="0"/>
              <a:t> </a:t>
            </a:r>
            <a:r>
              <a:rPr lang="en-US" dirty="0" err="1"/>
              <a:t>формате</a:t>
            </a:r>
            <a:r>
              <a:rPr lang="en-US" dirty="0"/>
              <a:t>. </a:t>
            </a:r>
            <a:r>
              <a:rPr lang="en-US" dirty="0" err="1"/>
              <a:t>Либо</a:t>
            </a:r>
            <a:r>
              <a:rPr lang="en-US" dirty="0"/>
              <a:t> </a:t>
            </a:r>
            <a:r>
              <a:rPr lang="en-US" dirty="0" err="1"/>
              <a:t>сразу</a:t>
            </a:r>
            <a:r>
              <a:rPr lang="en-US" dirty="0"/>
              <a:t> </a:t>
            </a:r>
            <a:r>
              <a:rPr lang="en-US" dirty="0" err="1"/>
              <a:t>из</a:t>
            </a:r>
            <a:r>
              <a:rPr lang="en-US" dirty="0"/>
              <a:t> КПИ, </a:t>
            </a:r>
            <a:r>
              <a:rPr lang="en-US" dirty="0" err="1"/>
              <a:t>либо</a:t>
            </a:r>
            <a:r>
              <a:rPr lang="en-US" dirty="0"/>
              <a:t> </a:t>
            </a:r>
            <a:r>
              <a:rPr lang="en-US" dirty="0" err="1"/>
              <a:t>через</a:t>
            </a:r>
            <a:r>
              <a:rPr lang="en-US" dirty="0"/>
              <a:t> СМЭВ. Для </a:t>
            </a:r>
            <a:r>
              <a:rPr lang="en-US" dirty="0" err="1"/>
              <a:t>передачи</a:t>
            </a:r>
            <a:r>
              <a:rPr lang="en-US" dirty="0"/>
              <a:t> </a:t>
            </a:r>
            <a:r>
              <a:rPr lang="en-US" dirty="0" err="1"/>
              <a:t>через</a:t>
            </a:r>
            <a:r>
              <a:rPr lang="en-US" dirty="0"/>
              <a:t> СМЭВ </a:t>
            </a:r>
            <a:r>
              <a:rPr lang="en-US" dirty="0" err="1"/>
              <a:t>предусмотрен</a:t>
            </a:r>
            <a:r>
              <a:rPr lang="en-US" dirty="0"/>
              <a:t> </a:t>
            </a:r>
            <a:r>
              <a:rPr lang="en-US" dirty="0" err="1"/>
              <a:t>формат</a:t>
            </a:r>
            <a:r>
              <a:rPr lang="en-US" dirty="0"/>
              <a:t> xml, </a:t>
            </a:r>
            <a:r>
              <a:rPr lang="en-US" dirty="0" err="1"/>
              <a:t>который</a:t>
            </a:r>
            <a:r>
              <a:rPr lang="en-US" dirty="0"/>
              <a:t> </a:t>
            </a:r>
            <a:r>
              <a:rPr lang="en-US" dirty="0" err="1"/>
              <a:t>включает</a:t>
            </a:r>
            <a:r>
              <a:rPr lang="en-US" dirty="0"/>
              <a:t> </a:t>
            </a:r>
            <a:r>
              <a:rPr lang="en-US" dirty="0" err="1"/>
              <a:t>в</a:t>
            </a:r>
            <a:r>
              <a:rPr lang="en-US" dirty="0"/>
              <a:t> </a:t>
            </a:r>
            <a:r>
              <a:rPr lang="en-US" dirty="0" err="1"/>
              <a:t>себя</a:t>
            </a:r>
            <a:r>
              <a:rPr lang="en-US" dirty="0"/>
              <a:t> </a:t>
            </a:r>
            <a:r>
              <a:rPr lang="en-US" dirty="0" err="1"/>
              <a:t>очень</a:t>
            </a:r>
            <a:r>
              <a:rPr lang="en-US" dirty="0"/>
              <a:t> </a:t>
            </a:r>
            <a:r>
              <a:rPr lang="en-US" dirty="0" err="1"/>
              <a:t>большой</a:t>
            </a:r>
            <a:r>
              <a:rPr lang="en-US" dirty="0"/>
              <a:t> </a:t>
            </a:r>
            <a:r>
              <a:rPr lang="en-US" dirty="0" err="1"/>
              <a:t>объем</a:t>
            </a:r>
            <a:r>
              <a:rPr lang="en-US" dirty="0"/>
              <a:t> </a:t>
            </a:r>
            <a:r>
              <a:rPr lang="en-US" dirty="0" err="1"/>
              <a:t>различных</a:t>
            </a:r>
            <a:r>
              <a:rPr lang="en-US" dirty="0"/>
              <a:t> </a:t>
            </a:r>
            <a:r>
              <a:rPr lang="en-US" dirty="0" err="1"/>
              <a:t>сведений</a:t>
            </a:r>
            <a:r>
              <a:rPr lang="en-US" dirty="0"/>
              <a:t>.</a:t>
            </a:r>
            <a:endParaRPr dirty="0"/>
          </a:p>
          <a:p>
            <a:pPr marL="0" lvl="0" indent="0">
              <a:spcBef>
                <a:spcPts val="0"/>
              </a:spcBef>
              <a:spcAft>
                <a:spcPts val="0"/>
              </a:spcAft>
              <a:buNone/>
            </a:pPr>
            <a:r>
              <a:rPr lang="en-US" dirty="0" err="1"/>
              <a:t>После</a:t>
            </a:r>
            <a:r>
              <a:rPr lang="en-US" dirty="0"/>
              <a:t> </a:t>
            </a:r>
            <a:r>
              <a:rPr lang="en-US" dirty="0" err="1"/>
              <a:t>того</a:t>
            </a:r>
            <a:r>
              <a:rPr lang="en-US" dirty="0"/>
              <a:t>, </a:t>
            </a:r>
            <a:r>
              <a:rPr lang="en-US" dirty="0" err="1"/>
              <a:t>как</a:t>
            </a:r>
            <a:r>
              <a:rPr lang="en-US" dirty="0"/>
              <a:t> </a:t>
            </a:r>
            <a:r>
              <a:rPr lang="en-US" dirty="0" err="1"/>
              <a:t>реестр</a:t>
            </a:r>
            <a:r>
              <a:rPr lang="en-US" dirty="0"/>
              <a:t> </a:t>
            </a:r>
            <a:r>
              <a:rPr lang="en-US" dirty="0" err="1"/>
              <a:t>локальных</a:t>
            </a:r>
            <a:r>
              <a:rPr lang="en-US" dirty="0"/>
              <a:t> </a:t>
            </a:r>
            <a:r>
              <a:rPr lang="en-US" dirty="0" err="1"/>
              <a:t>мер</a:t>
            </a:r>
            <a:r>
              <a:rPr lang="en-US" dirty="0"/>
              <a:t> </a:t>
            </a:r>
            <a:r>
              <a:rPr lang="en-US" dirty="0" err="1"/>
              <a:t>отправлен</a:t>
            </a:r>
            <a:r>
              <a:rPr lang="en-US" dirty="0"/>
              <a:t> </a:t>
            </a:r>
            <a:r>
              <a:rPr lang="en-US" dirty="0" err="1"/>
              <a:t>и</a:t>
            </a:r>
            <a:r>
              <a:rPr lang="en-US" dirty="0"/>
              <a:t> </a:t>
            </a:r>
            <a:r>
              <a:rPr lang="en-US" dirty="0" err="1"/>
              <a:t>принят</a:t>
            </a:r>
            <a:r>
              <a:rPr lang="en-US" dirty="0"/>
              <a:t> </a:t>
            </a:r>
            <a:r>
              <a:rPr lang="en-US" dirty="0" err="1"/>
              <a:t>в</a:t>
            </a:r>
            <a:r>
              <a:rPr lang="en-US" dirty="0"/>
              <a:t> ЕГИССО, </a:t>
            </a:r>
            <a:r>
              <a:rPr lang="en-US" dirty="0" err="1"/>
              <a:t>можно</a:t>
            </a:r>
            <a:r>
              <a:rPr lang="en-US" dirty="0"/>
              <a:t> </a:t>
            </a:r>
            <a:r>
              <a:rPr lang="en-US" dirty="0" err="1"/>
              <a:t>приступать</a:t>
            </a:r>
            <a:r>
              <a:rPr lang="en-US" dirty="0"/>
              <a:t> </a:t>
            </a:r>
            <a:r>
              <a:rPr lang="en-US" dirty="0" err="1"/>
              <a:t>к</a:t>
            </a:r>
            <a:r>
              <a:rPr lang="en-US" dirty="0"/>
              <a:t> </a:t>
            </a:r>
            <a:r>
              <a:rPr lang="en-US" dirty="0" err="1"/>
              <a:t>формированию</a:t>
            </a:r>
            <a:r>
              <a:rPr lang="en-US" dirty="0"/>
              <a:t> </a:t>
            </a:r>
            <a:r>
              <a:rPr lang="en-US" dirty="0" err="1"/>
              <a:t>реестра</a:t>
            </a:r>
            <a:r>
              <a:rPr lang="en-US" dirty="0"/>
              <a:t> назначений.</a:t>
            </a:r>
            <a:endParaRPr dirty="0"/>
          </a:p>
        </p:txBody>
      </p:sp>
      <p:sp>
        <p:nvSpPr>
          <p:cNvPr id="125" name="Shape 125"/>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err="1"/>
              <a:t>Если</a:t>
            </a:r>
            <a:r>
              <a:rPr lang="en-US" dirty="0"/>
              <a:t> </a:t>
            </a:r>
            <a:r>
              <a:rPr lang="en-US" dirty="0" err="1"/>
              <a:t>выбран</a:t>
            </a:r>
            <a:r>
              <a:rPr lang="en-US" dirty="0"/>
              <a:t> </a:t>
            </a:r>
            <a:r>
              <a:rPr lang="en-US" dirty="0" err="1"/>
              <a:t>способ</a:t>
            </a:r>
            <a:r>
              <a:rPr lang="en-US" dirty="0"/>
              <a:t> </a:t>
            </a:r>
            <a:r>
              <a:rPr lang="en-US" dirty="0" err="1"/>
              <a:t>взаимодействия</a:t>
            </a:r>
            <a:r>
              <a:rPr lang="en-US" dirty="0"/>
              <a:t> </a:t>
            </a:r>
            <a:r>
              <a:rPr lang="en-US" dirty="0" err="1"/>
              <a:t>через</a:t>
            </a:r>
            <a:r>
              <a:rPr lang="en-US" dirty="0"/>
              <a:t> КПИ, </a:t>
            </a:r>
            <a:r>
              <a:rPr lang="en-US" dirty="0" err="1"/>
              <a:t>то</a:t>
            </a:r>
            <a:r>
              <a:rPr lang="en-US" dirty="0"/>
              <a:t> </a:t>
            </a:r>
            <a:r>
              <a:rPr lang="en-US" dirty="0" err="1"/>
              <a:t>сведения</a:t>
            </a:r>
            <a:r>
              <a:rPr lang="en-US" dirty="0"/>
              <a:t> </a:t>
            </a:r>
            <a:r>
              <a:rPr lang="en-US" dirty="0" err="1"/>
              <a:t>о</a:t>
            </a:r>
            <a:r>
              <a:rPr lang="en-US" dirty="0"/>
              <a:t> </a:t>
            </a:r>
            <a:r>
              <a:rPr lang="en-US" dirty="0" err="1"/>
              <a:t>каждом</a:t>
            </a:r>
            <a:r>
              <a:rPr lang="en-US" dirty="0"/>
              <a:t> </a:t>
            </a:r>
            <a:r>
              <a:rPr lang="en-US" dirty="0" err="1"/>
              <a:t>назначении</a:t>
            </a:r>
            <a:r>
              <a:rPr lang="en-US" dirty="0"/>
              <a:t> </a:t>
            </a:r>
            <a:r>
              <a:rPr lang="en-US" dirty="0" err="1"/>
              <a:t>очень</a:t>
            </a:r>
            <a:r>
              <a:rPr lang="en-US" dirty="0"/>
              <a:t> </a:t>
            </a:r>
            <a:r>
              <a:rPr lang="en-US" dirty="0" err="1"/>
              <a:t>подробно</a:t>
            </a:r>
            <a:r>
              <a:rPr lang="en-US" dirty="0"/>
              <a:t> </a:t>
            </a:r>
            <a:r>
              <a:rPr lang="en-US" dirty="0" err="1"/>
              <a:t>вносятся</a:t>
            </a:r>
            <a:r>
              <a:rPr lang="en-US" dirty="0"/>
              <a:t> </a:t>
            </a:r>
            <a:r>
              <a:rPr lang="en-US" dirty="0" err="1"/>
              <a:t>через</a:t>
            </a:r>
            <a:r>
              <a:rPr lang="en-US" dirty="0"/>
              <a:t> </a:t>
            </a:r>
            <a:r>
              <a:rPr lang="en-US" dirty="0" err="1"/>
              <a:t>интерфейс</a:t>
            </a:r>
            <a:r>
              <a:rPr lang="en-US" dirty="0"/>
              <a:t> КПИ. При </a:t>
            </a:r>
            <a:r>
              <a:rPr lang="en-US" dirty="0" err="1"/>
              <a:t>этом</a:t>
            </a:r>
            <a:r>
              <a:rPr lang="en-US" dirty="0"/>
              <a:t>, </a:t>
            </a:r>
            <a:r>
              <a:rPr lang="en-US" dirty="0" err="1"/>
              <a:t>если</a:t>
            </a:r>
            <a:r>
              <a:rPr lang="en-US" dirty="0"/>
              <a:t> </a:t>
            </a:r>
            <a:r>
              <a:rPr lang="en-US" dirty="0" err="1"/>
              <a:t>происходит</a:t>
            </a:r>
            <a:r>
              <a:rPr lang="en-US" dirty="0"/>
              <a:t> </a:t>
            </a:r>
            <a:r>
              <a:rPr lang="en-US" dirty="0" err="1"/>
              <a:t>изменение</a:t>
            </a:r>
            <a:r>
              <a:rPr lang="en-US" dirty="0"/>
              <a:t> </a:t>
            </a:r>
            <a:r>
              <a:rPr lang="en-US" dirty="0" err="1"/>
              <a:t>каких-то</a:t>
            </a:r>
            <a:r>
              <a:rPr lang="en-US" dirty="0"/>
              <a:t> </a:t>
            </a:r>
            <a:r>
              <a:rPr lang="en-US" dirty="0" err="1"/>
              <a:t>данных</a:t>
            </a:r>
            <a:r>
              <a:rPr lang="en-US" dirty="0"/>
              <a:t> </a:t>
            </a:r>
            <a:r>
              <a:rPr lang="en-US" dirty="0" err="1"/>
              <a:t>о</a:t>
            </a:r>
            <a:r>
              <a:rPr lang="en-US" dirty="0"/>
              <a:t> </a:t>
            </a:r>
            <a:r>
              <a:rPr lang="en-US" dirty="0" err="1"/>
              <a:t>назначении</a:t>
            </a:r>
            <a:r>
              <a:rPr lang="en-US" dirty="0"/>
              <a:t> </a:t>
            </a:r>
            <a:r>
              <a:rPr lang="en-US" dirty="0" err="1"/>
              <a:t>или</a:t>
            </a:r>
            <a:r>
              <a:rPr lang="en-US" dirty="0"/>
              <a:t> </a:t>
            </a:r>
            <a:r>
              <a:rPr lang="en-US" dirty="0" err="1"/>
              <a:t>изменение</a:t>
            </a:r>
            <a:r>
              <a:rPr lang="en-US" dirty="0"/>
              <a:t> </a:t>
            </a:r>
            <a:r>
              <a:rPr lang="en-US" dirty="0" err="1"/>
              <a:t>личных</a:t>
            </a:r>
            <a:r>
              <a:rPr lang="en-US" dirty="0"/>
              <a:t> </a:t>
            </a:r>
            <a:r>
              <a:rPr lang="en-US" dirty="0" err="1"/>
              <a:t>данных</a:t>
            </a:r>
            <a:r>
              <a:rPr lang="en-US" dirty="0"/>
              <a:t> </a:t>
            </a:r>
            <a:r>
              <a:rPr lang="en-US" dirty="0" err="1"/>
              <a:t>получателя</a:t>
            </a:r>
            <a:r>
              <a:rPr lang="en-US" dirty="0"/>
              <a:t>, </a:t>
            </a:r>
            <a:r>
              <a:rPr lang="en-US" dirty="0" err="1"/>
              <a:t>информация</a:t>
            </a:r>
            <a:r>
              <a:rPr lang="en-US" dirty="0"/>
              <a:t> </a:t>
            </a:r>
            <a:r>
              <a:rPr lang="en-US" dirty="0" err="1"/>
              <a:t>о</a:t>
            </a:r>
            <a:r>
              <a:rPr lang="en-US" dirty="0"/>
              <a:t> </a:t>
            </a:r>
            <a:r>
              <a:rPr lang="en-US" dirty="0" err="1"/>
              <a:t>назначении</a:t>
            </a:r>
            <a:r>
              <a:rPr lang="en-US" dirty="0"/>
              <a:t> </a:t>
            </a:r>
            <a:r>
              <a:rPr lang="en-US" dirty="0" err="1"/>
              <a:t>обязательно</a:t>
            </a:r>
            <a:r>
              <a:rPr lang="en-US" dirty="0"/>
              <a:t> </a:t>
            </a:r>
            <a:r>
              <a:rPr lang="en-US" dirty="0" err="1"/>
              <a:t>должна</a:t>
            </a:r>
            <a:r>
              <a:rPr lang="en-US" dirty="0"/>
              <a:t> </a:t>
            </a:r>
            <a:r>
              <a:rPr lang="en-US" dirty="0" err="1"/>
              <a:t>корректироваться</a:t>
            </a:r>
            <a:r>
              <a:rPr lang="en-US" dirty="0"/>
              <a:t> </a:t>
            </a:r>
            <a:r>
              <a:rPr lang="en-US" dirty="0" err="1"/>
              <a:t>в</a:t>
            </a:r>
            <a:r>
              <a:rPr lang="en-US" dirty="0"/>
              <a:t> КПИ.</a:t>
            </a:r>
            <a:endParaRPr dirty="0"/>
          </a:p>
          <a:p>
            <a:pPr marL="0" lvl="0" indent="0">
              <a:spcBef>
                <a:spcPts val="0"/>
              </a:spcBef>
              <a:spcAft>
                <a:spcPts val="0"/>
              </a:spcAft>
              <a:buNone/>
            </a:pPr>
            <a:r>
              <a:rPr lang="en-US" dirty="0" err="1"/>
              <a:t>Если</a:t>
            </a:r>
            <a:r>
              <a:rPr lang="en-US" dirty="0"/>
              <a:t> </a:t>
            </a:r>
            <a:r>
              <a:rPr lang="en-US" dirty="0" err="1"/>
              <a:t>выбран</a:t>
            </a:r>
            <a:r>
              <a:rPr lang="en-US" dirty="0"/>
              <a:t> </a:t>
            </a:r>
            <a:r>
              <a:rPr lang="en-US" dirty="0" err="1"/>
              <a:t>способ</a:t>
            </a:r>
            <a:r>
              <a:rPr lang="en-US" dirty="0"/>
              <a:t> </a:t>
            </a:r>
            <a:r>
              <a:rPr lang="en-US" dirty="0" err="1"/>
              <a:t>взаимодействия</a:t>
            </a:r>
            <a:r>
              <a:rPr lang="en-US" dirty="0"/>
              <a:t> </a:t>
            </a:r>
            <a:r>
              <a:rPr lang="en-US" dirty="0" err="1"/>
              <a:t>через</a:t>
            </a:r>
            <a:r>
              <a:rPr lang="en-US" dirty="0"/>
              <a:t> ИСПИ, </a:t>
            </a:r>
            <a:r>
              <a:rPr lang="en-US" dirty="0" err="1"/>
              <a:t>то</a:t>
            </a:r>
            <a:r>
              <a:rPr lang="en-US" dirty="0"/>
              <a:t> </a:t>
            </a:r>
            <a:r>
              <a:rPr lang="en-US" dirty="0" err="1"/>
              <a:t>у</a:t>
            </a:r>
            <a:r>
              <a:rPr lang="en-US" dirty="0"/>
              <a:t> </a:t>
            </a:r>
            <a:r>
              <a:rPr lang="en-US" dirty="0" err="1"/>
              <a:t>поставщика</a:t>
            </a:r>
            <a:r>
              <a:rPr lang="en-US" dirty="0"/>
              <a:t> </a:t>
            </a:r>
            <a:r>
              <a:rPr lang="en-US" dirty="0" err="1"/>
              <a:t>данных</a:t>
            </a:r>
            <a:r>
              <a:rPr lang="en-US" dirty="0"/>
              <a:t> </a:t>
            </a:r>
            <a:r>
              <a:rPr lang="en-US" dirty="0" err="1"/>
              <a:t>уже</a:t>
            </a:r>
            <a:r>
              <a:rPr lang="en-US" dirty="0"/>
              <a:t> </a:t>
            </a:r>
            <a:r>
              <a:rPr lang="en-US" dirty="0" err="1"/>
              <a:t>есть</a:t>
            </a:r>
            <a:r>
              <a:rPr lang="en-US" dirty="0"/>
              <a:t> </a:t>
            </a:r>
            <a:r>
              <a:rPr lang="en-US" dirty="0" err="1"/>
              <a:t>информационная</a:t>
            </a:r>
            <a:r>
              <a:rPr lang="en-US" dirty="0"/>
              <a:t> </a:t>
            </a:r>
            <a:r>
              <a:rPr lang="en-US" dirty="0" err="1"/>
              <a:t>система</a:t>
            </a:r>
            <a:r>
              <a:rPr lang="en-US" dirty="0"/>
              <a:t>, </a:t>
            </a:r>
            <a:r>
              <a:rPr lang="en-US" dirty="0" err="1"/>
              <a:t>в</a:t>
            </a:r>
            <a:r>
              <a:rPr lang="en-US" dirty="0"/>
              <a:t> </a:t>
            </a:r>
            <a:r>
              <a:rPr lang="en-US" dirty="0" err="1"/>
              <a:t>которой</a:t>
            </a:r>
            <a:r>
              <a:rPr lang="en-US" dirty="0"/>
              <a:t> ведется </a:t>
            </a:r>
            <a:r>
              <a:rPr lang="en-US" dirty="0" err="1"/>
              <a:t>учет</a:t>
            </a:r>
            <a:r>
              <a:rPr lang="en-US" dirty="0"/>
              <a:t> </a:t>
            </a:r>
            <a:r>
              <a:rPr lang="en-US" dirty="0" err="1"/>
              <a:t>предоставления</a:t>
            </a:r>
            <a:r>
              <a:rPr lang="en-US" dirty="0"/>
              <a:t> </a:t>
            </a:r>
            <a:r>
              <a:rPr lang="en-US" dirty="0" err="1"/>
              <a:t>услуг</a:t>
            </a:r>
            <a:r>
              <a:rPr lang="en-US" dirty="0"/>
              <a:t> </a:t>
            </a:r>
            <a:r>
              <a:rPr lang="en-US" dirty="0" err="1"/>
              <a:t>гражданам</a:t>
            </a:r>
            <a:r>
              <a:rPr lang="en-US" dirty="0"/>
              <a:t>. </a:t>
            </a:r>
            <a:r>
              <a:rPr lang="en-US" dirty="0" err="1"/>
              <a:t>Если</a:t>
            </a:r>
            <a:r>
              <a:rPr lang="en-US" dirty="0"/>
              <a:t> </a:t>
            </a:r>
            <a:r>
              <a:rPr lang="en-US" dirty="0" err="1"/>
              <a:t>сведений</a:t>
            </a:r>
            <a:r>
              <a:rPr lang="en-US" dirty="0"/>
              <a:t> </a:t>
            </a:r>
            <a:r>
              <a:rPr lang="en-US" dirty="0" err="1"/>
              <a:t>в</a:t>
            </a:r>
            <a:r>
              <a:rPr lang="en-US" dirty="0"/>
              <a:t> </a:t>
            </a:r>
            <a:r>
              <a:rPr lang="en-US" dirty="0" err="1"/>
              <a:t>информационной</a:t>
            </a:r>
            <a:r>
              <a:rPr lang="en-US" dirty="0"/>
              <a:t> системе </a:t>
            </a:r>
            <a:r>
              <a:rPr lang="en-US" dirty="0" err="1"/>
              <a:t>недостаточно</a:t>
            </a:r>
            <a:r>
              <a:rPr lang="en-US" dirty="0"/>
              <a:t>, </a:t>
            </a:r>
            <a:r>
              <a:rPr lang="en-US" dirty="0" err="1"/>
              <a:t>её</a:t>
            </a:r>
            <a:r>
              <a:rPr lang="en-US" dirty="0"/>
              <a:t> </a:t>
            </a:r>
            <a:r>
              <a:rPr lang="en-US" dirty="0" err="1"/>
              <a:t>нужно</a:t>
            </a:r>
            <a:r>
              <a:rPr lang="en-US" dirty="0"/>
              <a:t> </a:t>
            </a:r>
            <a:r>
              <a:rPr lang="en-US" dirty="0" err="1"/>
              <a:t>доработать</a:t>
            </a:r>
            <a:r>
              <a:rPr lang="en-US" dirty="0"/>
              <a:t> </a:t>
            </a:r>
            <a:r>
              <a:rPr lang="en-US" dirty="0" err="1"/>
              <a:t>и</a:t>
            </a:r>
            <a:r>
              <a:rPr lang="en-US" dirty="0"/>
              <a:t> </a:t>
            </a:r>
            <a:r>
              <a:rPr lang="en-US" dirty="0" err="1"/>
              <a:t>обеспечить</a:t>
            </a:r>
            <a:r>
              <a:rPr lang="en-US" dirty="0"/>
              <a:t> </a:t>
            </a:r>
            <a:r>
              <a:rPr lang="en-US" dirty="0" err="1"/>
              <a:t>внесение</a:t>
            </a:r>
            <a:r>
              <a:rPr lang="en-US" dirty="0"/>
              <a:t> </a:t>
            </a:r>
            <a:r>
              <a:rPr lang="en-US" dirty="0" err="1"/>
              <a:t>недостающих</a:t>
            </a:r>
            <a:r>
              <a:rPr lang="en-US" dirty="0"/>
              <a:t> </a:t>
            </a:r>
            <a:r>
              <a:rPr lang="en-US" dirty="0" err="1"/>
              <a:t>сведений</a:t>
            </a:r>
            <a:r>
              <a:rPr lang="en-US" dirty="0"/>
              <a:t>. При </a:t>
            </a:r>
            <a:r>
              <a:rPr lang="en-US" dirty="0" err="1"/>
              <a:t>изменении</a:t>
            </a:r>
            <a:r>
              <a:rPr lang="en-US" dirty="0"/>
              <a:t> </a:t>
            </a:r>
            <a:r>
              <a:rPr lang="en-US" dirty="0" err="1"/>
              <a:t>сведений</a:t>
            </a:r>
            <a:r>
              <a:rPr lang="en-US" dirty="0"/>
              <a:t> </a:t>
            </a:r>
            <a:r>
              <a:rPr lang="en-US" dirty="0" err="1"/>
              <a:t>о</a:t>
            </a:r>
            <a:r>
              <a:rPr lang="en-US" dirty="0"/>
              <a:t> </a:t>
            </a:r>
            <a:r>
              <a:rPr lang="en-US" dirty="0" err="1"/>
              <a:t>назначении</a:t>
            </a:r>
            <a:r>
              <a:rPr lang="en-US" dirty="0"/>
              <a:t> </a:t>
            </a:r>
            <a:r>
              <a:rPr lang="en-US" dirty="0" err="1"/>
              <a:t>или</a:t>
            </a:r>
            <a:r>
              <a:rPr lang="en-US" dirty="0"/>
              <a:t> </a:t>
            </a:r>
            <a:r>
              <a:rPr lang="en-US" dirty="0" err="1"/>
              <a:t>личных</a:t>
            </a:r>
            <a:r>
              <a:rPr lang="en-US" dirty="0"/>
              <a:t> </a:t>
            </a:r>
            <a:r>
              <a:rPr lang="en-US" dirty="0" err="1"/>
              <a:t>данных</a:t>
            </a:r>
            <a:r>
              <a:rPr lang="en-US" dirty="0"/>
              <a:t> </a:t>
            </a:r>
            <a:r>
              <a:rPr lang="en-US" dirty="0" err="1"/>
              <a:t>получателя</a:t>
            </a:r>
            <a:r>
              <a:rPr lang="en-US" dirty="0"/>
              <a:t> </a:t>
            </a:r>
            <a:r>
              <a:rPr lang="en-US" dirty="0" err="1"/>
              <a:t>изменения</a:t>
            </a:r>
            <a:r>
              <a:rPr lang="en-US" dirty="0"/>
              <a:t> </a:t>
            </a:r>
            <a:r>
              <a:rPr lang="en-US" dirty="0" err="1"/>
              <a:t>вносятся</a:t>
            </a:r>
            <a:r>
              <a:rPr lang="en-US" dirty="0"/>
              <a:t> </a:t>
            </a:r>
            <a:r>
              <a:rPr lang="en-US" dirty="0" err="1"/>
              <a:t>один</a:t>
            </a:r>
            <a:r>
              <a:rPr lang="en-US" dirty="0"/>
              <a:t> </a:t>
            </a:r>
            <a:r>
              <a:rPr lang="en-US" dirty="0" err="1"/>
              <a:t>раз</a:t>
            </a:r>
            <a:r>
              <a:rPr lang="en-US" dirty="0"/>
              <a:t> </a:t>
            </a:r>
            <a:r>
              <a:rPr lang="en-US" dirty="0" err="1"/>
              <a:t>в</a:t>
            </a:r>
            <a:r>
              <a:rPr lang="en-US" dirty="0"/>
              <a:t> </a:t>
            </a:r>
            <a:r>
              <a:rPr lang="en-US" dirty="0" err="1"/>
              <a:t>самой</a:t>
            </a:r>
            <a:r>
              <a:rPr lang="en-US" dirty="0"/>
              <a:t> </a:t>
            </a:r>
            <a:r>
              <a:rPr lang="en-US" dirty="0" err="1"/>
              <a:t>информационной</a:t>
            </a:r>
            <a:r>
              <a:rPr lang="en-US" dirty="0"/>
              <a:t> системе.</a:t>
            </a:r>
            <a:endParaRPr dirty="0"/>
          </a:p>
          <a:p>
            <a:pPr marL="0" lvl="0" indent="0">
              <a:spcBef>
                <a:spcPts val="0"/>
              </a:spcBef>
              <a:spcAft>
                <a:spcPts val="0"/>
              </a:spcAft>
              <a:buNone/>
            </a:pPr>
            <a:r>
              <a:rPr lang="en-US" dirty="0">
                <a:solidFill>
                  <a:schemeClr val="dk1"/>
                </a:solidFill>
              </a:rPr>
              <a:t>Для </a:t>
            </a:r>
            <a:r>
              <a:rPr lang="en-US" dirty="0" err="1">
                <a:solidFill>
                  <a:schemeClr val="dk1"/>
                </a:solidFill>
              </a:rPr>
              <a:t>передачи</a:t>
            </a:r>
            <a:r>
              <a:rPr lang="en-US" dirty="0">
                <a:solidFill>
                  <a:schemeClr val="dk1"/>
                </a:solidFill>
              </a:rPr>
              <a:t> </a:t>
            </a:r>
            <a:r>
              <a:rPr lang="en-US" dirty="0" err="1">
                <a:solidFill>
                  <a:schemeClr val="dk1"/>
                </a:solidFill>
              </a:rPr>
              <a:t>реестра</a:t>
            </a:r>
            <a:r>
              <a:rPr lang="en-US" dirty="0">
                <a:solidFill>
                  <a:schemeClr val="dk1"/>
                </a:solidFill>
              </a:rPr>
              <a:t> </a:t>
            </a:r>
            <a:r>
              <a:rPr lang="en-US" dirty="0" err="1">
                <a:solidFill>
                  <a:schemeClr val="dk1"/>
                </a:solidFill>
              </a:rPr>
              <a:t>фактов</a:t>
            </a:r>
            <a:r>
              <a:rPr lang="en-US" dirty="0">
                <a:solidFill>
                  <a:schemeClr val="dk1"/>
                </a:solidFill>
              </a:rPr>
              <a:t> назначений </a:t>
            </a:r>
            <a:r>
              <a:rPr lang="en-US" dirty="0" err="1">
                <a:solidFill>
                  <a:schemeClr val="dk1"/>
                </a:solidFill>
              </a:rPr>
              <a:t>через</a:t>
            </a:r>
            <a:r>
              <a:rPr lang="en-US" dirty="0">
                <a:solidFill>
                  <a:schemeClr val="dk1"/>
                </a:solidFill>
              </a:rPr>
              <a:t> СМЭВ </a:t>
            </a:r>
            <a:r>
              <a:rPr lang="en-US" dirty="0" err="1">
                <a:solidFill>
                  <a:schemeClr val="dk1"/>
                </a:solidFill>
              </a:rPr>
              <a:t>предусмотрен</a:t>
            </a:r>
            <a:r>
              <a:rPr lang="en-US" dirty="0">
                <a:solidFill>
                  <a:schemeClr val="dk1"/>
                </a:solidFill>
              </a:rPr>
              <a:t> </a:t>
            </a:r>
            <a:r>
              <a:rPr lang="en-US" dirty="0" err="1">
                <a:solidFill>
                  <a:schemeClr val="dk1"/>
                </a:solidFill>
              </a:rPr>
              <a:t>формат</a:t>
            </a:r>
            <a:r>
              <a:rPr lang="en-US" dirty="0">
                <a:solidFill>
                  <a:schemeClr val="dk1"/>
                </a:solidFill>
              </a:rPr>
              <a:t> xml, </a:t>
            </a:r>
            <a:r>
              <a:rPr lang="en-US" dirty="0" err="1">
                <a:solidFill>
                  <a:schemeClr val="dk1"/>
                </a:solidFill>
              </a:rPr>
              <a:t>который</a:t>
            </a:r>
            <a:r>
              <a:rPr lang="en-US" dirty="0">
                <a:solidFill>
                  <a:schemeClr val="dk1"/>
                </a:solidFill>
              </a:rPr>
              <a:t> </a:t>
            </a:r>
            <a:r>
              <a:rPr lang="en-US" dirty="0" err="1">
                <a:solidFill>
                  <a:schemeClr val="dk1"/>
                </a:solidFill>
              </a:rPr>
              <a:t>включает</a:t>
            </a:r>
            <a:r>
              <a:rPr lang="en-US" dirty="0">
                <a:solidFill>
                  <a:schemeClr val="dk1"/>
                </a:solidFill>
              </a:rPr>
              <a:t> </a:t>
            </a:r>
            <a:r>
              <a:rPr lang="en-US" dirty="0" err="1">
                <a:solidFill>
                  <a:schemeClr val="dk1"/>
                </a:solidFill>
              </a:rPr>
              <a:t>в</a:t>
            </a:r>
            <a:r>
              <a:rPr lang="en-US" dirty="0">
                <a:solidFill>
                  <a:schemeClr val="dk1"/>
                </a:solidFill>
              </a:rPr>
              <a:t> </a:t>
            </a:r>
            <a:r>
              <a:rPr lang="en-US" dirty="0" err="1">
                <a:solidFill>
                  <a:schemeClr val="dk1"/>
                </a:solidFill>
              </a:rPr>
              <a:t>себя</a:t>
            </a:r>
            <a:r>
              <a:rPr lang="en-US" dirty="0">
                <a:solidFill>
                  <a:schemeClr val="dk1"/>
                </a:solidFill>
              </a:rPr>
              <a:t> </a:t>
            </a:r>
            <a:r>
              <a:rPr lang="en-US" dirty="0" err="1">
                <a:solidFill>
                  <a:schemeClr val="dk1"/>
                </a:solidFill>
              </a:rPr>
              <a:t>очень</a:t>
            </a:r>
            <a:r>
              <a:rPr lang="en-US" dirty="0">
                <a:solidFill>
                  <a:schemeClr val="dk1"/>
                </a:solidFill>
              </a:rPr>
              <a:t> </a:t>
            </a:r>
            <a:r>
              <a:rPr lang="en-US" dirty="0" err="1">
                <a:solidFill>
                  <a:schemeClr val="dk1"/>
                </a:solidFill>
              </a:rPr>
              <a:t>большой</a:t>
            </a:r>
            <a:r>
              <a:rPr lang="en-US" dirty="0">
                <a:solidFill>
                  <a:schemeClr val="dk1"/>
                </a:solidFill>
              </a:rPr>
              <a:t> </a:t>
            </a:r>
            <a:r>
              <a:rPr lang="en-US" dirty="0" err="1">
                <a:solidFill>
                  <a:schemeClr val="dk1"/>
                </a:solidFill>
              </a:rPr>
              <a:t>объем</a:t>
            </a:r>
            <a:r>
              <a:rPr lang="en-US" dirty="0">
                <a:solidFill>
                  <a:schemeClr val="dk1"/>
                </a:solidFill>
              </a:rPr>
              <a:t> </a:t>
            </a:r>
            <a:r>
              <a:rPr lang="en-US" dirty="0" err="1">
                <a:solidFill>
                  <a:schemeClr val="dk1"/>
                </a:solidFill>
              </a:rPr>
              <a:t>различных</a:t>
            </a:r>
            <a:r>
              <a:rPr lang="en-US" dirty="0">
                <a:solidFill>
                  <a:schemeClr val="dk1"/>
                </a:solidFill>
              </a:rPr>
              <a:t> </a:t>
            </a:r>
            <a:r>
              <a:rPr lang="en-US" dirty="0" err="1">
                <a:solidFill>
                  <a:schemeClr val="dk1"/>
                </a:solidFill>
              </a:rPr>
              <a:t>сведений</a:t>
            </a:r>
            <a:r>
              <a:rPr lang="en-US" dirty="0">
                <a:solidFill>
                  <a:schemeClr val="dk1"/>
                </a:solidFill>
              </a:rPr>
              <a:t>.</a:t>
            </a:r>
            <a:endParaRPr dirty="0">
              <a:solidFill>
                <a:schemeClr val="dk1"/>
              </a:solidFill>
            </a:endParaRPr>
          </a:p>
          <a:p>
            <a:pPr marL="0" lvl="0" indent="0">
              <a:spcBef>
                <a:spcPts val="0"/>
              </a:spcBef>
              <a:spcAft>
                <a:spcPts val="0"/>
              </a:spcAft>
              <a:buNone/>
            </a:pPr>
            <a:r>
              <a:rPr lang="en-US" dirty="0" err="1">
                <a:solidFill>
                  <a:schemeClr val="dk1"/>
                </a:solidFill>
              </a:rPr>
              <a:t>После</a:t>
            </a:r>
            <a:r>
              <a:rPr lang="en-US" dirty="0">
                <a:solidFill>
                  <a:schemeClr val="dk1"/>
                </a:solidFill>
              </a:rPr>
              <a:t> </a:t>
            </a:r>
            <a:r>
              <a:rPr lang="en-US" dirty="0" err="1">
                <a:solidFill>
                  <a:schemeClr val="dk1"/>
                </a:solidFill>
              </a:rPr>
              <a:t>того</a:t>
            </a:r>
            <a:r>
              <a:rPr lang="en-US" dirty="0">
                <a:solidFill>
                  <a:schemeClr val="dk1"/>
                </a:solidFill>
              </a:rPr>
              <a:t>, </a:t>
            </a:r>
            <a:r>
              <a:rPr lang="en-US" dirty="0" err="1">
                <a:solidFill>
                  <a:schemeClr val="dk1"/>
                </a:solidFill>
              </a:rPr>
              <a:t>как</a:t>
            </a:r>
            <a:r>
              <a:rPr lang="en-US" dirty="0">
                <a:solidFill>
                  <a:schemeClr val="dk1"/>
                </a:solidFill>
              </a:rPr>
              <a:t> </a:t>
            </a:r>
            <a:r>
              <a:rPr lang="en-US" dirty="0" err="1">
                <a:solidFill>
                  <a:schemeClr val="dk1"/>
                </a:solidFill>
              </a:rPr>
              <a:t>реестр</a:t>
            </a:r>
            <a:r>
              <a:rPr lang="en-US" dirty="0">
                <a:solidFill>
                  <a:schemeClr val="dk1"/>
                </a:solidFill>
              </a:rPr>
              <a:t> </a:t>
            </a:r>
            <a:r>
              <a:rPr lang="en-US" dirty="0" err="1">
                <a:solidFill>
                  <a:schemeClr val="dk1"/>
                </a:solidFill>
              </a:rPr>
              <a:t>фактов</a:t>
            </a:r>
            <a:r>
              <a:rPr lang="en-US" dirty="0">
                <a:solidFill>
                  <a:schemeClr val="dk1"/>
                </a:solidFill>
              </a:rPr>
              <a:t> назначений </a:t>
            </a:r>
            <a:r>
              <a:rPr lang="en-US" dirty="0" err="1">
                <a:solidFill>
                  <a:schemeClr val="dk1"/>
                </a:solidFill>
              </a:rPr>
              <a:t>отправлен</a:t>
            </a:r>
            <a:r>
              <a:rPr lang="en-US" dirty="0">
                <a:solidFill>
                  <a:schemeClr val="dk1"/>
                </a:solidFill>
              </a:rPr>
              <a:t> </a:t>
            </a:r>
            <a:r>
              <a:rPr lang="en-US" dirty="0" err="1">
                <a:solidFill>
                  <a:schemeClr val="dk1"/>
                </a:solidFill>
              </a:rPr>
              <a:t>и</a:t>
            </a:r>
            <a:r>
              <a:rPr lang="en-US" dirty="0">
                <a:solidFill>
                  <a:schemeClr val="dk1"/>
                </a:solidFill>
              </a:rPr>
              <a:t> </a:t>
            </a:r>
            <a:r>
              <a:rPr lang="en-US" dirty="0" err="1">
                <a:solidFill>
                  <a:schemeClr val="dk1"/>
                </a:solidFill>
              </a:rPr>
              <a:t>принят</a:t>
            </a:r>
            <a:r>
              <a:rPr lang="en-US" dirty="0">
                <a:solidFill>
                  <a:schemeClr val="dk1"/>
                </a:solidFill>
              </a:rPr>
              <a:t> </a:t>
            </a:r>
            <a:r>
              <a:rPr lang="en-US" dirty="0" err="1">
                <a:solidFill>
                  <a:schemeClr val="dk1"/>
                </a:solidFill>
              </a:rPr>
              <a:t>в</a:t>
            </a:r>
            <a:r>
              <a:rPr lang="en-US" dirty="0">
                <a:solidFill>
                  <a:schemeClr val="dk1"/>
                </a:solidFill>
              </a:rPr>
              <a:t> ЕГИССО, </a:t>
            </a:r>
            <a:r>
              <a:rPr lang="en-US" dirty="0" err="1">
                <a:solidFill>
                  <a:schemeClr val="dk1"/>
                </a:solidFill>
              </a:rPr>
              <a:t>нужно</a:t>
            </a:r>
            <a:r>
              <a:rPr lang="en-US" dirty="0">
                <a:solidFill>
                  <a:schemeClr val="dk1"/>
                </a:solidFill>
              </a:rPr>
              <a:t> будет </a:t>
            </a:r>
            <a:r>
              <a:rPr lang="en-US" dirty="0" err="1">
                <a:solidFill>
                  <a:schemeClr val="dk1"/>
                </a:solidFill>
              </a:rPr>
              <a:t>поддерживать</a:t>
            </a:r>
            <a:r>
              <a:rPr lang="en-US" dirty="0">
                <a:solidFill>
                  <a:schemeClr val="dk1"/>
                </a:solidFill>
              </a:rPr>
              <a:t> </a:t>
            </a:r>
            <a:r>
              <a:rPr lang="en-US" dirty="0" err="1">
                <a:solidFill>
                  <a:schemeClr val="dk1"/>
                </a:solidFill>
              </a:rPr>
              <a:t>актуальность</a:t>
            </a:r>
            <a:r>
              <a:rPr lang="en-US" dirty="0">
                <a:solidFill>
                  <a:schemeClr val="dk1"/>
                </a:solidFill>
              </a:rPr>
              <a:t> назначений </a:t>
            </a:r>
            <a:r>
              <a:rPr lang="en-US" dirty="0" err="1">
                <a:solidFill>
                  <a:schemeClr val="dk1"/>
                </a:solidFill>
              </a:rPr>
              <a:t>в</a:t>
            </a:r>
            <a:r>
              <a:rPr lang="en-US" dirty="0">
                <a:solidFill>
                  <a:schemeClr val="dk1"/>
                </a:solidFill>
              </a:rPr>
              <a:t> ЕГИССО: </a:t>
            </a:r>
            <a:r>
              <a:rPr lang="en-US" dirty="0" err="1">
                <a:solidFill>
                  <a:schemeClr val="dk1"/>
                </a:solidFill>
              </a:rPr>
              <a:t>регулярно</a:t>
            </a:r>
            <a:r>
              <a:rPr lang="en-US" dirty="0">
                <a:solidFill>
                  <a:schemeClr val="dk1"/>
                </a:solidFill>
              </a:rPr>
              <a:t> </a:t>
            </a:r>
            <a:r>
              <a:rPr lang="en-US" dirty="0" err="1">
                <a:solidFill>
                  <a:schemeClr val="dk1"/>
                </a:solidFill>
              </a:rPr>
              <a:t>передавать</a:t>
            </a:r>
            <a:r>
              <a:rPr lang="en-US" dirty="0">
                <a:solidFill>
                  <a:schemeClr val="dk1"/>
                </a:solidFill>
              </a:rPr>
              <a:t> </a:t>
            </a:r>
            <a:r>
              <a:rPr lang="en-US" dirty="0" err="1">
                <a:solidFill>
                  <a:schemeClr val="dk1"/>
                </a:solidFill>
              </a:rPr>
              <a:t>обновления</a:t>
            </a:r>
            <a:r>
              <a:rPr lang="en-US" dirty="0">
                <a:solidFill>
                  <a:schemeClr val="dk1"/>
                </a:solidFill>
              </a:rPr>
              <a:t>, </a:t>
            </a:r>
            <a:r>
              <a:rPr lang="en-US" dirty="0" err="1">
                <a:solidFill>
                  <a:schemeClr val="dk1"/>
                </a:solidFill>
              </a:rPr>
              <a:t>дополнения</a:t>
            </a:r>
            <a:r>
              <a:rPr lang="en-US" dirty="0">
                <a:solidFill>
                  <a:schemeClr val="dk1"/>
                </a:solidFill>
              </a:rPr>
              <a:t> </a:t>
            </a:r>
            <a:r>
              <a:rPr lang="en-US" dirty="0" err="1">
                <a:solidFill>
                  <a:schemeClr val="dk1"/>
                </a:solidFill>
              </a:rPr>
              <a:t>и</a:t>
            </a:r>
            <a:r>
              <a:rPr lang="en-US" dirty="0">
                <a:solidFill>
                  <a:schemeClr val="dk1"/>
                </a:solidFill>
              </a:rPr>
              <a:t> </a:t>
            </a:r>
            <a:r>
              <a:rPr lang="en-US" dirty="0" err="1">
                <a:solidFill>
                  <a:schemeClr val="dk1"/>
                </a:solidFill>
              </a:rPr>
              <a:t>прекращения</a:t>
            </a:r>
            <a:r>
              <a:rPr lang="en-US" dirty="0">
                <a:solidFill>
                  <a:schemeClr val="dk1"/>
                </a:solidFill>
              </a:rPr>
              <a:t> назначений.</a:t>
            </a:r>
            <a:endParaRPr dirty="0">
              <a:solidFill>
                <a:schemeClr val="dk1"/>
              </a:solidFill>
            </a:endParaRPr>
          </a:p>
          <a:p>
            <a:pPr marL="0" lvl="0" indent="0" rtl="0">
              <a:spcBef>
                <a:spcPts val="0"/>
              </a:spcBef>
              <a:spcAft>
                <a:spcPts val="0"/>
              </a:spcAft>
              <a:buNone/>
            </a:pPr>
            <a:endParaRPr dirty="0"/>
          </a:p>
        </p:txBody>
      </p:sp>
      <p:sp>
        <p:nvSpPr>
          <p:cNvPr id="134" name="Shape 134"/>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ru-RU" sz="1800" b="0" i="0" u="none" strike="noStrike" cap="none" dirty="0">
                <a:solidFill>
                  <a:srgbClr val="000000"/>
                </a:solidFill>
                <a:effectLst/>
                <a:latin typeface="Arial"/>
                <a:ea typeface="Arial"/>
                <a:cs typeface="Arial"/>
                <a:sym typeface="Arial"/>
              </a:rPr>
              <a:t>Многие регионы при реализации взаимодействия с ЕГИССО сразу столкнулись с проблемами, некоторые из которых представлены на слайде. При решении этих вопросов постоянно приходилось обращаться в службу технической поддержки ЕГИССО или искать способы связи непосредственно с разработчиками ЕГИССО, т.к. СТП была очень загружена и на некоторые ответы уходило достаточно больше время. Точно можно сказать одно: каждый, кому нужно подключиться к ЕГИССО, проходит все эти этапы, т.к. это совершенно новая информационная система со своими правилами и форматами, и под неё </a:t>
            </a:r>
            <a:r>
              <a:rPr lang="ru-RU" sz="1800" b="0" i="0" u="none" strike="noStrike" cap="none" dirty="0" err="1">
                <a:solidFill>
                  <a:srgbClr val="000000"/>
                </a:solidFill>
                <a:effectLst/>
                <a:latin typeface="Arial"/>
                <a:ea typeface="Arial"/>
                <a:cs typeface="Arial"/>
                <a:sym typeface="Arial"/>
              </a:rPr>
              <a:t>нужно“подстраиваться</a:t>
            </a:r>
            <a:r>
              <a:rPr lang="ru-RU" sz="1800" b="0" i="0" u="none" strike="noStrike" cap="none" dirty="0">
                <a:solidFill>
                  <a:srgbClr val="000000"/>
                </a:solidFill>
                <a:effectLst/>
                <a:latin typeface="Arial"/>
                <a:ea typeface="Arial"/>
                <a:cs typeface="Arial"/>
                <a:sym typeface="Arial"/>
              </a:rPr>
              <a:t>”.</a:t>
            </a:r>
            <a:endParaRPr dirty="0"/>
          </a:p>
        </p:txBody>
      </p:sp>
      <p:sp>
        <p:nvSpPr>
          <p:cNvPr id="143" name="Shape 143"/>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solidFill>
                  <a:schemeClr val="dk1"/>
                </a:solidFill>
              </a:rPr>
              <a:t>Мы предлагаем удобный вариант взаимодействия с ЕГИССО - через информационную систему E-city. Система уже подготовлена к работе с ЕГИССО: ведутся справочники ЕГИССО, реализованы форматы выгрузок сведений, реализованы пользовательские интерфейсы, которые позволяют вести актуальный реестр локальных мер и своевременно вносить изменения. А самое главное - мы уже прошли через все сложности, которые возникают при реализации взаимодействия с ЕГИССО, и на многие вопросы у нас есть ответы. </a:t>
            </a:r>
            <a:endParaRPr>
              <a:solidFill>
                <a:schemeClr val="dk1"/>
              </a:solidFill>
            </a:endParaRPr>
          </a:p>
          <a:p>
            <a:pPr marL="0" lvl="0" indent="0">
              <a:spcBef>
                <a:spcPts val="0"/>
              </a:spcBef>
              <a:spcAft>
                <a:spcPts val="0"/>
              </a:spcAft>
              <a:buNone/>
            </a:pPr>
            <a:r>
              <a:rPr lang="en-US">
                <a:solidFill>
                  <a:schemeClr val="dk1"/>
                </a:solidFill>
              </a:rPr>
              <a:t>Системой могут пользоваться как поставщики данных, указавшие в заявке способ взаимодействия КПИ, так и ИСПИ.</a:t>
            </a:r>
            <a:endParaRPr>
              <a:solidFill>
                <a:schemeClr val="dk1"/>
              </a:solidFill>
            </a:endParaRPr>
          </a:p>
          <a:p>
            <a:pPr marL="0" lvl="0" indent="0">
              <a:spcBef>
                <a:spcPts val="0"/>
              </a:spcBef>
              <a:spcAft>
                <a:spcPts val="0"/>
              </a:spcAft>
              <a:buNone/>
            </a:pPr>
            <a:r>
              <a:rPr lang="en-US">
                <a:solidFill>
                  <a:schemeClr val="dk1"/>
                </a:solidFill>
              </a:rPr>
              <a:t>Если поставщик информации указал способ взаимодействия КПИ, и у него нет возможности установить систему в своем ЦОД, то для таких поставщиков данных доступен облачный сервис E-city. В системе автоматизируется учет предоставления услуг и реализуется выгрузка реестра локальных мер и фактов назначений в формате xml. Выгруженный из системы файл затем загружается в КПИ, а оттуда - в ЕГИССО.</a:t>
            </a:r>
            <a:endParaRPr>
              <a:solidFill>
                <a:schemeClr val="dk1"/>
              </a:solidFill>
            </a:endParaRPr>
          </a:p>
          <a:p>
            <a:pPr marL="0" lvl="0" indent="0">
              <a:spcBef>
                <a:spcPts val="0"/>
              </a:spcBef>
              <a:spcAft>
                <a:spcPts val="0"/>
              </a:spcAft>
              <a:buClr>
                <a:schemeClr val="dk1"/>
              </a:buClr>
              <a:buSzPts val="1100"/>
              <a:buFont typeface="Arial"/>
              <a:buNone/>
            </a:pPr>
            <a:r>
              <a:rPr lang="en-US">
                <a:solidFill>
                  <a:schemeClr val="dk1"/>
                </a:solidFill>
              </a:rPr>
              <a:t>Если поставщик информации указал способ взаимодействия ИСПИ, то система E-city устанавливается в ЦОДе региона, подключается к СМЭВ и все взаимодействие с ЕГИССО осуществляется через СМЭВ.</a:t>
            </a:r>
            <a:endParaRPr>
              <a:solidFill>
                <a:schemeClr val="dk1"/>
              </a:solidFill>
            </a:endParaRPr>
          </a:p>
          <a:p>
            <a:pPr marL="0" lvl="0" indent="0">
              <a:spcBef>
                <a:spcPts val="0"/>
              </a:spcBef>
              <a:spcAft>
                <a:spcPts val="0"/>
              </a:spcAft>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err="1"/>
              <a:t>Информационная</a:t>
            </a:r>
            <a:r>
              <a:rPr lang="en-US" dirty="0"/>
              <a:t> </a:t>
            </a:r>
            <a:r>
              <a:rPr lang="en-US" dirty="0" err="1"/>
              <a:t>система</a:t>
            </a:r>
            <a:r>
              <a:rPr lang="en-US" dirty="0"/>
              <a:t> E-city </a:t>
            </a:r>
            <a:r>
              <a:rPr lang="en-US" dirty="0" err="1"/>
              <a:t>позволяет</a:t>
            </a:r>
            <a:r>
              <a:rPr lang="en-US" dirty="0"/>
              <a:t> </a:t>
            </a:r>
            <a:r>
              <a:rPr lang="en-US" dirty="0" err="1"/>
              <a:t>автоматизировать</a:t>
            </a:r>
            <a:r>
              <a:rPr lang="en-US" dirty="0"/>
              <a:t> </a:t>
            </a:r>
            <a:r>
              <a:rPr lang="en-US" dirty="0" err="1"/>
              <a:t>учет</a:t>
            </a:r>
            <a:r>
              <a:rPr lang="en-US" dirty="0"/>
              <a:t> </a:t>
            </a:r>
            <a:r>
              <a:rPr lang="en-US" dirty="0" err="1"/>
              <a:t>предоставления</a:t>
            </a:r>
            <a:r>
              <a:rPr lang="en-US" dirty="0"/>
              <a:t> </a:t>
            </a:r>
            <a:r>
              <a:rPr lang="en-US" dirty="0" err="1"/>
              <a:t>услуг</a:t>
            </a:r>
            <a:r>
              <a:rPr lang="en-US" dirty="0"/>
              <a:t> </a:t>
            </a:r>
            <a:r>
              <a:rPr lang="en-US" dirty="0" err="1"/>
              <a:t>гражданам</a:t>
            </a:r>
            <a:r>
              <a:rPr lang="en-US" dirty="0"/>
              <a:t> </a:t>
            </a:r>
            <a:r>
              <a:rPr lang="en-US" dirty="0" err="1"/>
              <a:t>и</a:t>
            </a:r>
            <a:r>
              <a:rPr lang="en-US" dirty="0"/>
              <a:t> </a:t>
            </a:r>
            <a:r>
              <a:rPr lang="en-US" dirty="0" err="1"/>
              <a:t>выгружать</a:t>
            </a:r>
            <a:r>
              <a:rPr lang="en-US" dirty="0"/>
              <a:t> </a:t>
            </a:r>
            <a:r>
              <a:rPr lang="en-US" dirty="0" err="1"/>
              <a:t>сведения</a:t>
            </a:r>
            <a:r>
              <a:rPr lang="en-US" dirty="0"/>
              <a:t> </a:t>
            </a:r>
            <a:r>
              <a:rPr lang="en-US" dirty="0" err="1"/>
              <a:t>о</a:t>
            </a:r>
            <a:r>
              <a:rPr lang="en-US" dirty="0"/>
              <a:t> </a:t>
            </a:r>
            <a:r>
              <a:rPr lang="en-US" dirty="0" err="1"/>
              <a:t>предоставленных</a:t>
            </a:r>
            <a:r>
              <a:rPr lang="en-US" dirty="0"/>
              <a:t> </a:t>
            </a:r>
            <a:r>
              <a:rPr lang="en-US" dirty="0" err="1"/>
              <a:t>услугах</a:t>
            </a:r>
            <a:r>
              <a:rPr lang="en-US" dirty="0"/>
              <a:t> </a:t>
            </a:r>
            <a:r>
              <a:rPr lang="en-US" dirty="0" err="1"/>
              <a:t>в</a:t>
            </a:r>
            <a:r>
              <a:rPr lang="en-US" dirty="0"/>
              <a:t> ЕГИССО.</a:t>
            </a:r>
            <a:endParaRPr dirty="0"/>
          </a:p>
          <a:p>
            <a:pPr marL="0" lvl="0" indent="0" rtl="0">
              <a:spcBef>
                <a:spcPts val="0"/>
              </a:spcBef>
              <a:spcAft>
                <a:spcPts val="0"/>
              </a:spcAft>
              <a:buNone/>
            </a:pPr>
            <a:r>
              <a:rPr lang="en-US" dirty="0" err="1"/>
              <a:t>Основные</a:t>
            </a:r>
            <a:r>
              <a:rPr lang="en-US" dirty="0"/>
              <a:t> </a:t>
            </a:r>
            <a:r>
              <a:rPr lang="en-US" dirty="0" err="1"/>
              <a:t>возможности</a:t>
            </a:r>
            <a:r>
              <a:rPr lang="en-US" dirty="0"/>
              <a:t> системы </a:t>
            </a:r>
            <a:r>
              <a:rPr lang="en-US" dirty="0" err="1"/>
              <a:t>представлены</a:t>
            </a:r>
            <a:r>
              <a:rPr lang="en-US" dirty="0"/>
              <a:t> на </a:t>
            </a:r>
            <a:r>
              <a:rPr lang="en-US" dirty="0" err="1"/>
              <a:t>слайде</a:t>
            </a:r>
            <a:r>
              <a:rPr lang="en-US" dirty="0"/>
              <a:t>. </a:t>
            </a:r>
            <a:endParaRPr dirty="0"/>
          </a:p>
          <a:p>
            <a:pPr marL="0" lvl="0" indent="0" rtl="0">
              <a:spcBef>
                <a:spcPts val="0"/>
              </a:spcBef>
              <a:spcAft>
                <a:spcPts val="0"/>
              </a:spcAft>
              <a:buNone/>
            </a:pPr>
            <a:r>
              <a:rPr lang="en-US" dirty="0" err="1">
                <a:solidFill>
                  <a:schemeClr val="dk1"/>
                </a:solidFill>
              </a:rPr>
              <a:t>Системой</a:t>
            </a:r>
            <a:r>
              <a:rPr lang="en-US" dirty="0">
                <a:solidFill>
                  <a:schemeClr val="dk1"/>
                </a:solidFill>
              </a:rPr>
              <a:t> E-city</a:t>
            </a:r>
            <a:r>
              <a:rPr lang="en-US" dirty="0"/>
              <a:t> </a:t>
            </a:r>
            <a:r>
              <a:rPr lang="en-US" dirty="0" err="1"/>
              <a:t>обеспечиваются</a:t>
            </a:r>
            <a:r>
              <a:rPr lang="en-US" dirty="0"/>
              <a:t> </a:t>
            </a:r>
            <a:r>
              <a:rPr lang="en-US" dirty="0" err="1"/>
              <a:t>все</a:t>
            </a:r>
            <a:r>
              <a:rPr lang="en-US" dirty="0"/>
              <a:t> </a:t>
            </a:r>
            <a:r>
              <a:rPr lang="en-US" dirty="0" err="1"/>
              <a:t>процессы</a:t>
            </a:r>
            <a:r>
              <a:rPr lang="en-US" dirty="0"/>
              <a:t>, которые </a:t>
            </a:r>
            <a:r>
              <a:rPr lang="en-US" dirty="0" err="1"/>
              <a:t>необходимы</a:t>
            </a:r>
            <a:r>
              <a:rPr lang="en-US" dirty="0"/>
              <a:t> для </a:t>
            </a:r>
            <a:r>
              <a:rPr lang="en-US" dirty="0" err="1"/>
              <a:t>полного</a:t>
            </a:r>
            <a:r>
              <a:rPr lang="en-US" dirty="0"/>
              <a:t> </a:t>
            </a:r>
            <a:r>
              <a:rPr lang="en-US" dirty="0" err="1"/>
              <a:t>процесса</a:t>
            </a:r>
            <a:r>
              <a:rPr lang="en-US" dirty="0"/>
              <a:t> </a:t>
            </a:r>
            <a:r>
              <a:rPr lang="en-US" dirty="0" err="1"/>
              <a:t>предоставления</a:t>
            </a:r>
            <a:r>
              <a:rPr lang="en-US" dirty="0"/>
              <a:t> </a:t>
            </a:r>
            <a:r>
              <a:rPr lang="en-US" dirty="0" err="1"/>
              <a:t>услуг</a:t>
            </a:r>
            <a:r>
              <a:rPr lang="en-US" dirty="0"/>
              <a:t> </a:t>
            </a:r>
            <a:r>
              <a:rPr lang="en-US" dirty="0" err="1"/>
              <a:t>гражданам</a:t>
            </a:r>
            <a:r>
              <a:rPr lang="en-US" dirty="0"/>
              <a:t>.</a:t>
            </a:r>
            <a:endParaRPr dirty="0"/>
          </a:p>
          <a:p>
            <a:pPr marL="0" lvl="0" indent="0" rtl="0">
              <a:spcBef>
                <a:spcPts val="0"/>
              </a:spcBef>
              <a:spcAft>
                <a:spcPts val="0"/>
              </a:spcAft>
              <a:buNone/>
            </a:pPr>
            <a:r>
              <a:rPr lang="en-US" dirty="0"/>
              <a:t>Существует </a:t>
            </a:r>
            <a:r>
              <a:rPr lang="ru-RU" dirty="0"/>
              <a:t>две </a:t>
            </a:r>
            <a:r>
              <a:rPr lang="en-US" dirty="0" err="1"/>
              <a:t>верси</a:t>
            </a:r>
            <a:r>
              <a:rPr lang="ru-RU" dirty="0"/>
              <a:t>и</a:t>
            </a:r>
            <a:r>
              <a:rPr lang="en-US" dirty="0"/>
              <a:t> системы</a:t>
            </a:r>
            <a:r>
              <a:rPr lang="ru-RU" dirty="0"/>
              <a:t>: </a:t>
            </a:r>
            <a:r>
              <a:rPr lang="en-US" dirty="0" err="1"/>
              <a:t>базовая</a:t>
            </a:r>
            <a:r>
              <a:rPr lang="ru-RU" dirty="0"/>
              <a:t> </a:t>
            </a:r>
            <a:r>
              <a:rPr lang="en-US" dirty="0" err="1"/>
              <a:t>и</a:t>
            </a:r>
            <a:r>
              <a:rPr lang="en-US" dirty="0"/>
              <a:t> </a:t>
            </a:r>
            <a:r>
              <a:rPr lang="en-US" dirty="0" err="1"/>
              <a:t>расширенная</a:t>
            </a:r>
            <a:r>
              <a:rPr lang="en-US" dirty="0"/>
              <a:t>.</a:t>
            </a:r>
            <a:endParaRPr dirty="0"/>
          </a:p>
          <a:p>
            <a:pPr marL="914400" lvl="0" indent="0" rtl="0">
              <a:lnSpc>
                <a:spcPct val="115000"/>
              </a:lnSpc>
              <a:spcBef>
                <a:spcPts val="0"/>
              </a:spcBef>
              <a:spcAft>
                <a:spcPts val="0"/>
              </a:spcAft>
              <a:buClr>
                <a:schemeClr val="dk1"/>
              </a:buClr>
              <a:buSzPts val="1100"/>
              <a:buFont typeface="Arial"/>
              <a:buNone/>
            </a:pPr>
            <a:endParaRPr sz="1100" dirty="0">
              <a:solidFill>
                <a:schemeClr val="dk1"/>
              </a:solidFill>
            </a:endParaRPr>
          </a:p>
          <a:p>
            <a:pPr marL="0" lvl="0" indent="0" rtl="0">
              <a:spcBef>
                <a:spcPts val="0"/>
              </a:spcBef>
              <a:spcAft>
                <a:spcPts val="0"/>
              </a:spcAft>
              <a:buNone/>
            </a:pPr>
            <a:endParaRPr dirty="0"/>
          </a:p>
        </p:txBody>
      </p:sp>
      <p:sp>
        <p:nvSpPr>
          <p:cNvPr id="180" name="Shape 180"/>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9</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3888" y="1709738"/>
            <a:ext cx="7886700" cy="2852737"/>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SzPts val="1400"/>
              <a:buNone/>
              <a:defRPr sz="60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4" name="Shape 74"/>
          <p:cNvSpPr txBox="1">
            <a:spLocks noGrp="1"/>
          </p:cNvSpPr>
          <p:nvPr>
            <p:ph type="body" idx="1"/>
          </p:nvPr>
        </p:nvSpPr>
        <p:spPr>
          <a:xfrm>
            <a:off x="623888" y="4589463"/>
            <a:ext cx="7886700" cy="1500187"/>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0" name="Shape 80"/>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1143000" y="1122363"/>
            <a:ext cx="6858000" cy="238760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SzPts val="1400"/>
              <a:buNone/>
              <a:defRPr sz="60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1" name="Shape 21"/>
          <p:cNvSpPr txBox="1">
            <a:spLocks noGrp="1"/>
          </p:cNvSpPr>
          <p:nvPr>
            <p:ph type="subTitle" idx="1"/>
          </p:nvPr>
        </p:nvSpPr>
        <p:spPr>
          <a:xfrm>
            <a:off x="1143000" y="3602038"/>
            <a:ext cx="6858000" cy="1655762"/>
          </a:xfrm>
          <a:prstGeom prst="rect">
            <a:avLst/>
          </a:prstGeom>
          <a:noFill/>
          <a:ln>
            <a:noFill/>
          </a:ln>
        </p:spPr>
        <p:txBody>
          <a:bodyPr spcFirstLastPara="1" wrap="square" lIns="91425" tIns="91425" rIns="91425" bIns="91425" anchor="t" anchorCtr="0"/>
          <a:lstStyle>
            <a:lvl1pPr marR="0" lvl="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7" name="Shape 2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3" name="Shape 33"/>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30238" y="457200"/>
            <a:ext cx="2949575" cy="160020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SzPts val="1400"/>
              <a:buNone/>
              <a:defRPr sz="32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9" name="Shape 39"/>
          <p:cNvSpPr>
            <a:spLocks noGrp="1"/>
          </p:cNvSpPr>
          <p:nvPr>
            <p:ph type="pic" idx="2"/>
          </p:nvPr>
        </p:nvSpPr>
        <p:spPr>
          <a:xfrm>
            <a:off x="3887788" y="987425"/>
            <a:ext cx="4629150" cy="4873625"/>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1"/>
          </p:nvPr>
        </p:nvSpPr>
        <p:spPr>
          <a:xfrm>
            <a:off x="630238" y="2057400"/>
            <a:ext cx="2949575" cy="3811588"/>
          </a:xfrm>
          <a:prstGeom prst="rect">
            <a:avLst/>
          </a:prstGeom>
          <a:noFill/>
          <a:ln>
            <a:noFill/>
          </a:ln>
        </p:spPr>
        <p:txBody>
          <a:bodyPr spcFirstLastPara="1" wrap="square" lIns="91425" tIns="91425" rIns="91425" bIns="91425" anchor="t" anchorCtr="0"/>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30238" y="457200"/>
            <a:ext cx="2949575" cy="160020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SzPts val="1400"/>
              <a:buNone/>
              <a:defRPr sz="32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6" name="Shape 46"/>
          <p:cNvSpPr txBox="1">
            <a:spLocks noGrp="1"/>
          </p:cNvSpPr>
          <p:nvPr>
            <p:ph type="body" idx="1"/>
          </p:nvPr>
        </p:nvSpPr>
        <p:spPr>
          <a:xfrm>
            <a:off x="3887788" y="987425"/>
            <a:ext cx="4629150" cy="4873625"/>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body" idx="2"/>
          </p:nvPr>
        </p:nvSpPr>
        <p:spPr>
          <a:xfrm>
            <a:off x="630238" y="2057400"/>
            <a:ext cx="2949575" cy="3811588"/>
          </a:xfrm>
          <a:prstGeom prst="rect">
            <a:avLst/>
          </a:prstGeom>
          <a:noFill/>
          <a:ln>
            <a:noFill/>
          </a:ln>
        </p:spPr>
        <p:txBody>
          <a:bodyPr spcFirstLastPara="1" wrap="square" lIns="91425" tIns="91425" rIns="91425" bIns="91425" anchor="t" anchorCtr="0"/>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3" name="Shape 53"/>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630238" y="365125"/>
            <a:ext cx="7886700" cy="132556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8" name="Shape 58"/>
          <p:cNvSpPr txBox="1">
            <a:spLocks noGrp="1"/>
          </p:cNvSpPr>
          <p:nvPr>
            <p:ph type="body" idx="1"/>
          </p:nvPr>
        </p:nvSpPr>
        <p:spPr>
          <a:xfrm>
            <a:off x="630238" y="1681163"/>
            <a:ext cx="3868737" cy="82391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2"/>
          </p:nvPr>
        </p:nvSpPr>
        <p:spPr>
          <a:xfrm>
            <a:off x="630238" y="2505075"/>
            <a:ext cx="3868737" cy="3684588"/>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body" idx="3"/>
          </p:nvPr>
        </p:nvSpPr>
        <p:spPr>
          <a:xfrm>
            <a:off x="4629150" y="1681163"/>
            <a:ext cx="3887788" cy="82391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body" idx="4"/>
          </p:nvPr>
        </p:nvSpPr>
        <p:spPr>
          <a:xfrm>
            <a:off x="4629150" y="2505075"/>
            <a:ext cx="3887788" cy="3684588"/>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7" name="Shape 67"/>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http://smartgkh.r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xn--c1adkyoa.xn--p1a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p:nvPr/>
        </p:nvSpPr>
        <p:spPr>
          <a:xfrm>
            <a:off x="-81687" y="1203325"/>
            <a:ext cx="9144000" cy="1938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strike="noStrike" cap="none">
                <a:solidFill>
                  <a:schemeClr val="dk1"/>
                </a:solidFill>
                <a:latin typeface="Arial"/>
                <a:ea typeface="Arial"/>
                <a:cs typeface="Arial"/>
                <a:sym typeface="Arial"/>
              </a:rPr>
              <a:t>Опыт настройки информационного обмена с ЕГИССО и ГИС ЖКХ</a:t>
            </a:r>
            <a:endParaRPr/>
          </a:p>
        </p:txBody>
      </p:sp>
      <p:sp>
        <p:nvSpPr>
          <p:cNvPr id="89" name="Shape 89"/>
          <p:cNvSpPr txBox="1"/>
          <p:nvPr/>
        </p:nvSpPr>
        <p:spPr>
          <a:xfrm>
            <a:off x="2652000" y="3424112"/>
            <a:ext cx="3676800" cy="830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Александр Стариненко, </a:t>
            </a:r>
            <a:endParaRPr/>
          </a:p>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Коммерческий директор</a:t>
            </a:r>
            <a:endParaRPr/>
          </a:p>
        </p:txBody>
      </p:sp>
      <p:sp>
        <p:nvSpPr>
          <p:cNvPr id="90" name="Shape 90"/>
          <p:cNvSpPr txBox="1"/>
          <p:nvPr/>
        </p:nvSpPr>
        <p:spPr>
          <a:xfrm>
            <a:off x="2140900" y="4695812"/>
            <a:ext cx="4698900" cy="36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ООО «Девелопмент груп», г. Новосибирск</a:t>
            </a:r>
            <a:endParaRPr/>
          </a:p>
        </p:txBody>
      </p:sp>
      <p:pic>
        <p:nvPicPr>
          <p:cNvPr id="91" name="Shape 91"/>
          <p:cNvPicPr preferRelativeResize="0"/>
          <p:nvPr/>
        </p:nvPicPr>
        <p:blipFill>
          <a:blip r:embed="rId3">
            <a:alphaModFix/>
          </a:blip>
          <a:stretch>
            <a:fillRect/>
          </a:stretch>
        </p:blipFill>
        <p:spPr>
          <a:xfrm>
            <a:off x="2917000" y="5158325"/>
            <a:ext cx="3146650" cy="57110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3073050" y="686000"/>
            <a:ext cx="3841500" cy="42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FF"/>
              </a:buClr>
              <a:buSzPts val="4000"/>
              <a:buFont typeface="Arial"/>
              <a:buNone/>
            </a:pPr>
            <a:r>
              <a:rPr lang="en-US" sz="2000" b="1">
                <a:solidFill>
                  <a:srgbClr val="C00000"/>
                </a:solidFill>
                <a:latin typeface="Times New Roman"/>
                <a:ea typeface="Times New Roman"/>
                <a:cs typeface="Times New Roman"/>
                <a:sym typeface="Times New Roman"/>
              </a:rPr>
              <a:t>Базовая версия E-city</a:t>
            </a:r>
            <a:endParaRPr sz="4000">
              <a:solidFill>
                <a:srgbClr val="0000FF"/>
              </a:solidFill>
            </a:endParaRPr>
          </a:p>
        </p:txBody>
      </p:sp>
      <p:graphicFrame>
        <p:nvGraphicFramePr>
          <p:cNvPr id="197" name="Shape 197"/>
          <p:cNvGraphicFramePr/>
          <p:nvPr/>
        </p:nvGraphicFramePr>
        <p:xfrm>
          <a:off x="221850" y="1222000"/>
          <a:ext cx="8700300" cy="4786734"/>
        </p:xfrm>
        <a:graphic>
          <a:graphicData uri="http://schemas.openxmlformats.org/drawingml/2006/table">
            <a:tbl>
              <a:tblPr>
                <a:noFill/>
                <a:tableStyleId>{79949B0D-77F8-4D61-A281-BC1FA95E828E}</a:tableStyleId>
              </a:tblPr>
              <a:tblGrid>
                <a:gridCol w="8700300">
                  <a:extLst>
                    <a:ext uri="{9D8B030D-6E8A-4147-A177-3AD203B41FA5}">
                      <a16:colId xmlns:a16="http://schemas.microsoft.com/office/drawing/2014/main" val="20000"/>
                    </a:ext>
                  </a:extLst>
                </a:gridCol>
              </a:tblGrid>
              <a:tr h="943050">
                <a:tc>
                  <a:txBody>
                    <a:bodyPr/>
                    <a:lstStyle/>
                    <a:p>
                      <a:pPr marL="0" lvl="0" indent="0" rtl="0">
                        <a:spcBef>
                          <a:spcPts val="0"/>
                        </a:spcBef>
                        <a:spcAft>
                          <a:spcPts val="0"/>
                        </a:spcAft>
                        <a:buNone/>
                      </a:pPr>
                      <a:r>
                        <a:rPr lang="en-US" b="1"/>
                        <a:t>Настройка системы перед началом работы</a:t>
                      </a:r>
                      <a:endParaRPr b="1"/>
                    </a:p>
                    <a:p>
                      <a:pPr marL="457200" lvl="0" indent="-317500" rtl="0">
                        <a:spcBef>
                          <a:spcPts val="0"/>
                        </a:spcBef>
                        <a:spcAft>
                          <a:spcPts val="0"/>
                        </a:spcAft>
                        <a:buSzPts val="1400"/>
                        <a:buChar char="●"/>
                      </a:pPr>
                      <a:r>
                        <a:rPr lang="en-US"/>
                        <a:t>Ввод сведений об организациях, предоставляющих услуги</a:t>
                      </a:r>
                      <a:endParaRPr/>
                    </a:p>
                    <a:p>
                      <a:pPr marL="457200" lvl="0" indent="-317500" rtl="0">
                        <a:spcBef>
                          <a:spcPts val="0"/>
                        </a:spcBef>
                        <a:spcAft>
                          <a:spcPts val="0"/>
                        </a:spcAft>
                        <a:buSzPts val="1400"/>
                        <a:buChar char="●"/>
                      </a:pPr>
                      <a:r>
                        <a:rPr lang="en-US"/>
                        <a:t>Составление перечня документов, которые определяют право гражданина на предоставление услуг</a:t>
                      </a:r>
                      <a:endParaRPr/>
                    </a:p>
                    <a:p>
                      <a:pPr marL="457200" lvl="0" indent="-317500" rtl="0">
                        <a:spcBef>
                          <a:spcPts val="0"/>
                        </a:spcBef>
                        <a:spcAft>
                          <a:spcPts val="0"/>
                        </a:spcAft>
                        <a:buSzPts val="1400"/>
                        <a:buChar char="●"/>
                      </a:pPr>
                      <a:r>
                        <a:rPr lang="en-US"/>
                        <a:t>Описание социальных категорий граждан, которым предоставляются услуги</a:t>
                      </a:r>
                      <a:endParaRPr/>
                    </a:p>
                    <a:p>
                      <a:pPr marL="457200" lvl="0" indent="-317500" rtl="0">
                        <a:spcBef>
                          <a:spcPts val="0"/>
                        </a:spcBef>
                        <a:spcAft>
                          <a:spcPts val="0"/>
                        </a:spcAft>
                        <a:buSzPts val="1400"/>
                        <a:buChar char="●"/>
                      </a:pPr>
                      <a:r>
                        <a:rPr lang="en-US"/>
                        <a:t>Детальное описание услуг, которые предоставляются гражданам, в соответствии с ЕГИССО</a:t>
                      </a:r>
                      <a:endParaRPr/>
                    </a:p>
                    <a:p>
                      <a:pPr marL="457200" lvl="0" indent="-317500" rtl="0">
                        <a:spcBef>
                          <a:spcPts val="0"/>
                        </a:spcBef>
                        <a:spcAft>
                          <a:spcPts val="0"/>
                        </a:spcAft>
                        <a:buSzPts val="1400"/>
                        <a:buChar char="●"/>
                      </a:pPr>
                      <a:r>
                        <a:rPr lang="en-US"/>
                        <a:t>Описание жизненных ситуаций, по которым могут обращаться граждане, и составления перечня документов, подтверждающих право на получение услуги по каждой жизненной ситуации</a:t>
                      </a:r>
                      <a:endParaRPr/>
                    </a:p>
                  </a:txBody>
                  <a:tcPr marL="91425" marR="91425" marT="91425" marB="91425"/>
                </a:tc>
                <a:extLst>
                  <a:ext uri="{0D108BD9-81ED-4DB2-BD59-A6C34878D82A}">
                    <a16:rowId xmlns:a16="http://schemas.microsoft.com/office/drawing/2014/main" val="10000"/>
                  </a:ext>
                </a:extLst>
              </a:tr>
              <a:tr h="318200">
                <a:tc>
                  <a:txBody>
                    <a:bodyPr/>
                    <a:lstStyle/>
                    <a:p>
                      <a:pPr marL="0" lvl="0" indent="0">
                        <a:spcBef>
                          <a:spcPts val="0"/>
                        </a:spcBef>
                        <a:spcAft>
                          <a:spcPts val="0"/>
                        </a:spcAft>
                        <a:buNone/>
                      </a:pPr>
                      <a:r>
                        <a:rPr lang="en-US" b="1"/>
                        <a:t>Создание электронного паспорта гражданина</a:t>
                      </a:r>
                      <a:endParaRPr b="1"/>
                    </a:p>
                    <a:p>
                      <a:pPr marL="0" lvl="0" indent="0" rtl="0">
                        <a:lnSpc>
                          <a:spcPct val="115000"/>
                        </a:lnSpc>
                        <a:spcBef>
                          <a:spcPts val="0"/>
                        </a:spcBef>
                        <a:spcAft>
                          <a:spcPts val="0"/>
                        </a:spcAft>
                        <a:buClr>
                          <a:schemeClr val="dk1"/>
                        </a:buClr>
                        <a:buSzPts val="1100"/>
                        <a:buFont typeface="Arial"/>
                        <a:buNone/>
                      </a:pPr>
                      <a:r>
                        <a:rPr lang="en-US">
                          <a:solidFill>
                            <a:schemeClr val="dk1"/>
                          </a:solidFill>
                        </a:rPr>
                        <a:t>Ввод личных данных, контактных данных, адресов, документов, семей</a:t>
                      </a:r>
                      <a:endParaRPr/>
                    </a:p>
                  </a:txBody>
                  <a:tcPr marL="91425" marR="91425" marT="91425" marB="91425"/>
                </a:tc>
                <a:extLst>
                  <a:ext uri="{0D108BD9-81ED-4DB2-BD59-A6C34878D82A}">
                    <a16:rowId xmlns:a16="http://schemas.microsoft.com/office/drawing/2014/main" val="10001"/>
                  </a:ext>
                </a:extLst>
              </a:tr>
              <a:tr h="402775">
                <a:tc>
                  <a:txBody>
                    <a:bodyPr/>
                    <a:lstStyle/>
                    <a:p>
                      <a:pPr marL="0" lvl="0" indent="0">
                        <a:spcBef>
                          <a:spcPts val="0"/>
                        </a:spcBef>
                        <a:spcAft>
                          <a:spcPts val="0"/>
                        </a:spcAft>
                        <a:buNone/>
                      </a:pPr>
                      <a:r>
                        <a:rPr lang="en-US" b="1"/>
                        <a:t>Создание обращений граждан за предоставлением услуг</a:t>
                      </a:r>
                      <a:endParaRPr b="1"/>
                    </a:p>
                    <a:p>
                      <a:pPr marL="0" lvl="0" indent="0">
                        <a:spcBef>
                          <a:spcPts val="0"/>
                        </a:spcBef>
                        <a:spcAft>
                          <a:spcPts val="0"/>
                        </a:spcAft>
                        <a:buNone/>
                      </a:pPr>
                      <a:r>
                        <a:rPr lang="en-US"/>
                        <a:t>Ввод документов гражданина, подтверждающих право на получение услуги, внесение сведений об обращении за услугой, принятие решении о предоставлении услуги</a:t>
                      </a:r>
                      <a:endParaRPr/>
                    </a:p>
                  </a:txBody>
                  <a:tcPr marL="91425" marR="91425" marT="91425" marB="91425"/>
                </a:tc>
                <a:extLst>
                  <a:ext uri="{0D108BD9-81ED-4DB2-BD59-A6C34878D82A}">
                    <a16:rowId xmlns:a16="http://schemas.microsoft.com/office/drawing/2014/main" val="10002"/>
                  </a:ext>
                </a:extLst>
              </a:tr>
              <a:tr h="402775">
                <a:tc>
                  <a:txBody>
                    <a:bodyPr/>
                    <a:lstStyle/>
                    <a:p>
                      <a:pPr marL="0" lvl="0" indent="0">
                        <a:spcBef>
                          <a:spcPts val="0"/>
                        </a:spcBef>
                        <a:spcAft>
                          <a:spcPts val="0"/>
                        </a:spcAft>
                        <a:buNone/>
                      </a:pPr>
                      <a:r>
                        <a:rPr lang="en-US" b="1"/>
                        <a:t>Создание назначений и формирование выплатных реестров</a:t>
                      </a:r>
                      <a:endParaRPr b="1"/>
                    </a:p>
                    <a:p>
                      <a:pPr marL="0" lvl="0" indent="0">
                        <a:spcBef>
                          <a:spcPts val="0"/>
                        </a:spcBef>
                        <a:spcAft>
                          <a:spcPts val="0"/>
                        </a:spcAft>
                        <a:buNone/>
                      </a:pPr>
                      <a:r>
                        <a:rPr lang="en-US"/>
                        <a:t>Создание назначений по каждому обращению на определенную сумму с возможностью формирования выплатных реестров</a:t>
                      </a:r>
                      <a:endParaRPr/>
                    </a:p>
                  </a:txBody>
                  <a:tcPr marL="91425" marR="91425" marT="91425" marB="91425"/>
                </a:tc>
                <a:extLst>
                  <a:ext uri="{0D108BD9-81ED-4DB2-BD59-A6C34878D82A}">
                    <a16:rowId xmlns:a16="http://schemas.microsoft.com/office/drawing/2014/main" val="10003"/>
                  </a:ext>
                </a:extLst>
              </a:tr>
              <a:tr h="302325">
                <a:tc>
                  <a:txBody>
                    <a:bodyPr/>
                    <a:lstStyle/>
                    <a:p>
                      <a:pPr marL="0" lvl="0" indent="0">
                        <a:spcBef>
                          <a:spcPts val="0"/>
                        </a:spcBef>
                        <a:spcAft>
                          <a:spcPts val="0"/>
                        </a:spcAft>
                        <a:buNone/>
                      </a:pPr>
                      <a:r>
                        <a:rPr lang="en-US" b="1"/>
                        <a:t>Формирование выгрузки сведений в ЕГИССО в xml-формате</a:t>
                      </a:r>
                      <a:endParaRPr b="1"/>
                    </a:p>
                    <a:p>
                      <a:pPr marL="0" lvl="0" indent="0">
                        <a:spcBef>
                          <a:spcPts val="0"/>
                        </a:spcBef>
                        <a:spcAft>
                          <a:spcPts val="0"/>
                        </a:spcAft>
                        <a:buNone/>
                      </a:pPr>
                      <a:r>
                        <a:rPr lang="en-US"/>
                        <a:t>Выгрузка реестра локальных мер и реестра фактов назначений в xml формате</a:t>
                      </a:r>
                      <a:endParaRPr/>
                    </a:p>
                  </a:txBody>
                  <a:tcPr marL="91425" marR="91425" marT="91425" marB="91425"/>
                </a:tc>
                <a:extLst>
                  <a:ext uri="{0D108BD9-81ED-4DB2-BD59-A6C34878D82A}">
                    <a16:rowId xmlns:a16="http://schemas.microsoft.com/office/drawing/2014/main" val="10004"/>
                  </a:ext>
                </a:extLst>
              </a:tr>
            </a:tbl>
          </a:graphicData>
        </a:graphic>
      </p:graphicFrame>
      <p:pic>
        <p:nvPicPr>
          <p:cNvPr id="198" name="Shape 198"/>
          <p:cNvPicPr preferRelativeResize="0"/>
          <p:nvPr/>
        </p:nvPicPr>
        <p:blipFill>
          <a:blip r:embed="rId3">
            <a:alphaModFix/>
          </a:blip>
          <a:stretch>
            <a:fillRect/>
          </a:stretch>
        </p:blipFill>
        <p:spPr>
          <a:xfrm>
            <a:off x="7029976" y="-5"/>
            <a:ext cx="1025230" cy="458125"/>
          </a:xfrm>
          <a:prstGeom prst="rect">
            <a:avLst/>
          </a:prstGeom>
          <a:noFill/>
          <a:ln>
            <a:noFill/>
          </a:ln>
        </p:spPr>
      </p:pic>
      <p:pic>
        <p:nvPicPr>
          <p:cNvPr id="199" name="Shape 199"/>
          <p:cNvPicPr preferRelativeResize="0"/>
          <p:nvPr/>
        </p:nvPicPr>
        <p:blipFill>
          <a:blip r:embed="rId4">
            <a:alphaModFix/>
          </a:blip>
          <a:stretch>
            <a:fillRect/>
          </a:stretch>
        </p:blipFill>
        <p:spPr>
          <a:xfrm>
            <a:off x="2501875" y="6210700"/>
            <a:ext cx="3146650" cy="571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p:nvPr/>
        </p:nvSpPr>
        <p:spPr>
          <a:xfrm>
            <a:off x="2962750" y="791125"/>
            <a:ext cx="3897900" cy="419700"/>
          </a:xfrm>
          <a:prstGeom prst="rect">
            <a:avLst/>
          </a:prstGeom>
          <a:noFill/>
          <a:ln>
            <a:noFill/>
          </a:ln>
        </p:spPr>
        <p:txBody>
          <a:bodyPr spcFirstLastPara="1" wrap="square" lIns="91425" tIns="45700" rIns="91425" bIns="45700" anchor="ctr" anchorCtr="0">
            <a:noAutofit/>
          </a:bodyPr>
          <a:lstStyle/>
          <a:p>
            <a:pPr marL="0" marR="0" lvl="1" indent="0" algn="ctr" rtl="0">
              <a:lnSpc>
                <a:spcPct val="100000"/>
              </a:lnSpc>
              <a:spcBef>
                <a:spcPts val="0"/>
              </a:spcBef>
              <a:spcAft>
                <a:spcPts val="0"/>
              </a:spcAft>
              <a:buClr>
                <a:srgbClr val="0000FF"/>
              </a:buClr>
              <a:buSzPts val="4000"/>
              <a:buFont typeface="Arial"/>
              <a:buNone/>
            </a:pPr>
            <a:r>
              <a:rPr lang="en-US" sz="2000" b="1">
                <a:solidFill>
                  <a:srgbClr val="C00000"/>
                </a:solidFill>
                <a:latin typeface="Times New Roman"/>
                <a:ea typeface="Times New Roman"/>
                <a:cs typeface="Times New Roman"/>
                <a:sym typeface="Times New Roman"/>
              </a:rPr>
              <a:t>Расширенная версия E-city</a:t>
            </a:r>
            <a:endParaRPr sz="1800">
              <a:solidFill>
                <a:schemeClr val="dk1"/>
              </a:solidFill>
            </a:endParaRPr>
          </a:p>
        </p:txBody>
      </p:sp>
      <p:graphicFrame>
        <p:nvGraphicFramePr>
          <p:cNvPr id="205" name="Shape 205"/>
          <p:cNvGraphicFramePr/>
          <p:nvPr/>
        </p:nvGraphicFramePr>
        <p:xfrm>
          <a:off x="254588" y="1287025"/>
          <a:ext cx="8634825" cy="4600850"/>
        </p:xfrm>
        <a:graphic>
          <a:graphicData uri="http://schemas.openxmlformats.org/drawingml/2006/table">
            <a:tbl>
              <a:tblPr>
                <a:noFill/>
                <a:tableStyleId>{79949B0D-77F8-4D61-A281-BC1FA95E828E}</a:tableStyleId>
              </a:tblPr>
              <a:tblGrid>
                <a:gridCol w="8634825">
                  <a:extLst>
                    <a:ext uri="{9D8B030D-6E8A-4147-A177-3AD203B41FA5}">
                      <a16:colId xmlns:a16="http://schemas.microsoft.com/office/drawing/2014/main" val="20000"/>
                    </a:ext>
                  </a:extLst>
                </a:gridCol>
              </a:tblGrid>
              <a:tr h="1230675">
                <a:tc>
                  <a:txBody>
                    <a:bodyPr/>
                    <a:lstStyle/>
                    <a:p>
                      <a:pPr marL="0" lvl="0" indent="0" rtl="0">
                        <a:spcBef>
                          <a:spcPts val="0"/>
                        </a:spcBef>
                        <a:spcAft>
                          <a:spcPts val="0"/>
                        </a:spcAft>
                        <a:buNone/>
                      </a:pPr>
                      <a:r>
                        <a:rPr lang="en-US" b="1"/>
                        <a:t>Формирование различных сопроводительных документов</a:t>
                      </a:r>
                      <a:endParaRPr b="1"/>
                    </a:p>
                    <a:p>
                      <a:pPr marL="0" lvl="0" indent="0" rtl="0">
                        <a:spcBef>
                          <a:spcPts val="0"/>
                        </a:spcBef>
                        <a:spcAft>
                          <a:spcPts val="0"/>
                        </a:spcAft>
                        <a:buNone/>
                      </a:pPr>
                      <a:r>
                        <a:rPr lang="en-US"/>
                        <a:t>В процессе предоставления услуги могут формироваться сопроводительные документы, например: опись документов, расписка в приеме документов, заявление, решение о предоставлении услуги, решение об отказе в предоставлении услуги, уведомление о назначении и т.п. Для каждого сопроводительного документа можно реализовать печатную форму, которая будет автоматически формироваться и заполняться данными из системы.</a:t>
                      </a:r>
                      <a:endParaRPr/>
                    </a:p>
                  </a:txBody>
                  <a:tcPr marL="91425" marR="91425" marT="91425" marB="91425"/>
                </a:tc>
                <a:extLst>
                  <a:ext uri="{0D108BD9-81ED-4DB2-BD59-A6C34878D82A}">
                    <a16:rowId xmlns:a16="http://schemas.microsoft.com/office/drawing/2014/main" val="10000"/>
                  </a:ext>
                </a:extLst>
              </a:tr>
              <a:tr h="851900">
                <a:tc>
                  <a:txBody>
                    <a:bodyPr/>
                    <a:lstStyle/>
                    <a:p>
                      <a:pPr marL="0" lvl="0" indent="0" rtl="0">
                        <a:spcBef>
                          <a:spcPts val="0"/>
                        </a:spcBef>
                        <a:spcAft>
                          <a:spcPts val="0"/>
                        </a:spcAft>
                        <a:buNone/>
                      </a:pPr>
                      <a:r>
                        <a:rPr lang="en-US" b="1"/>
                        <a:t>Выгрузка сведений в платежные учреждения</a:t>
                      </a:r>
                      <a:endParaRPr b="1"/>
                    </a:p>
                    <a:p>
                      <a:pPr marL="0" lvl="0" indent="0" rtl="0">
                        <a:lnSpc>
                          <a:spcPct val="100000"/>
                        </a:lnSpc>
                        <a:spcBef>
                          <a:spcPts val="0"/>
                        </a:spcBef>
                        <a:spcAft>
                          <a:spcPts val="0"/>
                        </a:spcAft>
                        <a:buNone/>
                      </a:pPr>
                      <a:r>
                        <a:rPr lang="en-US">
                          <a:solidFill>
                            <a:schemeClr val="dk1"/>
                          </a:solidFill>
                        </a:rPr>
                        <a:t>Для созданных реестров выплат можно реализовать дополнительные печатные формы и выгрузки сведений в определенном формате для передачи сведений о выплате на почту или в банк</a:t>
                      </a:r>
                      <a:endParaRPr/>
                    </a:p>
                  </a:txBody>
                  <a:tcPr marL="91425" marR="91425" marT="91425" marB="91425"/>
                </a:tc>
                <a:extLst>
                  <a:ext uri="{0D108BD9-81ED-4DB2-BD59-A6C34878D82A}">
                    <a16:rowId xmlns:a16="http://schemas.microsoft.com/office/drawing/2014/main" val="10001"/>
                  </a:ext>
                </a:extLst>
              </a:tr>
              <a:tr h="1409750">
                <a:tc>
                  <a:txBody>
                    <a:bodyPr/>
                    <a:lstStyle/>
                    <a:p>
                      <a:pPr marL="0" lvl="0" indent="0" rtl="0">
                        <a:spcBef>
                          <a:spcPts val="0"/>
                        </a:spcBef>
                        <a:spcAft>
                          <a:spcPts val="0"/>
                        </a:spcAft>
                        <a:buNone/>
                      </a:pPr>
                      <a:r>
                        <a:rPr lang="en-US" b="1"/>
                        <a:t>Обмен с различными организациями сведениями, необходимыми для предоставления услуги, в определенных форматах, в т.ч. с использованием системы межведомственного электронного взаимодействия</a:t>
                      </a:r>
                      <a:endParaRPr b="1"/>
                    </a:p>
                    <a:p>
                      <a:pPr marL="0" lvl="0" indent="0" rtl="0">
                        <a:spcBef>
                          <a:spcPts val="0"/>
                        </a:spcBef>
                        <a:spcAft>
                          <a:spcPts val="0"/>
                        </a:spcAft>
                        <a:buNone/>
                      </a:pPr>
                      <a:r>
                        <a:rPr lang="en-US"/>
                        <a:t>Можно реализовать взаимодействие в определенном формате с любой информационной системой для передачи сведений о предоставленных услугах или с целью определения права гражданина на получение услуги. Сведения можно передавать с помощью файловой выгрузки-загрузки или по каналам СМЭВ</a:t>
                      </a:r>
                      <a:endParaRPr/>
                    </a:p>
                  </a:txBody>
                  <a:tcPr marL="91425" marR="91425" marT="91425" marB="91425"/>
                </a:tc>
                <a:extLst>
                  <a:ext uri="{0D108BD9-81ED-4DB2-BD59-A6C34878D82A}">
                    <a16:rowId xmlns:a16="http://schemas.microsoft.com/office/drawing/2014/main" val="10002"/>
                  </a:ext>
                </a:extLst>
              </a:tr>
              <a:tr h="586450">
                <a:tc>
                  <a:txBody>
                    <a:bodyPr/>
                    <a:lstStyle/>
                    <a:p>
                      <a:pPr marL="0" lvl="0" indent="0" rtl="0">
                        <a:spcBef>
                          <a:spcPts val="0"/>
                        </a:spcBef>
                        <a:spcAft>
                          <a:spcPts val="0"/>
                        </a:spcAft>
                        <a:buNone/>
                      </a:pPr>
                      <a:r>
                        <a:rPr lang="en-US" b="1"/>
                        <a:t>Другие доработки, необходимые конкретным организациям и учреждениям</a:t>
                      </a:r>
                      <a:endParaRPr b="1"/>
                    </a:p>
                    <a:p>
                      <a:pPr marL="0" lvl="0" indent="0" rtl="0">
                        <a:spcBef>
                          <a:spcPts val="0"/>
                        </a:spcBef>
                        <a:spcAft>
                          <a:spcPts val="0"/>
                        </a:spcAft>
                        <a:buNone/>
                      </a:pPr>
                      <a:r>
                        <a:rPr lang="en-US"/>
                        <a:t>Также возможны любые другие доработки, требующиеся конкретному заказчику. </a:t>
                      </a:r>
                      <a:endParaRPr/>
                    </a:p>
                  </a:txBody>
                  <a:tcPr marL="91425" marR="91425" marT="91425" marB="91425"/>
                </a:tc>
                <a:extLst>
                  <a:ext uri="{0D108BD9-81ED-4DB2-BD59-A6C34878D82A}">
                    <a16:rowId xmlns:a16="http://schemas.microsoft.com/office/drawing/2014/main" val="10003"/>
                  </a:ext>
                </a:extLst>
              </a:tr>
            </a:tbl>
          </a:graphicData>
        </a:graphic>
      </p:graphicFrame>
      <p:pic>
        <p:nvPicPr>
          <p:cNvPr id="206" name="Shape 206"/>
          <p:cNvPicPr preferRelativeResize="0"/>
          <p:nvPr/>
        </p:nvPicPr>
        <p:blipFill>
          <a:blip r:embed="rId3">
            <a:alphaModFix/>
          </a:blip>
          <a:stretch>
            <a:fillRect/>
          </a:stretch>
        </p:blipFill>
        <p:spPr>
          <a:xfrm>
            <a:off x="7029976" y="-5"/>
            <a:ext cx="1025230" cy="458125"/>
          </a:xfrm>
          <a:prstGeom prst="rect">
            <a:avLst/>
          </a:prstGeom>
          <a:noFill/>
          <a:ln>
            <a:noFill/>
          </a:ln>
        </p:spPr>
      </p:pic>
      <p:pic>
        <p:nvPicPr>
          <p:cNvPr id="207" name="Shape 207"/>
          <p:cNvPicPr preferRelativeResize="0"/>
          <p:nvPr/>
        </p:nvPicPr>
        <p:blipFill>
          <a:blip r:embed="rId4">
            <a:alphaModFix/>
          </a:blip>
          <a:stretch>
            <a:fillRect/>
          </a:stretch>
        </p:blipFill>
        <p:spPr>
          <a:xfrm>
            <a:off x="2501875" y="6210700"/>
            <a:ext cx="3146650" cy="571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ctrTitle"/>
          </p:nvPr>
        </p:nvSpPr>
        <p:spPr>
          <a:xfrm>
            <a:off x="614363" y="1322767"/>
            <a:ext cx="7822406" cy="1242137"/>
          </a:xfrm>
          <a:prstGeom prst="rect">
            <a:avLst/>
          </a:prstGeom>
          <a:noFill/>
          <a:ln>
            <a:noFill/>
          </a:ln>
        </p:spPr>
        <p:txBody>
          <a:bodyPr spcFirstLastPara="1" wrap="square" lIns="68569" tIns="34275" rIns="68569" bIns="34275" anchor="t" anchorCtr="0">
            <a:noAutofit/>
          </a:bodyPr>
          <a:lstStyle/>
          <a:p>
            <a:pPr lvl="0" algn="ctr">
              <a:buClr>
                <a:srgbClr val="92D050"/>
              </a:buClr>
            </a:pPr>
            <a:r>
              <a:rPr lang="ru-RU" sz="2400" b="1" dirty="0">
                <a:solidFill>
                  <a:schemeClr val="tx1"/>
                </a:solidFill>
                <a:latin typeface="+mn-lt"/>
                <a:ea typeface="Calibri"/>
                <a:cs typeface="Calibri"/>
                <a:sym typeface="Calibri"/>
              </a:rPr>
              <a:t>Федеральный закон от 21 июля 2014 г. </a:t>
            </a:r>
            <a:r>
              <a:rPr lang="ru-RU" sz="2400" b="1" dirty="0" err="1">
                <a:solidFill>
                  <a:schemeClr val="tx1"/>
                </a:solidFill>
                <a:latin typeface="+mn-lt"/>
                <a:ea typeface="Calibri"/>
                <a:cs typeface="Calibri"/>
                <a:sym typeface="Calibri"/>
              </a:rPr>
              <a:t>N</a:t>
            </a:r>
            <a:r>
              <a:rPr lang="ru-RU" sz="2400" b="1" dirty="0">
                <a:solidFill>
                  <a:schemeClr val="tx1"/>
                </a:solidFill>
                <a:latin typeface="+mn-lt"/>
                <a:ea typeface="Calibri"/>
                <a:cs typeface="Calibri"/>
                <a:sym typeface="Calibri"/>
              </a:rPr>
              <a:t> 209-ФЗ</a:t>
            </a:r>
            <a:br>
              <a:rPr lang="ru-RU" sz="2400" b="1" dirty="0">
                <a:solidFill>
                  <a:schemeClr val="tx1"/>
                </a:solidFill>
                <a:latin typeface="+mn-lt"/>
                <a:ea typeface="Calibri"/>
                <a:cs typeface="Calibri"/>
                <a:sym typeface="Calibri"/>
              </a:rPr>
            </a:br>
            <a:r>
              <a:rPr lang="ru-RU" sz="2400" b="1" dirty="0">
                <a:solidFill>
                  <a:schemeClr val="tx1"/>
                </a:solidFill>
                <a:latin typeface="+mn-lt"/>
                <a:ea typeface="Calibri"/>
                <a:cs typeface="Calibri"/>
                <a:sym typeface="Calibri"/>
              </a:rPr>
              <a:t>"О государственной информационной </a:t>
            </a:r>
            <a:br>
              <a:rPr lang="ru-RU" sz="2400" b="1" dirty="0">
                <a:solidFill>
                  <a:schemeClr val="tx1"/>
                </a:solidFill>
                <a:latin typeface="+mn-lt"/>
                <a:ea typeface="Calibri"/>
                <a:cs typeface="Calibri"/>
                <a:sym typeface="Calibri"/>
              </a:rPr>
            </a:br>
            <a:r>
              <a:rPr lang="ru-RU" sz="2400" b="1" dirty="0">
                <a:solidFill>
                  <a:schemeClr val="tx1"/>
                </a:solidFill>
                <a:latin typeface="+mn-lt"/>
                <a:ea typeface="Calibri"/>
                <a:cs typeface="Calibri"/>
                <a:sym typeface="Calibri"/>
              </a:rPr>
              <a:t>системе жилищно-коммунального хозяйства»</a:t>
            </a:r>
            <a:endParaRPr sz="5400" b="1" dirty="0">
              <a:solidFill>
                <a:schemeClr val="tx1"/>
              </a:solidFill>
              <a:latin typeface="+mn-lt"/>
              <a:ea typeface="Calibri"/>
              <a:cs typeface="Calibri"/>
              <a:sym typeface="Calibri"/>
            </a:endParaRPr>
          </a:p>
        </p:txBody>
      </p:sp>
      <p:sp>
        <p:nvSpPr>
          <p:cNvPr id="4" name="Shape 151"/>
          <p:cNvSpPr txBox="1">
            <a:spLocks/>
          </p:cNvSpPr>
          <p:nvPr/>
        </p:nvSpPr>
        <p:spPr>
          <a:xfrm>
            <a:off x="614363" y="2486288"/>
            <a:ext cx="8100900" cy="3213472"/>
          </a:xfrm>
          <a:prstGeom prst="rect">
            <a:avLst/>
          </a:prstGeom>
          <a:noFill/>
          <a:ln>
            <a:noFill/>
          </a:ln>
        </p:spPr>
        <p:txBody>
          <a:bodyPr spcFirstLastPara="1" wrap="square" lIns="68569" tIns="34275" rIns="68569" bIns="34275" anchor="t" anchorCtr="0">
            <a:noAutofit/>
          </a:bodyPr>
          <a:lstStyle/>
          <a:p>
            <a:pPr lvl="0" algn="just">
              <a:buClr>
                <a:srgbClr val="92D050"/>
              </a:buClr>
              <a:buSzPts val="1400"/>
            </a:pPr>
            <a:r>
              <a:rPr lang="ru-RU" sz="1200" b="1" dirty="0">
                <a:solidFill>
                  <a:schemeClr val="tx1"/>
                </a:solidFill>
                <a:latin typeface="+mn-lt"/>
                <a:ea typeface="Calibri"/>
                <a:cs typeface="Calibri"/>
                <a:sym typeface="Calibri"/>
              </a:rPr>
              <a:t>С 1 июля 2017 года поставщики жилищно-коммунальных услуг обязаны размещать в системе ГИС ЖКХ информацию, предусмотренную настоящим Федеральным законом.</a:t>
            </a:r>
          </a:p>
          <a:p>
            <a:pPr lvl="0" algn="just">
              <a:buClr>
                <a:srgbClr val="92D050"/>
              </a:buClr>
              <a:buSzPts val="1400"/>
            </a:pPr>
            <a:endParaRPr lang="ru-RU" sz="1200" dirty="0"/>
          </a:p>
          <a:p>
            <a:pPr lvl="0" algn="just">
              <a:buClr>
                <a:srgbClr val="92D050"/>
              </a:buClr>
              <a:buSzPts val="1400"/>
            </a:pPr>
            <a:r>
              <a:rPr lang="ru-RU" sz="1200" dirty="0"/>
              <a:t>Управляющая организация обязана обеспечить свободный доступ к информации об основных показателях ее финансово-хозяйственной деятельности, об оказываемых услугах и о выполняемых работах по содержанию и ремонту общего имущества в многоквартирном доме, о порядке и об условиях их оказания и выполнения, об их стоимости, о ценах (тарифах) на предоставляемые коммунальные услуги посредством ее размещения в системе. Порядок, состав, сроки и периодичность размещения в системе информации о деятельности по управлению многоквартирным домом и предоставления для ознакомления документов, предусмотренных настоящим Кодексом, товариществом собственников жилья либо жилищным кооперативом или иным специализированным потребительским кооперативом, осуществляющими управление многоквартирным домом (без заключения договора с управляющей организацией), устанавливаются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информационных технологий, совместно с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жилищно-коммунального хозяйства, если иной срок размещения в системе указанной информации не установлен федеральным законом.</a:t>
            </a:r>
            <a:endParaRPr lang="ru-RU" sz="1200" b="1" dirty="0">
              <a:solidFill>
                <a:schemeClr val="tx1"/>
              </a:solidFill>
              <a:latin typeface="+mn-lt"/>
              <a:ea typeface="Calibri"/>
              <a:cs typeface="Calibri"/>
              <a:sym typeface="Calibri"/>
            </a:endParaRPr>
          </a:p>
        </p:txBody>
      </p:sp>
      <p:pic>
        <p:nvPicPr>
          <p:cNvPr id="6" name="Shape 198">
            <a:extLst>
              <a:ext uri="{FF2B5EF4-FFF2-40B4-BE49-F238E27FC236}">
                <a16:creationId xmlns:a16="http://schemas.microsoft.com/office/drawing/2014/main" id="{5848F4B0-B928-C346-92EC-C7162C75B460}"/>
              </a:ext>
            </a:extLst>
          </p:cNvPr>
          <p:cNvPicPr preferRelativeResize="0"/>
          <p:nvPr/>
        </p:nvPicPr>
        <p:blipFill>
          <a:blip r:embed="rId3">
            <a:alphaModFix/>
          </a:blip>
          <a:stretch>
            <a:fillRect/>
          </a:stretch>
        </p:blipFill>
        <p:spPr>
          <a:xfrm>
            <a:off x="2501875" y="6210700"/>
            <a:ext cx="3146650" cy="571100"/>
          </a:xfrm>
          <a:prstGeom prst="rect">
            <a:avLst/>
          </a:prstGeom>
          <a:noFill/>
          <a:ln>
            <a:noFill/>
          </a:ln>
        </p:spPr>
      </p:pic>
    </p:spTree>
    <p:extLst>
      <p:ext uri="{BB962C8B-B14F-4D97-AF65-F5344CB8AC3E}">
        <p14:creationId xmlns:p14="http://schemas.microsoft.com/office/powerpoint/2010/main" val="45732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54" name="Рисунок 53">
            <a:extLst>
              <a:ext uri="{FF2B5EF4-FFF2-40B4-BE49-F238E27FC236}">
                <a16:creationId xmlns:a16="http://schemas.microsoft.com/office/drawing/2014/main" id="{7D92D4C8-8435-A64F-90B2-A891C39658CA}"/>
              </a:ext>
            </a:extLst>
          </p:cNvPr>
          <p:cNvPicPr>
            <a:picLocks noChangeAspect="1"/>
          </p:cNvPicPr>
          <p:nvPr/>
        </p:nvPicPr>
        <p:blipFill>
          <a:blip r:embed="rId3"/>
          <a:stretch>
            <a:fillRect/>
          </a:stretch>
        </p:blipFill>
        <p:spPr>
          <a:xfrm>
            <a:off x="7450372" y="14610"/>
            <a:ext cx="500230" cy="480690"/>
          </a:xfrm>
          <a:prstGeom prst="rect">
            <a:avLst/>
          </a:prstGeom>
          <a:noFill/>
        </p:spPr>
      </p:pic>
      <p:sp>
        <p:nvSpPr>
          <p:cNvPr id="165" name="Shape 165"/>
          <p:cNvSpPr/>
          <p:nvPr/>
        </p:nvSpPr>
        <p:spPr>
          <a:xfrm>
            <a:off x="6751064" y="2697298"/>
            <a:ext cx="2031394" cy="722315"/>
          </a:xfrm>
          <a:prstGeom prst="rect">
            <a:avLst/>
          </a:prstGeom>
          <a:solidFill>
            <a:srgbClr val="ED9901"/>
          </a:solidFill>
          <a:ln>
            <a:noFill/>
          </a:ln>
        </p:spPr>
        <p:txBody>
          <a:bodyPr spcFirstLastPara="1" wrap="square" lIns="68569" tIns="34275" rIns="68569" bIns="34275" anchor="ctr" anchorCtr="0">
            <a:noAutofit/>
          </a:bodyPr>
          <a:lstStyle/>
          <a:p>
            <a:pPr algn="ctr"/>
            <a:endParaRPr sz="1350" b="1">
              <a:solidFill>
                <a:schemeClr val="lt1"/>
              </a:solidFill>
              <a:latin typeface="+mn-lt"/>
              <a:ea typeface="Century Gothic"/>
              <a:cs typeface="Century Gothic"/>
              <a:sym typeface="Century Gothic"/>
            </a:endParaRPr>
          </a:p>
        </p:txBody>
      </p:sp>
      <p:sp>
        <p:nvSpPr>
          <p:cNvPr id="166" name="Shape 166"/>
          <p:cNvSpPr/>
          <p:nvPr/>
        </p:nvSpPr>
        <p:spPr>
          <a:xfrm>
            <a:off x="6948071" y="3751651"/>
            <a:ext cx="1770929" cy="545513"/>
          </a:xfrm>
          <a:prstGeom prst="rect">
            <a:avLst/>
          </a:prstGeom>
          <a:solidFill>
            <a:srgbClr val="8CAC24"/>
          </a:solidFill>
          <a:ln>
            <a:noFill/>
          </a:ln>
        </p:spPr>
        <p:txBody>
          <a:bodyPr spcFirstLastPara="1" wrap="square" lIns="68569" tIns="34275" rIns="68569" bIns="34275" anchor="ctr" anchorCtr="0">
            <a:noAutofit/>
          </a:bodyPr>
          <a:lstStyle/>
          <a:p>
            <a:pPr algn="ctr"/>
            <a:endParaRPr sz="1350" b="1">
              <a:solidFill>
                <a:schemeClr val="lt1"/>
              </a:solidFill>
              <a:latin typeface="+mn-lt"/>
              <a:ea typeface="Century Gothic"/>
              <a:cs typeface="Century Gothic"/>
              <a:sym typeface="Century Gothic"/>
            </a:endParaRPr>
          </a:p>
        </p:txBody>
      </p:sp>
      <p:sp>
        <p:nvSpPr>
          <p:cNvPr id="167" name="Shape 167"/>
          <p:cNvSpPr/>
          <p:nvPr/>
        </p:nvSpPr>
        <p:spPr>
          <a:xfrm>
            <a:off x="289165" y="2768866"/>
            <a:ext cx="1925773" cy="542161"/>
          </a:xfrm>
          <a:prstGeom prst="rect">
            <a:avLst/>
          </a:prstGeom>
          <a:solidFill>
            <a:srgbClr val="E51A4B"/>
          </a:solidFill>
          <a:ln>
            <a:noFill/>
          </a:ln>
        </p:spPr>
        <p:txBody>
          <a:bodyPr spcFirstLastPara="1" wrap="square" lIns="68569" tIns="34275" rIns="68569" bIns="34275" anchor="ctr" anchorCtr="0">
            <a:noAutofit/>
          </a:bodyPr>
          <a:lstStyle/>
          <a:p>
            <a:pPr algn="ctr"/>
            <a:endParaRPr sz="1350" b="1">
              <a:solidFill>
                <a:schemeClr val="lt1"/>
              </a:solidFill>
              <a:latin typeface="+mn-lt"/>
              <a:ea typeface="Century Gothic"/>
              <a:cs typeface="Century Gothic"/>
              <a:sym typeface="Century Gothic"/>
            </a:endParaRPr>
          </a:p>
        </p:txBody>
      </p:sp>
      <p:sp>
        <p:nvSpPr>
          <p:cNvPr id="168" name="Shape 168"/>
          <p:cNvSpPr/>
          <p:nvPr/>
        </p:nvSpPr>
        <p:spPr>
          <a:xfrm>
            <a:off x="391563" y="3751651"/>
            <a:ext cx="1651099" cy="532945"/>
          </a:xfrm>
          <a:prstGeom prst="rect">
            <a:avLst/>
          </a:prstGeom>
          <a:solidFill>
            <a:srgbClr val="00B0F0"/>
          </a:solidFill>
          <a:ln>
            <a:noFill/>
          </a:ln>
        </p:spPr>
        <p:txBody>
          <a:bodyPr spcFirstLastPara="1" wrap="square" lIns="68569" tIns="34275" rIns="68569" bIns="34275" anchor="ctr" anchorCtr="0">
            <a:noAutofit/>
          </a:bodyPr>
          <a:lstStyle/>
          <a:p>
            <a:pPr algn="ctr"/>
            <a:endParaRPr sz="1350" b="1">
              <a:solidFill>
                <a:schemeClr val="lt1"/>
              </a:solidFill>
              <a:latin typeface="+mn-lt"/>
              <a:ea typeface="Century Gothic"/>
              <a:cs typeface="Century Gothic"/>
              <a:sym typeface="Century Gothic"/>
            </a:endParaRPr>
          </a:p>
        </p:txBody>
      </p:sp>
      <p:sp>
        <p:nvSpPr>
          <p:cNvPr id="169" name="Shape 169"/>
          <p:cNvSpPr txBox="1"/>
          <p:nvPr/>
        </p:nvSpPr>
        <p:spPr>
          <a:xfrm>
            <a:off x="289165" y="2915733"/>
            <a:ext cx="1884250" cy="310753"/>
          </a:xfrm>
          <a:prstGeom prst="rect">
            <a:avLst/>
          </a:prstGeom>
          <a:noFill/>
          <a:ln>
            <a:noFill/>
          </a:ln>
        </p:spPr>
        <p:txBody>
          <a:bodyPr spcFirstLastPara="1" wrap="square" lIns="68569" tIns="34275" rIns="68569" bIns="34275" anchor="t" anchorCtr="0">
            <a:noAutofit/>
          </a:bodyPr>
          <a:lstStyle/>
          <a:p>
            <a:pPr algn="ctr">
              <a:lnSpc>
                <a:spcPct val="75000"/>
              </a:lnSpc>
              <a:buClr>
                <a:srgbClr val="FFFFFF"/>
              </a:buClr>
            </a:pPr>
            <a:r>
              <a:rPr lang="ru-RU" sz="1800" b="1" dirty="0">
                <a:solidFill>
                  <a:schemeClr val="bg1"/>
                </a:solidFill>
                <a:latin typeface="+mn-lt"/>
                <a:ea typeface="Calibri"/>
                <a:cs typeface="Calibri"/>
                <a:sym typeface="Calibri"/>
              </a:rPr>
              <a:t>Орган власти</a:t>
            </a:r>
            <a:endParaRPr sz="1800" b="1" dirty="0">
              <a:solidFill>
                <a:schemeClr val="bg1"/>
              </a:solidFill>
              <a:latin typeface="+mn-lt"/>
              <a:ea typeface="Calibri"/>
              <a:cs typeface="Calibri"/>
              <a:sym typeface="Calibri"/>
            </a:endParaRPr>
          </a:p>
        </p:txBody>
      </p:sp>
      <p:sp>
        <p:nvSpPr>
          <p:cNvPr id="170" name="Shape 170"/>
          <p:cNvSpPr txBox="1"/>
          <p:nvPr/>
        </p:nvSpPr>
        <p:spPr>
          <a:xfrm>
            <a:off x="413394" y="3886575"/>
            <a:ext cx="1568054" cy="221456"/>
          </a:xfrm>
          <a:prstGeom prst="rect">
            <a:avLst/>
          </a:prstGeom>
          <a:noFill/>
          <a:ln>
            <a:noFill/>
          </a:ln>
        </p:spPr>
        <p:txBody>
          <a:bodyPr spcFirstLastPara="1" wrap="square" lIns="68569" tIns="34275" rIns="68569" bIns="34275" anchor="t" anchorCtr="0">
            <a:noAutofit/>
          </a:bodyPr>
          <a:lstStyle/>
          <a:p>
            <a:pPr algn="ctr">
              <a:lnSpc>
                <a:spcPct val="75000"/>
              </a:lnSpc>
              <a:buClr>
                <a:srgbClr val="FFFFFF"/>
              </a:buClr>
            </a:pPr>
            <a:r>
              <a:rPr lang="ru-RU" sz="1800" b="1" dirty="0">
                <a:solidFill>
                  <a:srgbClr val="FFFFFF"/>
                </a:solidFill>
                <a:latin typeface="+mn-lt"/>
                <a:ea typeface="Calibri"/>
                <a:cs typeface="Calibri"/>
                <a:sym typeface="Calibri"/>
              </a:rPr>
              <a:t>Жильцы</a:t>
            </a:r>
            <a:endParaRPr sz="1800" b="1" dirty="0">
              <a:solidFill>
                <a:srgbClr val="FFFFFF"/>
              </a:solidFill>
              <a:latin typeface="+mn-lt"/>
              <a:ea typeface="Calibri"/>
              <a:cs typeface="Calibri"/>
              <a:sym typeface="Calibri"/>
            </a:endParaRPr>
          </a:p>
        </p:txBody>
      </p:sp>
      <p:sp>
        <p:nvSpPr>
          <p:cNvPr id="171" name="Shape 171"/>
          <p:cNvSpPr txBox="1"/>
          <p:nvPr/>
        </p:nvSpPr>
        <p:spPr>
          <a:xfrm>
            <a:off x="6868173" y="2804315"/>
            <a:ext cx="1797176" cy="438666"/>
          </a:xfrm>
          <a:prstGeom prst="rect">
            <a:avLst/>
          </a:prstGeom>
          <a:noFill/>
          <a:ln>
            <a:noFill/>
          </a:ln>
        </p:spPr>
        <p:txBody>
          <a:bodyPr spcFirstLastPara="1" wrap="square" lIns="68569" tIns="34275" rIns="68569" bIns="34275" anchor="t" anchorCtr="0">
            <a:noAutofit/>
          </a:bodyPr>
          <a:lstStyle/>
          <a:p>
            <a:pPr algn="ctr">
              <a:lnSpc>
                <a:spcPct val="75000"/>
              </a:lnSpc>
              <a:buClr>
                <a:srgbClr val="FFFFFF"/>
              </a:buClr>
            </a:pPr>
            <a:r>
              <a:rPr lang="ru-RU" sz="1800" b="1" dirty="0">
                <a:solidFill>
                  <a:srgbClr val="FFFFFF"/>
                </a:solidFill>
                <a:latin typeface="+mn-lt"/>
                <a:ea typeface="Calibri"/>
                <a:cs typeface="Calibri"/>
                <a:sym typeface="Calibri"/>
              </a:rPr>
              <a:t>Управляющая организация</a:t>
            </a:r>
            <a:endParaRPr sz="1800" b="1" dirty="0">
              <a:solidFill>
                <a:srgbClr val="FFFFFF"/>
              </a:solidFill>
              <a:latin typeface="+mn-lt"/>
              <a:ea typeface="Calibri"/>
              <a:cs typeface="Calibri"/>
              <a:sym typeface="Calibri"/>
            </a:endParaRPr>
          </a:p>
        </p:txBody>
      </p:sp>
      <p:sp>
        <p:nvSpPr>
          <p:cNvPr id="172" name="Shape 172"/>
          <p:cNvSpPr txBox="1"/>
          <p:nvPr/>
        </p:nvSpPr>
        <p:spPr>
          <a:xfrm>
            <a:off x="7049507" y="3807994"/>
            <a:ext cx="1568054" cy="489170"/>
          </a:xfrm>
          <a:prstGeom prst="rect">
            <a:avLst/>
          </a:prstGeom>
          <a:noFill/>
          <a:ln>
            <a:noFill/>
          </a:ln>
        </p:spPr>
        <p:txBody>
          <a:bodyPr spcFirstLastPara="1" wrap="square" lIns="68569" tIns="34275" rIns="68569" bIns="34275" anchor="t" anchorCtr="0">
            <a:noAutofit/>
          </a:bodyPr>
          <a:lstStyle/>
          <a:p>
            <a:pPr algn="ctr">
              <a:lnSpc>
                <a:spcPct val="75000"/>
              </a:lnSpc>
              <a:buClr>
                <a:srgbClr val="FFFFFF"/>
              </a:buClr>
            </a:pPr>
            <a:r>
              <a:rPr lang="ru-RU" sz="1800" b="1" dirty="0">
                <a:solidFill>
                  <a:srgbClr val="FFFFFF"/>
                </a:solidFill>
                <a:latin typeface="+mn-lt"/>
                <a:ea typeface="Calibri"/>
                <a:cs typeface="Calibri"/>
                <a:sym typeface="Calibri"/>
              </a:rPr>
              <a:t>Поставщик услуг</a:t>
            </a:r>
            <a:endParaRPr sz="1800" b="1" dirty="0">
              <a:solidFill>
                <a:srgbClr val="FFFFFF"/>
              </a:solidFill>
              <a:latin typeface="+mn-lt"/>
              <a:ea typeface="Calibri"/>
              <a:cs typeface="Calibri"/>
              <a:sym typeface="Calibri"/>
            </a:endParaRPr>
          </a:p>
        </p:txBody>
      </p:sp>
      <p:sp>
        <p:nvSpPr>
          <p:cNvPr id="47" name="Shape 189"/>
          <p:cNvSpPr txBox="1">
            <a:spLocks noGrp="1"/>
          </p:cNvSpPr>
          <p:nvPr>
            <p:ph type="ctrTitle"/>
          </p:nvPr>
        </p:nvSpPr>
        <p:spPr>
          <a:xfrm>
            <a:off x="1145701" y="1218748"/>
            <a:ext cx="7061042" cy="501797"/>
          </a:xfrm>
          <a:prstGeom prst="rect">
            <a:avLst/>
          </a:prstGeom>
          <a:noFill/>
          <a:ln>
            <a:noFill/>
          </a:ln>
        </p:spPr>
        <p:txBody>
          <a:bodyPr spcFirstLastPara="1" wrap="square" lIns="68569" tIns="34275" rIns="68569" bIns="34275" anchor="ctr" anchorCtr="0">
            <a:noAutofit/>
          </a:bodyPr>
          <a:lstStyle/>
          <a:p>
            <a:pPr>
              <a:buClr>
                <a:srgbClr val="92D050"/>
              </a:buClr>
            </a:pPr>
            <a:r>
              <a:rPr lang="ru-RU" sz="2700" b="1" dirty="0">
                <a:solidFill>
                  <a:schemeClr val="tx1"/>
                </a:solidFill>
                <a:latin typeface="+mn-lt"/>
                <a:ea typeface="Calibri"/>
                <a:cs typeface="Calibri"/>
                <a:sym typeface="Calibri"/>
              </a:rPr>
              <a:t>Возможности системы</a:t>
            </a:r>
            <a:r>
              <a:rPr lang="en-US" sz="2700" b="1" dirty="0">
                <a:solidFill>
                  <a:schemeClr val="tx1"/>
                </a:solidFill>
                <a:latin typeface="+mn-lt"/>
                <a:ea typeface="Calibri"/>
                <a:cs typeface="Calibri"/>
                <a:sym typeface="Calibri"/>
              </a:rPr>
              <a:t> </a:t>
            </a:r>
            <a:r>
              <a:rPr lang="ru-RU" sz="2700" b="1" dirty="0">
                <a:solidFill>
                  <a:schemeClr val="tx1"/>
                </a:solidFill>
                <a:latin typeface="+mn-lt"/>
                <a:ea typeface="Calibri"/>
                <a:cs typeface="Calibri"/>
                <a:sym typeface="Calibri"/>
              </a:rPr>
              <a:t>«</a:t>
            </a:r>
            <a:r>
              <a:rPr lang="en-US" sz="2700" b="1" dirty="0" err="1">
                <a:solidFill>
                  <a:schemeClr val="tx1"/>
                </a:solidFill>
                <a:latin typeface="+mn-lt"/>
                <a:ea typeface="Calibri"/>
                <a:cs typeface="Calibri"/>
                <a:sym typeface="Calibri"/>
              </a:rPr>
              <a:t>SmartGKH</a:t>
            </a:r>
            <a:r>
              <a:rPr lang="ru-RU" sz="2700" b="1" dirty="0">
                <a:solidFill>
                  <a:schemeClr val="tx1"/>
                </a:solidFill>
                <a:latin typeface="+mn-lt"/>
                <a:ea typeface="Calibri"/>
                <a:cs typeface="Calibri"/>
                <a:sym typeface="Calibri"/>
              </a:rPr>
              <a:t>»</a:t>
            </a:r>
            <a:endParaRPr sz="2700" b="1" dirty="0">
              <a:solidFill>
                <a:schemeClr val="tx1"/>
              </a:solidFill>
              <a:latin typeface="+mn-lt"/>
              <a:ea typeface="Calibri"/>
              <a:cs typeface="Calibri"/>
              <a:sym typeface="Calibri"/>
            </a:endParaRPr>
          </a:p>
        </p:txBody>
      </p:sp>
      <p:pic>
        <p:nvPicPr>
          <p:cNvPr id="36" name="Shape 198">
            <a:extLst>
              <a:ext uri="{FF2B5EF4-FFF2-40B4-BE49-F238E27FC236}">
                <a16:creationId xmlns:a16="http://schemas.microsoft.com/office/drawing/2014/main" id="{5C9593B8-59D5-4548-A7A9-C5D52FDA9CF2}"/>
              </a:ext>
            </a:extLst>
          </p:cNvPr>
          <p:cNvPicPr preferRelativeResize="0"/>
          <p:nvPr/>
        </p:nvPicPr>
        <p:blipFill>
          <a:blip r:embed="rId4">
            <a:alphaModFix/>
          </a:blip>
          <a:stretch>
            <a:fillRect/>
          </a:stretch>
        </p:blipFill>
        <p:spPr>
          <a:xfrm>
            <a:off x="2501875" y="6210700"/>
            <a:ext cx="3146650" cy="571100"/>
          </a:xfrm>
          <a:prstGeom prst="rect">
            <a:avLst/>
          </a:prstGeom>
          <a:noFill/>
          <a:ln>
            <a:noFill/>
          </a:ln>
        </p:spPr>
      </p:pic>
      <p:pic>
        <p:nvPicPr>
          <p:cNvPr id="9" name="Рисунок 8">
            <a:extLst>
              <a:ext uri="{FF2B5EF4-FFF2-40B4-BE49-F238E27FC236}">
                <a16:creationId xmlns:a16="http://schemas.microsoft.com/office/drawing/2014/main" id="{71ECD7B4-4FD3-364B-A727-E750A4A01989}"/>
              </a:ext>
            </a:extLst>
          </p:cNvPr>
          <p:cNvPicPr>
            <a:picLocks noChangeAspect="1"/>
          </p:cNvPicPr>
          <p:nvPr/>
        </p:nvPicPr>
        <p:blipFill>
          <a:blip r:embed="rId5"/>
          <a:stretch>
            <a:fillRect/>
          </a:stretch>
        </p:blipFill>
        <p:spPr>
          <a:xfrm>
            <a:off x="2925730" y="1826140"/>
            <a:ext cx="3107250" cy="3509183"/>
          </a:xfrm>
          <a:prstGeom prst="rect">
            <a:avLst/>
          </a:prstGeom>
        </p:spPr>
      </p:pic>
      <p:pic>
        <p:nvPicPr>
          <p:cNvPr id="7" name="Рисунок 6">
            <a:extLst>
              <a:ext uri="{FF2B5EF4-FFF2-40B4-BE49-F238E27FC236}">
                <a16:creationId xmlns:a16="http://schemas.microsoft.com/office/drawing/2014/main" id="{A7342E46-A8D0-F348-AD99-514BFA8CC5BD}"/>
              </a:ext>
            </a:extLst>
          </p:cNvPr>
          <p:cNvPicPr>
            <a:picLocks noChangeAspect="1"/>
          </p:cNvPicPr>
          <p:nvPr/>
        </p:nvPicPr>
        <p:blipFill>
          <a:blip r:embed="rId3"/>
          <a:stretch>
            <a:fillRect/>
          </a:stretch>
        </p:blipFill>
        <p:spPr>
          <a:xfrm>
            <a:off x="3253918" y="2740811"/>
            <a:ext cx="2450874" cy="2355136"/>
          </a:xfrm>
          <a:prstGeom prst="rect">
            <a:avLst/>
          </a:prstGeom>
          <a:solidFill>
            <a:schemeClr val="bg1"/>
          </a:solidFill>
        </p:spPr>
      </p:pic>
      <p:cxnSp>
        <p:nvCxnSpPr>
          <p:cNvPr id="12" name="Прямая со стрелкой 11">
            <a:extLst>
              <a:ext uri="{FF2B5EF4-FFF2-40B4-BE49-F238E27FC236}">
                <a16:creationId xmlns:a16="http://schemas.microsoft.com/office/drawing/2014/main" id="{6221AB02-CC6E-7F42-B5F6-181BE17A7811}"/>
              </a:ext>
            </a:extLst>
          </p:cNvPr>
          <p:cNvCxnSpPr>
            <a:cxnSpLocks/>
            <a:endCxn id="168" idx="3"/>
          </p:cNvCxnSpPr>
          <p:nvPr/>
        </p:nvCxnSpPr>
        <p:spPr>
          <a:xfrm flipH="1">
            <a:off x="2042662" y="4009504"/>
            <a:ext cx="986785" cy="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49" name="Прямая со стрелкой 48">
            <a:extLst>
              <a:ext uri="{FF2B5EF4-FFF2-40B4-BE49-F238E27FC236}">
                <a16:creationId xmlns:a16="http://schemas.microsoft.com/office/drawing/2014/main" id="{63D7AD19-8384-E24F-8B6D-622A94777EF9}"/>
              </a:ext>
            </a:extLst>
          </p:cNvPr>
          <p:cNvCxnSpPr>
            <a:cxnSpLocks/>
            <a:endCxn id="167" idx="3"/>
          </p:cNvCxnSpPr>
          <p:nvPr/>
        </p:nvCxnSpPr>
        <p:spPr>
          <a:xfrm flipH="1">
            <a:off x="2214938" y="3039033"/>
            <a:ext cx="780330" cy="914"/>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50" name="Прямая со стрелкой 49">
            <a:extLst>
              <a:ext uri="{FF2B5EF4-FFF2-40B4-BE49-F238E27FC236}">
                <a16:creationId xmlns:a16="http://schemas.microsoft.com/office/drawing/2014/main" id="{F43C7B67-E2C9-DF4E-A926-DD1E0EA45426}"/>
              </a:ext>
            </a:extLst>
          </p:cNvPr>
          <p:cNvCxnSpPr>
            <a:cxnSpLocks/>
          </p:cNvCxnSpPr>
          <p:nvPr/>
        </p:nvCxnSpPr>
        <p:spPr>
          <a:xfrm flipH="1">
            <a:off x="5961286" y="4041373"/>
            <a:ext cx="986785" cy="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51" name="Прямая со стрелкой 50">
            <a:extLst>
              <a:ext uri="{FF2B5EF4-FFF2-40B4-BE49-F238E27FC236}">
                <a16:creationId xmlns:a16="http://schemas.microsoft.com/office/drawing/2014/main" id="{8F9C8848-B86E-1444-9499-E5C1573143C2}"/>
              </a:ext>
            </a:extLst>
          </p:cNvPr>
          <p:cNvCxnSpPr>
            <a:cxnSpLocks/>
          </p:cNvCxnSpPr>
          <p:nvPr/>
        </p:nvCxnSpPr>
        <p:spPr>
          <a:xfrm flipH="1">
            <a:off x="5961287" y="3051564"/>
            <a:ext cx="773468" cy="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26360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5" name="Shape 186"/>
          <p:cNvSpPr/>
          <p:nvPr/>
        </p:nvSpPr>
        <p:spPr>
          <a:xfrm>
            <a:off x="1960304" y="5079559"/>
            <a:ext cx="4994099" cy="342137"/>
          </a:xfrm>
          <a:prstGeom prst="rect">
            <a:avLst/>
          </a:prstGeom>
          <a:solidFill>
            <a:srgbClr val="ED9901"/>
          </a:solidFill>
          <a:ln>
            <a:noFill/>
          </a:ln>
        </p:spPr>
        <p:txBody>
          <a:bodyPr spcFirstLastPara="1" wrap="square" lIns="68569" tIns="34275" rIns="68569" bIns="34275" anchor="ctr" anchorCtr="0">
            <a:noAutofit/>
          </a:bodyPr>
          <a:lstStyle/>
          <a:p>
            <a:pPr algn="ctr"/>
            <a:r>
              <a:rPr lang="ru-RU" sz="1350" b="1" dirty="0">
                <a:solidFill>
                  <a:schemeClr val="tx1"/>
                </a:solidFill>
                <a:latin typeface="+mn-lt"/>
                <a:ea typeface="Century Gothic"/>
                <a:cs typeface="Century Gothic"/>
                <a:sym typeface="Century Gothic"/>
              </a:rPr>
              <a:t>Прием заявок на проведение различных работ</a:t>
            </a:r>
            <a:endParaRPr sz="1350" b="1" dirty="0">
              <a:solidFill>
                <a:schemeClr val="tx1"/>
              </a:solidFill>
              <a:latin typeface="+mn-lt"/>
              <a:ea typeface="Century Gothic"/>
              <a:cs typeface="Century Gothic"/>
              <a:sym typeface="Century Gothic"/>
            </a:endParaRPr>
          </a:p>
        </p:txBody>
      </p:sp>
      <p:sp>
        <p:nvSpPr>
          <p:cNvPr id="178" name="Shape 178"/>
          <p:cNvSpPr/>
          <p:nvPr/>
        </p:nvSpPr>
        <p:spPr>
          <a:xfrm>
            <a:off x="1743074" y="2021682"/>
            <a:ext cx="5446781" cy="3567559"/>
          </a:xfrm>
          <a:prstGeom prst="rect">
            <a:avLst/>
          </a:prstGeom>
          <a:noFill/>
          <a:ln w="15875" cap="flat" cmpd="sng">
            <a:solidFill>
              <a:schemeClr val="lt1"/>
            </a:solidFill>
            <a:prstDash val="dash"/>
            <a:round/>
            <a:headEnd type="none" w="sm" len="sm"/>
            <a:tailEnd type="none" w="sm" len="sm"/>
          </a:ln>
        </p:spPr>
        <p:txBody>
          <a:bodyPr spcFirstLastPara="1" wrap="square" lIns="68569" tIns="34275" rIns="68569" bIns="34275" anchor="ctr" anchorCtr="0">
            <a:noAutofit/>
          </a:bodyPr>
          <a:lstStyle/>
          <a:p>
            <a:pPr algn="ctr"/>
            <a:endParaRPr sz="1350" b="1">
              <a:solidFill>
                <a:schemeClr val="tx1"/>
              </a:solidFill>
              <a:latin typeface="+mn-lt"/>
              <a:ea typeface="Century Gothic"/>
              <a:cs typeface="Century Gothic"/>
              <a:sym typeface="Century Gothic"/>
            </a:endParaRPr>
          </a:p>
        </p:txBody>
      </p:sp>
      <p:sp>
        <p:nvSpPr>
          <p:cNvPr id="180" name="Shape 180"/>
          <p:cNvSpPr/>
          <p:nvPr/>
        </p:nvSpPr>
        <p:spPr>
          <a:xfrm>
            <a:off x="1960245" y="2272476"/>
            <a:ext cx="4994099" cy="342137"/>
          </a:xfrm>
          <a:prstGeom prst="rect">
            <a:avLst/>
          </a:prstGeom>
          <a:solidFill>
            <a:srgbClr val="ED9901"/>
          </a:solidFill>
          <a:ln>
            <a:noFill/>
          </a:ln>
        </p:spPr>
        <p:txBody>
          <a:bodyPr spcFirstLastPara="1" wrap="square" lIns="68569" tIns="34275" rIns="68569" bIns="34275" anchor="ctr" anchorCtr="0">
            <a:noAutofit/>
          </a:bodyPr>
          <a:lstStyle/>
          <a:p>
            <a:pPr algn="ctr"/>
            <a:r>
              <a:rPr lang="ru-RU" sz="1350" b="1" dirty="0">
                <a:solidFill>
                  <a:schemeClr val="tx1"/>
                </a:solidFill>
                <a:latin typeface="+mn-lt"/>
                <a:ea typeface="Century Gothic"/>
                <a:cs typeface="Century Gothic"/>
                <a:sym typeface="Century Gothic"/>
              </a:rPr>
              <a:t>Учет жилого фонда и лицевых счетов</a:t>
            </a:r>
            <a:endParaRPr sz="1350" b="1" dirty="0">
              <a:solidFill>
                <a:schemeClr val="tx1"/>
              </a:solidFill>
              <a:latin typeface="+mn-lt"/>
              <a:ea typeface="Century Gothic"/>
              <a:cs typeface="Century Gothic"/>
              <a:sym typeface="Century Gothic"/>
            </a:endParaRPr>
          </a:p>
        </p:txBody>
      </p:sp>
      <p:sp>
        <p:nvSpPr>
          <p:cNvPr id="181" name="Shape 181"/>
          <p:cNvSpPr/>
          <p:nvPr/>
        </p:nvSpPr>
        <p:spPr>
          <a:xfrm>
            <a:off x="1960245" y="2672956"/>
            <a:ext cx="4994099" cy="342137"/>
          </a:xfrm>
          <a:prstGeom prst="rect">
            <a:avLst/>
          </a:prstGeom>
          <a:solidFill>
            <a:srgbClr val="ED9901"/>
          </a:solidFill>
          <a:ln>
            <a:noFill/>
          </a:ln>
        </p:spPr>
        <p:txBody>
          <a:bodyPr spcFirstLastPara="1" wrap="square" lIns="68569" tIns="34275" rIns="68569" bIns="34275" anchor="ctr" anchorCtr="0">
            <a:noAutofit/>
          </a:bodyPr>
          <a:lstStyle/>
          <a:p>
            <a:pPr algn="ctr"/>
            <a:r>
              <a:rPr lang="ru-RU" sz="1350" b="1" dirty="0">
                <a:solidFill>
                  <a:schemeClr val="tx1"/>
                </a:solidFill>
                <a:latin typeface="+mn-lt"/>
                <a:ea typeface="Century Gothic"/>
                <a:cs typeface="Century Gothic"/>
                <a:sym typeface="Century Gothic"/>
              </a:rPr>
              <a:t>Ведение базы данных жильцов</a:t>
            </a:r>
            <a:endParaRPr sz="1350" b="1" dirty="0">
              <a:solidFill>
                <a:schemeClr val="tx1"/>
              </a:solidFill>
              <a:latin typeface="+mn-lt"/>
              <a:ea typeface="Century Gothic"/>
              <a:cs typeface="Century Gothic"/>
              <a:sym typeface="Century Gothic"/>
            </a:endParaRPr>
          </a:p>
        </p:txBody>
      </p:sp>
      <p:sp>
        <p:nvSpPr>
          <p:cNvPr id="182" name="Shape 182"/>
          <p:cNvSpPr/>
          <p:nvPr/>
        </p:nvSpPr>
        <p:spPr>
          <a:xfrm>
            <a:off x="1960245" y="3073437"/>
            <a:ext cx="4994099" cy="342137"/>
          </a:xfrm>
          <a:prstGeom prst="rect">
            <a:avLst/>
          </a:prstGeom>
          <a:solidFill>
            <a:srgbClr val="ED9901"/>
          </a:solidFill>
          <a:ln>
            <a:noFill/>
          </a:ln>
        </p:spPr>
        <p:txBody>
          <a:bodyPr spcFirstLastPara="1" wrap="square" lIns="68569" tIns="34275" rIns="68569" bIns="34275" anchor="ctr" anchorCtr="0">
            <a:noAutofit/>
          </a:bodyPr>
          <a:lstStyle/>
          <a:p>
            <a:pPr algn="ctr"/>
            <a:r>
              <a:rPr lang="ru-RU" sz="1350" b="1" dirty="0">
                <a:solidFill>
                  <a:schemeClr val="tx1"/>
                </a:solidFill>
                <a:latin typeface="+mn-lt"/>
                <a:ea typeface="Century Gothic"/>
                <a:cs typeface="Century Gothic"/>
                <a:sym typeface="Century Gothic"/>
              </a:rPr>
              <a:t>Прием показаний приборов учета</a:t>
            </a:r>
            <a:endParaRPr sz="1350" b="1" dirty="0">
              <a:solidFill>
                <a:schemeClr val="tx1"/>
              </a:solidFill>
              <a:latin typeface="+mn-lt"/>
              <a:ea typeface="Century Gothic"/>
              <a:cs typeface="Century Gothic"/>
              <a:sym typeface="Century Gothic"/>
            </a:endParaRPr>
          </a:p>
        </p:txBody>
      </p:sp>
      <p:sp>
        <p:nvSpPr>
          <p:cNvPr id="183" name="Shape 183"/>
          <p:cNvSpPr/>
          <p:nvPr/>
        </p:nvSpPr>
        <p:spPr>
          <a:xfrm>
            <a:off x="1960245" y="3473917"/>
            <a:ext cx="4994099" cy="342137"/>
          </a:xfrm>
          <a:prstGeom prst="rect">
            <a:avLst/>
          </a:prstGeom>
          <a:solidFill>
            <a:srgbClr val="ED9901"/>
          </a:solidFill>
          <a:ln>
            <a:noFill/>
          </a:ln>
        </p:spPr>
        <p:txBody>
          <a:bodyPr spcFirstLastPara="1" wrap="square" lIns="68569" tIns="34275" rIns="68569" bIns="34275" anchor="ctr" anchorCtr="0">
            <a:noAutofit/>
          </a:bodyPr>
          <a:lstStyle/>
          <a:p>
            <a:pPr algn="ctr"/>
            <a:r>
              <a:rPr lang="ru-RU" sz="1350" b="1" dirty="0">
                <a:solidFill>
                  <a:schemeClr val="tx1"/>
                </a:solidFill>
                <a:latin typeface="+mn-lt"/>
                <a:ea typeface="Century Gothic"/>
                <a:cs typeface="Century Gothic"/>
                <a:sym typeface="Century Gothic"/>
              </a:rPr>
              <a:t>Расчет начислений, выставление счетов на оплату</a:t>
            </a:r>
            <a:endParaRPr sz="1350" b="1" dirty="0">
              <a:solidFill>
                <a:schemeClr val="tx1"/>
              </a:solidFill>
              <a:latin typeface="+mn-lt"/>
              <a:ea typeface="Century Gothic"/>
              <a:cs typeface="Century Gothic"/>
              <a:sym typeface="Century Gothic"/>
            </a:endParaRPr>
          </a:p>
        </p:txBody>
      </p:sp>
      <p:sp>
        <p:nvSpPr>
          <p:cNvPr id="184" name="Shape 184"/>
          <p:cNvSpPr/>
          <p:nvPr/>
        </p:nvSpPr>
        <p:spPr>
          <a:xfrm>
            <a:off x="1960245" y="3874398"/>
            <a:ext cx="4994099" cy="342137"/>
          </a:xfrm>
          <a:prstGeom prst="rect">
            <a:avLst/>
          </a:prstGeom>
          <a:solidFill>
            <a:srgbClr val="ED9901"/>
          </a:solidFill>
          <a:ln>
            <a:noFill/>
          </a:ln>
        </p:spPr>
        <p:txBody>
          <a:bodyPr spcFirstLastPara="1" wrap="square" lIns="68569" tIns="34275" rIns="68569" bIns="34275" anchor="ctr" anchorCtr="0">
            <a:noAutofit/>
          </a:bodyPr>
          <a:lstStyle/>
          <a:p>
            <a:pPr algn="ctr"/>
            <a:r>
              <a:rPr lang="ru-RU" sz="1350" b="1" dirty="0">
                <a:solidFill>
                  <a:schemeClr val="tx1"/>
                </a:solidFill>
                <a:latin typeface="+mn-lt"/>
                <a:ea typeface="Century Gothic"/>
                <a:cs typeface="Century Gothic"/>
                <a:sym typeface="Century Gothic"/>
              </a:rPr>
              <a:t>Прием платежей различными способами</a:t>
            </a:r>
            <a:endParaRPr sz="1350" b="1" dirty="0">
              <a:solidFill>
                <a:schemeClr val="tx1"/>
              </a:solidFill>
              <a:latin typeface="+mn-lt"/>
              <a:ea typeface="Century Gothic"/>
              <a:cs typeface="Century Gothic"/>
              <a:sym typeface="Century Gothic"/>
            </a:endParaRPr>
          </a:p>
        </p:txBody>
      </p:sp>
      <p:sp>
        <p:nvSpPr>
          <p:cNvPr id="185" name="Shape 185"/>
          <p:cNvSpPr/>
          <p:nvPr/>
        </p:nvSpPr>
        <p:spPr>
          <a:xfrm>
            <a:off x="1960245" y="4274878"/>
            <a:ext cx="4994099" cy="342137"/>
          </a:xfrm>
          <a:prstGeom prst="rect">
            <a:avLst/>
          </a:prstGeom>
          <a:solidFill>
            <a:srgbClr val="ED9901"/>
          </a:solidFill>
          <a:ln>
            <a:noFill/>
          </a:ln>
        </p:spPr>
        <p:txBody>
          <a:bodyPr spcFirstLastPara="1" wrap="square" lIns="68569" tIns="34275" rIns="68569" bIns="34275" anchor="ctr" anchorCtr="0">
            <a:noAutofit/>
          </a:bodyPr>
          <a:lstStyle/>
          <a:p>
            <a:pPr algn="ctr"/>
            <a:r>
              <a:rPr lang="ru-RU" sz="1350" b="1" dirty="0">
                <a:solidFill>
                  <a:schemeClr val="tx1"/>
                </a:solidFill>
                <a:latin typeface="+mn-lt"/>
                <a:ea typeface="Century Gothic"/>
                <a:cs typeface="Century Gothic"/>
                <a:sym typeface="Century Gothic"/>
              </a:rPr>
              <a:t>Общение с жильцами в режиме </a:t>
            </a:r>
            <a:r>
              <a:rPr lang="en-US" sz="1350" b="1" dirty="0">
                <a:solidFill>
                  <a:schemeClr val="tx1"/>
                </a:solidFill>
                <a:latin typeface="+mn-lt"/>
                <a:ea typeface="Century Gothic"/>
                <a:cs typeface="Century Gothic"/>
                <a:sym typeface="Century Gothic"/>
              </a:rPr>
              <a:t>on-line</a:t>
            </a:r>
            <a:endParaRPr sz="1350" b="1" dirty="0">
              <a:solidFill>
                <a:schemeClr val="tx1"/>
              </a:solidFill>
              <a:latin typeface="+mn-lt"/>
              <a:ea typeface="Century Gothic"/>
              <a:cs typeface="Century Gothic"/>
              <a:sym typeface="Century Gothic"/>
            </a:endParaRPr>
          </a:p>
        </p:txBody>
      </p:sp>
      <p:sp>
        <p:nvSpPr>
          <p:cNvPr id="186" name="Shape 186"/>
          <p:cNvSpPr/>
          <p:nvPr/>
        </p:nvSpPr>
        <p:spPr>
          <a:xfrm>
            <a:off x="1960245" y="4675359"/>
            <a:ext cx="4994099" cy="342137"/>
          </a:xfrm>
          <a:prstGeom prst="rect">
            <a:avLst/>
          </a:prstGeom>
          <a:solidFill>
            <a:srgbClr val="ED9901"/>
          </a:solidFill>
          <a:ln>
            <a:noFill/>
          </a:ln>
        </p:spPr>
        <p:txBody>
          <a:bodyPr spcFirstLastPara="1" wrap="square" lIns="68569" tIns="34275" rIns="68569" bIns="34275" anchor="ctr" anchorCtr="0">
            <a:noAutofit/>
          </a:bodyPr>
          <a:lstStyle/>
          <a:p>
            <a:pPr algn="ctr"/>
            <a:r>
              <a:rPr lang="ru-RU" sz="1350" b="1" dirty="0">
                <a:solidFill>
                  <a:schemeClr val="tx1"/>
                </a:solidFill>
                <a:latin typeface="+mn-lt"/>
                <a:ea typeface="Century Gothic"/>
                <a:cs typeface="Century Gothic"/>
                <a:sym typeface="Century Gothic"/>
              </a:rPr>
              <a:t>Проведение голосований а режиме </a:t>
            </a:r>
            <a:r>
              <a:rPr lang="en-US" sz="1350" b="1" dirty="0">
                <a:solidFill>
                  <a:schemeClr val="tx1"/>
                </a:solidFill>
                <a:latin typeface="+mn-lt"/>
                <a:ea typeface="Century Gothic"/>
                <a:cs typeface="Century Gothic"/>
                <a:sym typeface="Century Gothic"/>
              </a:rPr>
              <a:t>on-line</a:t>
            </a:r>
            <a:endParaRPr sz="1350" b="1" dirty="0">
              <a:solidFill>
                <a:schemeClr val="tx1"/>
              </a:solidFill>
              <a:latin typeface="+mn-lt"/>
              <a:ea typeface="Century Gothic"/>
              <a:cs typeface="Century Gothic"/>
              <a:sym typeface="Century Gothic"/>
            </a:endParaRPr>
          </a:p>
        </p:txBody>
      </p:sp>
      <p:pic>
        <p:nvPicPr>
          <p:cNvPr id="188" name="Shape 188"/>
          <p:cNvPicPr preferRelativeResize="0"/>
          <p:nvPr/>
        </p:nvPicPr>
        <p:blipFill rotWithShape="1">
          <a:blip r:embed="rId3">
            <a:alphaModFix/>
          </a:blip>
          <a:srcRect/>
          <a:stretch/>
        </p:blipFill>
        <p:spPr>
          <a:xfrm>
            <a:off x="756952" y="2272476"/>
            <a:ext cx="1007873" cy="1027180"/>
          </a:xfrm>
          <a:prstGeom prst="rect">
            <a:avLst/>
          </a:prstGeom>
          <a:solidFill>
            <a:srgbClr val="ED9900"/>
          </a:solidFill>
          <a:ln>
            <a:noFill/>
          </a:ln>
        </p:spPr>
      </p:pic>
      <p:sp>
        <p:nvSpPr>
          <p:cNvPr id="189" name="Shape 189"/>
          <p:cNvSpPr txBox="1">
            <a:spLocks noGrp="1"/>
          </p:cNvSpPr>
          <p:nvPr>
            <p:ph type="ctrTitle"/>
          </p:nvPr>
        </p:nvSpPr>
        <p:spPr>
          <a:xfrm>
            <a:off x="711606" y="1315092"/>
            <a:ext cx="8114342" cy="612546"/>
          </a:xfrm>
          <a:prstGeom prst="rect">
            <a:avLst/>
          </a:prstGeom>
          <a:noFill/>
          <a:ln>
            <a:noFill/>
          </a:ln>
        </p:spPr>
        <p:txBody>
          <a:bodyPr spcFirstLastPara="1" wrap="square" lIns="68569" tIns="34275" rIns="68569" bIns="34275" anchor="ctr" anchorCtr="0">
            <a:noAutofit/>
          </a:bodyPr>
          <a:lstStyle/>
          <a:p>
            <a:pPr>
              <a:buClr>
                <a:srgbClr val="92D050"/>
              </a:buClr>
            </a:pPr>
            <a:r>
              <a:rPr lang="ru-RU" sz="2700" b="1" dirty="0">
                <a:solidFill>
                  <a:schemeClr val="tx1"/>
                </a:solidFill>
                <a:latin typeface="+mn-lt"/>
                <a:ea typeface="Calibri"/>
                <a:cs typeface="Calibri"/>
                <a:sym typeface="Calibri"/>
              </a:rPr>
              <a:t>Возможности для управляющих организаций</a:t>
            </a:r>
            <a:endParaRPr sz="2700" b="1" dirty="0">
              <a:solidFill>
                <a:schemeClr val="tx1"/>
              </a:solidFill>
              <a:latin typeface="+mn-lt"/>
              <a:ea typeface="Calibri"/>
              <a:cs typeface="Calibri"/>
              <a:sym typeface="Calibri"/>
            </a:endParaRPr>
          </a:p>
        </p:txBody>
      </p:sp>
      <p:pic>
        <p:nvPicPr>
          <p:cNvPr id="16" name="Shape 198">
            <a:extLst>
              <a:ext uri="{FF2B5EF4-FFF2-40B4-BE49-F238E27FC236}">
                <a16:creationId xmlns:a16="http://schemas.microsoft.com/office/drawing/2014/main" id="{418D3314-7969-0B4E-9DDC-468E27785FE4}"/>
              </a:ext>
            </a:extLst>
          </p:cNvPr>
          <p:cNvPicPr preferRelativeResize="0"/>
          <p:nvPr/>
        </p:nvPicPr>
        <p:blipFill>
          <a:blip r:embed="rId4">
            <a:alphaModFix/>
          </a:blip>
          <a:stretch>
            <a:fillRect/>
          </a:stretch>
        </p:blipFill>
        <p:spPr>
          <a:xfrm>
            <a:off x="2501874" y="6210700"/>
            <a:ext cx="3216053" cy="571100"/>
          </a:xfrm>
          <a:prstGeom prst="rect">
            <a:avLst/>
          </a:prstGeom>
          <a:noFill/>
          <a:ln>
            <a:noFill/>
          </a:ln>
        </p:spPr>
      </p:pic>
      <p:pic>
        <p:nvPicPr>
          <p:cNvPr id="17" name="Рисунок 16">
            <a:extLst>
              <a:ext uri="{FF2B5EF4-FFF2-40B4-BE49-F238E27FC236}">
                <a16:creationId xmlns:a16="http://schemas.microsoft.com/office/drawing/2014/main" id="{A0D2E87E-964D-1848-AF4B-301FFC901F2F}"/>
              </a:ext>
            </a:extLst>
          </p:cNvPr>
          <p:cNvPicPr>
            <a:picLocks noChangeAspect="1"/>
          </p:cNvPicPr>
          <p:nvPr/>
        </p:nvPicPr>
        <p:blipFill>
          <a:blip r:embed="rId5"/>
          <a:stretch>
            <a:fillRect/>
          </a:stretch>
        </p:blipFill>
        <p:spPr>
          <a:xfrm>
            <a:off x="7450372" y="14610"/>
            <a:ext cx="500230" cy="480690"/>
          </a:xfrm>
          <a:prstGeom prst="rect">
            <a:avLst/>
          </a:prstGeom>
          <a:noFill/>
        </p:spPr>
      </p:pic>
    </p:spTree>
    <p:extLst>
      <p:ext uri="{BB962C8B-B14F-4D97-AF65-F5344CB8AC3E}">
        <p14:creationId xmlns:p14="http://schemas.microsoft.com/office/powerpoint/2010/main" val="3059418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6" name="Shape 196"/>
          <p:cNvPicPr preferRelativeResize="0"/>
          <p:nvPr/>
        </p:nvPicPr>
        <p:blipFill rotWithShape="1">
          <a:blip r:embed="rId3">
            <a:alphaModFix/>
          </a:blip>
          <a:srcRect/>
          <a:stretch/>
        </p:blipFill>
        <p:spPr>
          <a:xfrm>
            <a:off x="756484" y="2272476"/>
            <a:ext cx="1078997" cy="949117"/>
          </a:xfrm>
          <a:prstGeom prst="rect">
            <a:avLst/>
          </a:prstGeom>
          <a:solidFill>
            <a:srgbClr val="57A6EE"/>
          </a:solidFill>
          <a:ln>
            <a:noFill/>
          </a:ln>
        </p:spPr>
      </p:pic>
      <p:sp>
        <p:nvSpPr>
          <p:cNvPr id="197" name="Shape 197"/>
          <p:cNvSpPr/>
          <p:nvPr/>
        </p:nvSpPr>
        <p:spPr>
          <a:xfrm>
            <a:off x="1960245" y="2272476"/>
            <a:ext cx="4886325" cy="342137"/>
          </a:xfrm>
          <a:prstGeom prst="rect">
            <a:avLst/>
          </a:prstGeom>
          <a:solidFill>
            <a:srgbClr val="57A6ED"/>
          </a:solidFill>
          <a:ln>
            <a:noFill/>
          </a:ln>
        </p:spPr>
        <p:txBody>
          <a:bodyPr spcFirstLastPara="1" wrap="square" lIns="68569" tIns="34275" rIns="68569" bIns="34275" anchor="ctr" anchorCtr="0">
            <a:noAutofit/>
          </a:bodyPr>
          <a:lstStyle/>
          <a:p>
            <a:pPr algn="ctr"/>
            <a:r>
              <a:rPr lang="ru-RU" sz="1350" b="1" dirty="0">
                <a:solidFill>
                  <a:schemeClr val="tx1"/>
                </a:solidFill>
                <a:latin typeface="+mn-lt"/>
                <a:ea typeface="Calibri"/>
                <a:cs typeface="Calibri"/>
                <a:sym typeface="Calibri"/>
              </a:rPr>
              <a:t>Общение с соседями</a:t>
            </a:r>
            <a:endParaRPr lang="ru-RU" sz="1050" b="1" dirty="0">
              <a:solidFill>
                <a:schemeClr val="tx1"/>
              </a:solidFill>
              <a:latin typeface="+mn-lt"/>
            </a:endParaRPr>
          </a:p>
        </p:txBody>
      </p:sp>
      <p:sp>
        <p:nvSpPr>
          <p:cNvPr id="198" name="Shape 198"/>
          <p:cNvSpPr/>
          <p:nvPr/>
        </p:nvSpPr>
        <p:spPr>
          <a:xfrm>
            <a:off x="1960245" y="2672956"/>
            <a:ext cx="4886325" cy="342137"/>
          </a:xfrm>
          <a:prstGeom prst="rect">
            <a:avLst/>
          </a:prstGeom>
          <a:solidFill>
            <a:srgbClr val="57A6ED"/>
          </a:solidFill>
          <a:ln>
            <a:noFill/>
          </a:ln>
        </p:spPr>
        <p:txBody>
          <a:bodyPr spcFirstLastPara="1" wrap="square" lIns="68569" tIns="34275" rIns="68569" bIns="34275" anchor="ctr" anchorCtr="0">
            <a:noAutofit/>
          </a:bodyPr>
          <a:lstStyle/>
          <a:p>
            <a:pPr algn="ctr"/>
            <a:r>
              <a:rPr lang="ru-RU" sz="1350" b="1" dirty="0">
                <a:solidFill>
                  <a:schemeClr val="tx1"/>
                </a:solidFill>
                <a:latin typeface="+mn-lt"/>
                <a:ea typeface="Calibri"/>
                <a:cs typeface="Calibri"/>
                <a:sym typeface="Calibri"/>
              </a:rPr>
              <a:t>Участие в голосованиях</a:t>
            </a:r>
            <a:endParaRPr lang="ru-RU" sz="1050" b="1" dirty="0">
              <a:solidFill>
                <a:schemeClr val="tx1"/>
              </a:solidFill>
              <a:latin typeface="+mn-lt"/>
            </a:endParaRPr>
          </a:p>
        </p:txBody>
      </p:sp>
      <p:sp>
        <p:nvSpPr>
          <p:cNvPr id="199" name="Shape 199"/>
          <p:cNvSpPr/>
          <p:nvPr/>
        </p:nvSpPr>
        <p:spPr>
          <a:xfrm>
            <a:off x="1960245" y="3073437"/>
            <a:ext cx="4886325" cy="342137"/>
          </a:xfrm>
          <a:prstGeom prst="rect">
            <a:avLst/>
          </a:prstGeom>
          <a:solidFill>
            <a:srgbClr val="57A6ED"/>
          </a:solidFill>
          <a:ln>
            <a:noFill/>
          </a:ln>
        </p:spPr>
        <p:txBody>
          <a:bodyPr spcFirstLastPara="1" wrap="square" lIns="68569" tIns="34275" rIns="68569" bIns="34275" anchor="ctr" anchorCtr="0">
            <a:noAutofit/>
          </a:bodyPr>
          <a:lstStyle/>
          <a:p>
            <a:pPr algn="ctr"/>
            <a:r>
              <a:rPr lang="ru-RU" sz="1350" b="1" dirty="0">
                <a:solidFill>
                  <a:schemeClr val="tx1"/>
                </a:solidFill>
                <a:latin typeface="+mn-lt"/>
                <a:ea typeface="Calibri"/>
                <a:cs typeface="Calibri"/>
                <a:sym typeface="Calibri"/>
              </a:rPr>
              <a:t>Подача заявок на проведение различных работ</a:t>
            </a:r>
            <a:endParaRPr lang="ru-RU" sz="1050" b="1" dirty="0">
              <a:solidFill>
                <a:schemeClr val="tx1"/>
              </a:solidFill>
              <a:latin typeface="+mn-lt"/>
            </a:endParaRPr>
          </a:p>
        </p:txBody>
      </p:sp>
      <p:sp>
        <p:nvSpPr>
          <p:cNvPr id="200" name="Shape 200"/>
          <p:cNvSpPr/>
          <p:nvPr/>
        </p:nvSpPr>
        <p:spPr>
          <a:xfrm>
            <a:off x="1960245" y="3473917"/>
            <a:ext cx="4886325" cy="342137"/>
          </a:xfrm>
          <a:prstGeom prst="rect">
            <a:avLst/>
          </a:prstGeom>
          <a:solidFill>
            <a:srgbClr val="57A6ED"/>
          </a:solidFill>
          <a:ln>
            <a:noFill/>
          </a:ln>
        </p:spPr>
        <p:txBody>
          <a:bodyPr spcFirstLastPara="1" wrap="square" lIns="68569" tIns="34275" rIns="68569" bIns="34275" anchor="ctr" anchorCtr="0">
            <a:noAutofit/>
          </a:bodyPr>
          <a:lstStyle/>
          <a:p>
            <a:pPr algn="ctr"/>
            <a:r>
              <a:rPr lang="ru-RU" sz="1350" b="1" dirty="0">
                <a:solidFill>
                  <a:schemeClr val="tx1"/>
                </a:solidFill>
                <a:latin typeface="+mn-lt"/>
                <a:ea typeface="Calibri"/>
                <a:cs typeface="Calibri"/>
                <a:sym typeface="Calibri"/>
              </a:rPr>
              <a:t>Новости о событиях в доме, подъезде</a:t>
            </a:r>
            <a:endParaRPr lang="ru-RU" sz="1050" b="1" dirty="0">
              <a:solidFill>
                <a:schemeClr val="tx1"/>
              </a:solidFill>
              <a:latin typeface="+mn-lt"/>
            </a:endParaRPr>
          </a:p>
        </p:txBody>
      </p:sp>
      <p:sp>
        <p:nvSpPr>
          <p:cNvPr id="201" name="Shape 201"/>
          <p:cNvSpPr/>
          <p:nvPr/>
        </p:nvSpPr>
        <p:spPr>
          <a:xfrm>
            <a:off x="1960245" y="3874398"/>
            <a:ext cx="4886325" cy="342137"/>
          </a:xfrm>
          <a:prstGeom prst="rect">
            <a:avLst/>
          </a:prstGeom>
          <a:solidFill>
            <a:srgbClr val="57A6ED"/>
          </a:solidFill>
          <a:ln>
            <a:noFill/>
          </a:ln>
        </p:spPr>
        <p:txBody>
          <a:bodyPr spcFirstLastPara="1" wrap="square" lIns="68569" tIns="34275" rIns="68569" bIns="34275" anchor="ctr" anchorCtr="0">
            <a:noAutofit/>
          </a:bodyPr>
          <a:lstStyle/>
          <a:p>
            <a:pPr algn="ctr"/>
            <a:r>
              <a:rPr lang="ru-RU" sz="1350" b="1" dirty="0">
                <a:solidFill>
                  <a:schemeClr val="tx1"/>
                </a:solidFill>
                <a:latin typeface="+mn-lt"/>
                <a:ea typeface="Calibri"/>
                <a:cs typeface="Calibri"/>
                <a:sym typeface="Calibri"/>
              </a:rPr>
              <a:t>Получение счетов на оплату</a:t>
            </a:r>
            <a:endParaRPr lang="ru-RU" sz="1050" b="1" dirty="0">
              <a:solidFill>
                <a:schemeClr val="tx1"/>
              </a:solidFill>
              <a:latin typeface="+mn-lt"/>
            </a:endParaRPr>
          </a:p>
        </p:txBody>
      </p:sp>
      <p:sp>
        <p:nvSpPr>
          <p:cNvPr id="202" name="Shape 202"/>
          <p:cNvSpPr/>
          <p:nvPr/>
        </p:nvSpPr>
        <p:spPr>
          <a:xfrm>
            <a:off x="1960245" y="4274878"/>
            <a:ext cx="4886325" cy="342137"/>
          </a:xfrm>
          <a:prstGeom prst="rect">
            <a:avLst/>
          </a:prstGeom>
          <a:solidFill>
            <a:srgbClr val="57A6ED"/>
          </a:solidFill>
          <a:ln>
            <a:noFill/>
          </a:ln>
        </p:spPr>
        <p:txBody>
          <a:bodyPr spcFirstLastPara="1" wrap="square" lIns="68569" tIns="34275" rIns="68569" bIns="34275" anchor="ctr" anchorCtr="0">
            <a:noAutofit/>
          </a:bodyPr>
          <a:lstStyle/>
          <a:p>
            <a:pPr algn="ctr"/>
            <a:r>
              <a:rPr lang="ru-RU" sz="1350" b="1" dirty="0">
                <a:solidFill>
                  <a:schemeClr val="tx1"/>
                </a:solidFill>
                <a:latin typeface="+mn-lt"/>
                <a:ea typeface="Calibri"/>
                <a:cs typeface="Calibri"/>
                <a:sym typeface="Calibri"/>
              </a:rPr>
              <a:t>Внесение показаний счетчиков</a:t>
            </a:r>
            <a:endParaRPr lang="ru-RU" sz="1050" b="1" dirty="0">
              <a:solidFill>
                <a:schemeClr val="tx1"/>
              </a:solidFill>
              <a:latin typeface="+mn-lt"/>
            </a:endParaRPr>
          </a:p>
        </p:txBody>
      </p:sp>
      <p:sp>
        <p:nvSpPr>
          <p:cNvPr id="203" name="Shape 203"/>
          <p:cNvSpPr/>
          <p:nvPr/>
        </p:nvSpPr>
        <p:spPr>
          <a:xfrm>
            <a:off x="1960245" y="4675359"/>
            <a:ext cx="4886325" cy="342137"/>
          </a:xfrm>
          <a:prstGeom prst="rect">
            <a:avLst/>
          </a:prstGeom>
          <a:solidFill>
            <a:srgbClr val="57A6ED"/>
          </a:solidFill>
          <a:ln>
            <a:noFill/>
          </a:ln>
        </p:spPr>
        <p:txBody>
          <a:bodyPr spcFirstLastPara="1" wrap="square" lIns="68569" tIns="34275" rIns="68569" bIns="34275" anchor="ctr" anchorCtr="0">
            <a:noAutofit/>
          </a:bodyPr>
          <a:lstStyle/>
          <a:p>
            <a:pPr algn="ctr"/>
            <a:r>
              <a:rPr lang="ru-RU" sz="1350" b="1" dirty="0">
                <a:solidFill>
                  <a:schemeClr val="tx1"/>
                </a:solidFill>
                <a:latin typeface="+mn-lt"/>
                <a:ea typeface="Calibri"/>
                <a:cs typeface="Calibri"/>
                <a:sym typeface="Calibri"/>
              </a:rPr>
              <a:t>Оплата счетов с помощью банковской карты</a:t>
            </a:r>
            <a:endParaRPr lang="ru-RU" sz="1050" b="1" dirty="0">
              <a:solidFill>
                <a:schemeClr val="tx1"/>
              </a:solidFill>
              <a:latin typeface="+mn-lt"/>
            </a:endParaRPr>
          </a:p>
        </p:txBody>
      </p:sp>
      <p:sp>
        <p:nvSpPr>
          <p:cNvPr id="205" name="Shape 205"/>
          <p:cNvSpPr txBox="1">
            <a:spLocks noGrp="1"/>
          </p:cNvSpPr>
          <p:nvPr>
            <p:ph type="ctrTitle"/>
          </p:nvPr>
        </p:nvSpPr>
        <p:spPr>
          <a:xfrm>
            <a:off x="752704" y="1102353"/>
            <a:ext cx="7061042" cy="855407"/>
          </a:xfrm>
          <a:prstGeom prst="rect">
            <a:avLst/>
          </a:prstGeom>
          <a:noFill/>
          <a:ln>
            <a:noFill/>
          </a:ln>
        </p:spPr>
        <p:txBody>
          <a:bodyPr spcFirstLastPara="1" wrap="square" lIns="68569" tIns="34275" rIns="68569" bIns="34275" anchor="ctr" anchorCtr="0">
            <a:noAutofit/>
          </a:bodyPr>
          <a:lstStyle/>
          <a:p>
            <a:pPr>
              <a:buClr>
                <a:srgbClr val="92D050"/>
              </a:buClr>
            </a:pPr>
            <a:r>
              <a:rPr lang="ru-RU" sz="2700" b="1" dirty="0">
                <a:solidFill>
                  <a:schemeClr val="tx1"/>
                </a:solidFill>
                <a:latin typeface="+mn-lt"/>
                <a:ea typeface="Calibri"/>
                <a:cs typeface="Calibri"/>
                <a:sym typeface="Calibri"/>
              </a:rPr>
              <a:t>Возможности для жильцов</a:t>
            </a:r>
            <a:endParaRPr sz="2700" b="1" dirty="0">
              <a:solidFill>
                <a:schemeClr val="tx1"/>
              </a:solidFill>
              <a:latin typeface="+mn-lt"/>
              <a:ea typeface="Calibri"/>
              <a:cs typeface="Calibri"/>
              <a:sym typeface="Calibri"/>
            </a:endParaRPr>
          </a:p>
        </p:txBody>
      </p:sp>
      <p:pic>
        <p:nvPicPr>
          <p:cNvPr id="14" name="Shape 198">
            <a:extLst>
              <a:ext uri="{FF2B5EF4-FFF2-40B4-BE49-F238E27FC236}">
                <a16:creationId xmlns:a16="http://schemas.microsoft.com/office/drawing/2014/main" id="{4CD75BCF-24DD-0C44-B6DE-B136683E16C2}"/>
              </a:ext>
            </a:extLst>
          </p:cNvPr>
          <p:cNvPicPr preferRelativeResize="0"/>
          <p:nvPr/>
        </p:nvPicPr>
        <p:blipFill>
          <a:blip r:embed="rId4">
            <a:alphaModFix/>
          </a:blip>
          <a:stretch>
            <a:fillRect/>
          </a:stretch>
        </p:blipFill>
        <p:spPr>
          <a:xfrm>
            <a:off x="2501875" y="6210700"/>
            <a:ext cx="3146650" cy="571100"/>
          </a:xfrm>
          <a:prstGeom prst="rect">
            <a:avLst/>
          </a:prstGeom>
          <a:noFill/>
          <a:ln>
            <a:noFill/>
          </a:ln>
        </p:spPr>
      </p:pic>
      <p:pic>
        <p:nvPicPr>
          <p:cNvPr id="15" name="Рисунок 14">
            <a:extLst>
              <a:ext uri="{FF2B5EF4-FFF2-40B4-BE49-F238E27FC236}">
                <a16:creationId xmlns:a16="http://schemas.microsoft.com/office/drawing/2014/main" id="{62ADC253-5CD8-BA4F-A6B5-BD948795452B}"/>
              </a:ext>
            </a:extLst>
          </p:cNvPr>
          <p:cNvPicPr>
            <a:picLocks noChangeAspect="1"/>
          </p:cNvPicPr>
          <p:nvPr/>
        </p:nvPicPr>
        <p:blipFill>
          <a:blip r:embed="rId5"/>
          <a:stretch>
            <a:fillRect/>
          </a:stretch>
        </p:blipFill>
        <p:spPr>
          <a:xfrm>
            <a:off x="7450372" y="14610"/>
            <a:ext cx="500230" cy="480690"/>
          </a:xfrm>
          <a:prstGeom prst="rect">
            <a:avLst/>
          </a:prstGeom>
          <a:noFill/>
        </p:spPr>
      </p:pic>
    </p:spTree>
    <p:extLst>
      <p:ext uri="{BB962C8B-B14F-4D97-AF65-F5344CB8AC3E}">
        <p14:creationId xmlns:p14="http://schemas.microsoft.com/office/powerpoint/2010/main" val="3556937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Shape 213"/>
          <p:cNvSpPr/>
          <p:nvPr/>
        </p:nvSpPr>
        <p:spPr>
          <a:xfrm>
            <a:off x="1960245" y="2272476"/>
            <a:ext cx="4886325" cy="342137"/>
          </a:xfrm>
          <a:prstGeom prst="rect">
            <a:avLst/>
          </a:prstGeom>
          <a:solidFill>
            <a:srgbClr val="8CAC24"/>
          </a:solidFill>
          <a:ln>
            <a:noFill/>
          </a:ln>
        </p:spPr>
        <p:txBody>
          <a:bodyPr spcFirstLastPara="1" wrap="square" lIns="68569" tIns="34275" rIns="68569" bIns="34275" anchor="ctr" anchorCtr="0">
            <a:noAutofit/>
          </a:bodyPr>
          <a:lstStyle/>
          <a:p>
            <a:pPr algn="ctr"/>
            <a:r>
              <a:rPr lang="ru-RU" sz="1350" b="1" dirty="0">
                <a:solidFill>
                  <a:schemeClr val="tx1"/>
                </a:solidFill>
                <a:latin typeface="+mn-lt"/>
                <a:ea typeface="Calibri"/>
                <a:cs typeface="Calibri"/>
                <a:sym typeface="Calibri"/>
              </a:rPr>
              <a:t>Учет лицевых счетов</a:t>
            </a:r>
            <a:endParaRPr lang="ru-RU" sz="1050" b="1" dirty="0">
              <a:solidFill>
                <a:schemeClr val="tx1"/>
              </a:solidFill>
              <a:latin typeface="+mn-lt"/>
            </a:endParaRPr>
          </a:p>
        </p:txBody>
      </p:sp>
      <p:sp>
        <p:nvSpPr>
          <p:cNvPr id="214" name="Shape 214"/>
          <p:cNvSpPr/>
          <p:nvPr/>
        </p:nvSpPr>
        <p:spPr>
          <a:xfrm>
            <a:off x="1960245" y="2672956"/>
            <a:ext cx="4886325" cy="342137"/>
          </a:xfrm>
          <a:prstGeom prst="rect">
            <a:avLst/>
          </a:prstGeom>
          <a:solidFill>
            <a:srgbClr val="8CAC24"/>
          </a:solidFill>
          <a:ln>
            <a:noFill/>
          </a:ln>
        </p:spPr>
        <p:txBody>
          <a:bodyPr spcFirstLastPara="1" wrap="square" lIns="68569" tIns="34275" rIns="68569" bIns="34275" anchor="ctr" anchorCtr="0">
            <a:noAutofit/>
          </a:bodyPr>
          <a:lstStyle/>
          <a:p>
            <a:pPr algn="ctr"/>
            <a:r>
              <a:rPr lang="ru-RU" sz="1350" b="1" dirty="0">
                <a:solidFill>
                  <a:schemeClr val="tx1"/>
                </a:solidFill>
                <a:latin typeface="+mn-lt"/>
                <a:ea typeface="Calibri"/>
                <a:cs typeface="Calibri"/>
                <a:sym typeface="Calibri"/>
              </a:rPr>
              <a:t>Расчет начислений </a:t>
            </a:r>
            <a:endParaRPr lang="ru-RU" sz="1050" b="1" dirty="0">
              <a:solidFill>
                <a:schemeClr val="tx1"/>
              </a:solidFill>
              <a:latin typeface="+mn-lt"/>
            </a:endParaRPr>
          </a:p>
        </p:txBody>
      </p:sp>
      <p:sp>
        <p:nvSpPr>
          <p:cNvPr id="215" name="Shape 215"/>
          <p:cNvSpPr/>
          <p:nvPr/>
        </p:nvSpPr>
        <p:spPr>
          <a:xfrm>
            <a:off x="1960245" y="3073437"/>
            <a:ext cx="4886325" cy="342137"/>
          </a:xfrm>
          <a:prstGeom prst="rect">
            <a:avLst/>
          </a:prstGeom>
          <a:solidFill>
            <a:srgbClr val="8CAC24"/>
          </a:solidFill>
          <a:ln>
            <a:noFill/>
          </a:ln>
        </p:spPr>
        <p:txBody>
          <a:bodyPr spcFirstLastPara="1" wrap="square" lIns="68569" tIns="34275" rIns="68569" bIns="34275" anchor="ctr" anchorCtr="0">
            <a:noAutofit/>
          </a:bodyPr>
          <a:lstStyle/>
          <a:p>
            <a:pPr algn="ctr"/>
            <a:r>
              <a:rPr lang="ru-RU" sz="1350" b="1" dirty="0">
                <a:solidFill>
                  <a:schemeClr val="tx1"/>
                </a:solidFill>
                <a:latin typeface="+mn-lt"/>
                <a:ea typeface="Calibri"/>
                <a:cs typeface="Calibri"/>
                <a:sym typeface="Calibri"/>
              </a:rPr>
              <a:t>Выставление счетов на оплату для граждан и УК</a:t>
            </a:r>
          </a:p>
        </p:txBody>
      </p:sp>
      <p:sp>
        <p:nvSpPr>
          <p:cNvPr id="217" name="Shape 217"/>
          <p:cNvSpPr txBox="1">
            <a:spLocks noGrp="1"/>
          </p:cNvSpPr>
          <p:nvPr>
            <p:ph type="ctrTitle"/>
          </p:nvPr>
        </p:nvSpPr>
        <p:spPr>
          <a:xfrm>
            <a:off x="872886" y="1148044"/>
            <a:ext cx="7061042" cy="855407"/>
          </a:xfrm>
          <a:prstGeom prst="rect">
            <a:avLst/>
          </a:prstGeom>
          <a:noFill/>
          <a:ln>
            <a:noFill/>
          </a:ln>
        </p:spPr>
        <p:txBody>
          <a:bodyPr spcFirstLastPara="1" wrap="square" lIns="68569" tIns="34275" rIns="68569" bIns="34275" anchor="ctr" anchorCtr="0">
            <a:noAutofit/>
          </a:bodyPr>
          <a:lstStyle/>
          <a:p>
            <a:pPr algn="l">
              <a:buClr>
                <a:srgbClr val="92D050"/>
              </a:buClr>
            </a:pPr>
            <a:r>
              <a:rPr lang="ru-RU" sz="2700" b="1" dirty="0">
                <a:solidFill>
                  <a:schemeClr val="tx1"/>
                </a:solidFill>
                <a:latin typeface="+mn-lt"/>
                <a:ea typeface="Calibri"/>
                <a:cs typeface="Calibri"/>
                <a:sym typeface="Calibri"/>
              </a:rPr>
              <a:t>Возможности для поставщиков услуг</a:t>
            </a:r>
            <a:endParaRPr sz="2700" b="1" dirty="0">
              <a:solidFill>
                <a:schemeClr val="tx1"/>
              </a:solidFill>
              <a:latin typeface="+mn-lt"/>
              <a:ea typeface="Calibri"/>
              <a:cs typeface="Calibri"/>
              <a:sym typeface="Calibri"/>
            </a:endParaRPr>
          </a:p>
        </p:txBody>
      </p:sp>
      <p:sp>
        <p:nvSpPr>
          <p:cNvPr id="218" name="Shape 218"/>
          <p:cNvSpPr/>
          <p:nvPr/>
        </p:nvSpPr>
        <p:spPr>
          <a:xfrm>
            <a:off x="1743075" y="2021682"/>
            <a:ext cx="5329238" cy="1621631"/>
          </a:xfrm>
          <a:prstGeom prst="rect">
            <a:avLst/>
          </a:prstGeom>
          <a:noFill/>
          <a:ln w="15875" cap="flat" cmpd="sng">
            <a:solidFill>
              <a:schemeClr val="lt1"/>
            </a:solidFill>
            <a:prstDash val="dash"/>
            <a:round/>
            <a:headEnd type="none" w="sm" len="sm"/>
            <a:tailEnd type="none" w="sm" len="sm"/>
          </a:ln>
        </p:spPr>
        <p:txBody>
          <a:bodyPr spcFirstLastPara="1" wrap="square" lIns="68569" tIns="34275" rIns="68569" bIns="34275" anchor="ctr" anchorCtr="0">
            <a:noAutofit/>
          </a:bodyPr>
          <a:lstStyle/>
          <a:p>
            <a:pPr algn="ctr"/>
            <a:endParaRPr sz="1350" b="1">
              <a:solidFill>
                <a:schemeClr val="tx1"/>
              </a:solidFill>
              <a:latin typeface="+mn-lt"/>
              <a:ea typeface="Century Gothic"/>
              <a:cs typeface="Century Gothic"/>
              <a:sym typeface="Century Gothic"/>
            </a:endParaRPr>
          </a:p>
        </p:txBody>
      </p:sp>
      <p:pic>
        <p:nvPicPr>
          <p:cNvPr id="219" name="Shape 219"/>
          <p:cNvPicPr preferRelativeResize="0"/>
          <p:nvPr/>
        </p:nvPicPr>
        <p:blipFill rotWithShape="1">
          <a:blip r:embed="rId3">
            <a:alphaModFix/>
          </a:blip>
          <a:srcRect/>
          <a:stretch/>
        </p:blipFill>
        <p:spPr>
          <a:xfrm>
            <a:off x="778483" y="2296683"/>
            <a:ext cx="1070602" cy="785566"/>
          </a:xfrm>
          <a:prstGeom prst="rect">
            <a:avLst/>
          </a:prstGeom>
          <a:solidFill>
            <a:srgbClr val="8CAC23"/>
          </a:solidFill>
          <a:ln>
            <a:solidFill>
              <a:schemeClr val="accent1"/>
            </a:solidFill>
          </a:ln>
        </p:spPr>
      </p:pic>
      <p:pic>
        <p:nvPicPr>
          <p:cNvPr id="10" name="Shape 198">
            <a:extLst>
              <a:ext uri="{FF2B5EF4-FFF2-40B4-BE49-F238E27FC236}">
                <a16:creationId xmlns:a16="http://schemas.microsoft.com/office/drawing/2014/main" id="{2CA4D86C-FA57-764E-8EC1-59DD902FC191}"/>
              </a:ext>
            </a:extLst>
          </p:cNvPr>
          <p:cNvPicPr preferRelativeResize="0"/>
          <p:nvPr/>
        </p:nvPicPr>
        <p:blipFill>
          <a:blip r:embed="rId4">
            <a:alphaModFix/>
          </a:blip>
          <a:stretch>
            <a:fillRect/>
          </a:stretch>
        </p:blipFill>
        <p:spPr>
          <a:xfrm>
            <a:off x="2501875" y="6210700"/>
            <a:ext cx="3146650" cy="571100"/>
          </a:xfrm>
          <a:prstGeom prst="rect">
            <a:avLst/>
          </a:prstGeom>
          <a:noFill/>
          <a:ln>
            <a:noFill/>
          </a:ln>
        </p:spPr>
      </p:pic>
      <p:pic>
        <p:nvPicPr>
          <p:cNvPr id="11" name="Рисунок 10">
            <a:extLst>
              <a:ext uri="{FF2B5EF4-FFF2-40B4-BE49-F238E27FC236}">
                <a16:creationId xmlns:a16="http://schemas.microsoft.com/office/drawing/2014/main" id="{F12D2626-80D7-BD4A-A81B-E8521A9F6943}"/>
              </a:ext>
            </a:extLst>
          </p:cNvPr>
          <p:cNvPicPr>
            <a:picLocks noChangeAspect="1"/>
          </p:cNvPicPr>
          <p:nvPr/>
        </p:nvPicPr>
        <p:blipFill>
          <a:blip r:embed="rId5"/>
          <a:stretch>
            <a:fillRect/>
          </a:stretch>
        </p:blipFill>
        <p:spPr>
          <a:xfrm>
            <a:off x="7450372" y="14610"/>
            <a:ext cx="500230" cy="480690"/>
          </a:xfrm>
          <a:prstGeom prst="rect">
            <a:avLst/>
          </a:prstGeom>
          <a:noFill/>
        </p:spPr>
      </p:pic>
    </p:spTree>
    <p:extLst>
      <p:ext uri="{BB962C8B-B14F-4D97-AF65-F5344CB8AC3E}">
        <p14:creationId xmlns:p14="http://schemas.microsoft.com/office/powerpoint/2010/main" val="924092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p:nvPr/>
        </p:nvSpPr>
        <p:spPr>
          <a:xfrm>
            <a:off x="1960245" y="3473917"/>
            <a:ext cx="4886325" cy="342137"/>
          </a:xfrm>
          <a:prstGeom prst="rect">
            <a:avLst/>
          </a:prstGeom>
          <a:solidFill>
            <a:srgbClr val="FFC000"/>
          </a:solidFill>
          <a:ln>
            <a:noFill/>
          </a:ln>
        </p:spPr>
        <p:txBody>
          <a:bodyPr spcFirstLastPara="1" wrap="square" lIns="68569" tIns="34275" rIns="68569" bIns="34275" anchor="ctr" anchorCtr="0">
            <a:noAutofit/>
          </a:bodyPr>
          <a:lstStyle/>
          <a:p>
            <a:pPr algn="ctr"/>
            <a:r>
              <a:rPr lang="ru-RU" sz="1350" b="1" dirty="0">
                <a:solidFill>
                  <a:schemeClr val="tx1"/>
                </a:solidFill>
                <a:latin typeface="+mn-lt"/>
                <a:ea typeface="Calibri"/>
                <a:cs typeface="Calibri"/>
                <a:sym typeface="Calibri"/>
              </a:rPr>
              <a:t>Общественная приемная</a:t>
            </a:r>
            <a:endParaRPr lang="ru-RU" sz="1050" b="1" dirty="0">
              <a:solidFill>
                <a:schemeClr val="tx1"/>
              </a:solidFill>
              <a:latin typeface="+mn-lt"/>
            </a:endParaRPr>
          </a:p>
        </p:txBody>
      </p:sp>
      <p:sp>
        <p:nvSpPr>
          <p:cNvPr id="227" name="Shape 227"/>
          <p:cNvSpPr/>
          <p:nvPr/>
        </p:nvSpPr>
        <p:spPr>
          <a:xfrm>
            <a:off x="1960245" y="2272476"/>
            <a:ext cx="4886325" cy="342137"/>
          </a:xfrm>
          <a:prstGeom prst="rect">
            <a:avLst/>
          </a:prstGeom>
          <a:solidFill>
            <a:srgbClr val="FFC000"/>
          </a:solidFill>
          <a:ln>
            <a:noFill/>
          </a:ln>
        </p:spPr>
        <p:txBody>
          <a:bodyPr spcFirstLastPara="1" wrap="square" lIns="68569" tIns="34275" rIns="68569" bIns="34275" anchor="ctr" anchorCtr="0">
            <a:noAutofit/>
          </a:bodyPr>
          <a:lstStyle/>
          <a:p>
            <a:pPr algn="ctr"/>
            <a:r>
              <a:rPr lang="ru-RU" sz="1350" b="1" dirty="0">
                <a:solidFill>
                  <a:schemeClr val="tx1"/>
                </a:solidFill>
                <a:latin typeface="+mn-lt"/>
                <a:ea typeface="Calibri"/>
                <a:cs typeface="Calibri"/>
                <a:sym typeface="Calibri"/>
              </a:rPr>
              <a:t>Свежая аналитическая информация в сфере ЖКХ</a:t>
            </a:r>
            <a:endParaRPr lang="ru-RU" sz="1050" b="1" dirty="0">
              <a:solidFill>
                <a:schemeClr val="tx1"/>
              </a:solidFill>
              <a:latin typeface="+mn-lt"/>
            </a:endParaRPr>
          </a:p>
        </p:txBody>
      </p:sp>
      <p:sp>
        <p:nvSpPr>
          <p:cNvPr id="228" name="Shape 228"/>
          <p:cNvSpPr/>
          <p:nvPr/>
        </p:nvSpPr>
        <p:spPr>
          <a:xfrm>
            <a:off x="1960245" y="2672956"/>
            <a:ext cx="4886325" cy="342137"/>
          </a:xfrm>
          <a:prstGeom prst="rect">
            <a:avLst/>
          </a:prstGeom>
          <a:solidFill>
            <a:srgbClr val="FFC000"/>
          </a:solidFill>
          <a:ln>
            <a:noFill/>
          </a:ln>
        </p:spPr>
        <p:txBody>
          <a:bodyPr spcFirstLastPara="1" wrap="square" lIns="68569" tIns="34275" rIns="68569" bIns="34275" anchor="ctr" anchorCtr="0">
            <a:noAutofit/>
          </a:bodyPr>
          <a:lstStyle/>
          <a:p>
            <a:pPr algn="ctr"/>
            <a:r>
              <a:rPr lang="ru-RU" sz="1350" b="1" dirty="0">
                <a:solidFill>
                  <a:schemeClr val="tx1"/>
                </a:solidFill>
                <a:latin typeface="+mn-lt"/>
                <a:ea typeface="Calibri"/>
                <a:cs typeface="Calibri"/>
                <a:sym typeface="Calibri"/>
              </a:rPr>
              <a:t>Информирование УК и РСО</a:t>
            </a:r>
            <a:endParaRPr lang="ru-RU" sz="1050" b="1" dirty="0">
              <a:solidFill>
                <a:schemeClr val="tx1"/>
              </a:solidFill>
              <a:latin typeface="+mn-lt"/>
            </a:endParaRPr>
          </a:p>
        </p:txBody>
      </p:sp>
      <p:sp>
        <p:nvSpPr>
          <p:cNvPr id="229" name="Shape 229"/>
          <p:cNvSpPr/>
          <p:nvPr/>
        </p:nvSpPr>
        <p:spPr>
          <a:xfrm>
            <a:off x="1960245" y="3073437"/>
            <a:ext cx="4886325" cy="342137"/>
          </a:xfrm>
          <a:prstGeom prst="rect">
            <a:avLst/>
          </a:prstGeom>
          <a:solidFill>
            <a:srgbClr val="FFC000"/>
          </a:solidFill>
          <a:ln>
            <a:noFill/>
          </a:ln>
        </p:spPr>
        <p:txBody>
          <a:bodyPr spcFirstLastPara="1" wrap="square" lIns="68569" tIns="34275" rIns="68569" bIns="34275" anchor="ctr" anchorCtr="0">
            <a:noAutofit/>
          </a:bodyPr>
          <a:lstStyle/>
          <a:p>
            <a:pPr algn="ctr"/>
            <a:r>
              <a:rPr lang="ru-RU" sz="1350" b="1" dirty="0">
                <a:solidFill>
                  <a:schemeClr val="tx1"/>
                </a:solidFill>
                <a:latin typeface="+mn-lt"/>
                <a:ea typeface="Calibri"/>
                <a:cs typeface="Calibri"/>
                <a:sym typeface="Calibri"/>
              </a:rPr>
              <a:t>Получение обратной связи от УК, РСО и граждан</a:t>
            </a:r>
            <a:endParaRPr lang="ru-RU" sz="1050" b="1" dirty="0">
              <a:solidFill>
                <a:schemeClr val="tx1"/>
              </a:solidFill>
              <a:latin typeface="+mn-lt"/>
            </a:endParaRPr>
          </a:p>
        </p:txBody>
      </p:sp>
      <p:sp>
        <p:nvSpPr>
          <p:cNvPr id="231" name="Shape 231"/>
          <p:cNvSpPr txBox="1">
            <a:spLocks noGrp="1"/>
          </p:cNvSpPr>
          <p:nvPr>
            <p:ph type="ctrTitle"/>
          </p:nvPr>
        </p:nvSpPr>
        <p:spPr>
          <a:xfrm>
            <a:off x="997005" y="1331216"/>
            <a:ext cx="7420957" cy="608059"/>
          </a:xfrm>
          <a:prstGeom prst="rect">
            <a:avLst/>
          </a:prstGeom>
          <a:noFill/>
          <a:ln>
            <a:noFill/>
          </a:ln>
        </p:spPr>
        <p:txBody>
          <a:bodyPr spcFirstLastPara="1" wrap="square" lIns="68569" tIns="34275" rIns="68569" bIns="34275" anchor="ctr" anchorCtr="0">
            <a:noAutofit/>
          </a:bodyPr>
          <a:lstStyle/>
          <a:p>
            <a:pPr>
              <a:buClr>
                <a:srgbClr val="92D050"/>
              </a:buClr>
            </a:pPr>
            <a:r>
              <a:rPr lang="ru-RU" sz="2700" b="1" dirty="0">
                <a:solidFill>
                  <a:schemeClr val="tx1"/>
                </a:solidFill>
                <a:latin typeface="+mn-lt"/>
                <a:ea typeface="Calibri"/>
                <a:cs typeface="Calibri"/>
                <a:sym typeface="Calibri"/>
              </a:rPr>
              <a:t>Возможности для представителей ОГВ</a:t>
            </a:r>
            <a:endParaRPr sz="2700" b="1" dirty="0">
              <a:solidFill>
                <a:schemeClr val="tx1"/>
              </a:solidFill>
              <a:latin typeface="+mn-lt"/>
              <a:ea typeface="Calibri"/>
              <a:cs typeface="Calibri"/>
              <a:sym typeface="Calibri"/>
            </a:endParaRPr>
          </a:p>
        </p:txBody>
      </p:sp>
      <p:sp>
        <p:nvSpPr>
          <p:cNvPr id="232" name="Shape 232"/>
          <p:cNvSpPr/>
          <p:nvPr/>
        </p:nvSpPr>
        <p:spPr>
          <a:xfrm>
            <a:off x="1743075" y="2021682"/>
            <a:ext cx="5329238" cy="2014538"/>
          </a:xfrm>
          <a:prstGeom prst="rect">
            <a:avLst/>
          </a:prstGeom>
          <a:noFill/>
          <a:ln w="15875" cap="flat" cmpd="sng">
            <a:solidFill>
              <a:schemeClr val="lt1"/>
            </a:solidFill>
            <a:prstDash val="dash"/>
            <a:round/>
            <a:headEnd type="none" w="sm" len="sm"/>
            <a:tailEnd type="none" w="sm" len="sm"/>
          </a:ln>
        </p:spPr>
        <p:txBody>
          <a:bodyPr spcFirstLastPara="1" wrap="square" lIns="68569" tIns="34275" rIns="68569" bIns="34275" anchor="ctr" anchorCtr="0">
            <a:noAutofit/>
          </a:bodyPr>
          <a:lstStyle/>
          <a:p>
            <a:pPr algn="ctr"/>
            <a:endParaRPr sz="1350" b="1">
              <a:solidFill>
                <a:schemeClr val="tx1"/>
              </a:solidFill>
              <a:latin typeface="+mn-lt"/>
              <a:ea typeface="Century Gothic"/>
              <a:cs typeface="Century Gothic"/>
              <a:sym typeface="Century Gothic"/>
            </a:endParaRPr>
          </a:p>
        </p:txBody>
      </p:sp>
      <p:pic>
        <p:nvPicPr>
          <p:cNvPr id="233" name="Shape 233"/>
          <p:cNvPicPr preferRelativeResize="0"/>
          <p:nvPr/>
        </p:nvPicPr>
        <p:blipFill rotWithShape="1">
          <a:blip r:embed="rId3">
            <a:alphaModFix/>
          </a:blip>
          <a:srcRect/>
          <a:stretch/>
        </p:blipFill>
        <p:spPr>
          <a:xfrm>
            <a:off x="783510" y="2272476"/>
            <a:ext cx="1068150" cy="839865"/>
          </a:xfrm>
          <a:prstGeom prst="rect">
            <a:avLst/>
          </a:prstGeom>
          <a:solidFill>
            <a:srgbClr val="FFC000"/>
          </a:solidFill>
          <a:ln>
            <a:noFill/>
          </a:ln>
        </p:spPr>
      </p:pic>
      <p:pic>
        <p:nvPicPr>
          <p:cNvPr id="11" name="Shape 198">
            <a:extLst>
              <a:ext uri="{FF2B5EF4-FFF2-40B4-BE49-F238E27FC236}">
                <a16:creationId xmlns:a16="http://schemas.microsoft.com/office/drawing/2014/main" id="{CE112377-C21B-2C41-AA4B-6593DF73F8F9}"/>
              </a:ext>
            </a:extLst>
          </p:cNvPr>
          <p:cNvPicPr preferRelativeResize="0"/>
          <p:nvPr/>
        </p:nvPicPr>
        <p:blipFill>
          <a:blip r:embed="rId4">
            <a:alphaModFix/>
          </a:blip>
          <a:stretch>
            <a:fillRect/>
          </a:stretch>
        </p:blipFill>
        <p:spPr>
          <a:xfrm>
            <a:off x="2501875" y="6210700"/>
            <a:ext cx="3146650" cy="571100"/>
          </a:xfrm>
          <a:prstGeom prst="rect">
            <a:avLst/>
          </a:prstGeom>
          <a:noFill/>
          <a:ln>
            <a:noFill/>
          </a:ln>
        </p:spPr>
      </p:pic>
      <p:pic>
        <p:nvPicPr>
          <p:cNvPr id="12" name="Рисунок 11">
            <a:extLst>
              <a:ext uri="{FF2B5EF4-FFF2-40B4-BE49-F238E27FC236}">
                <a16:creationId xmlns:a16="http://schemas.microsoft.com/office/drawing/2014/main" id="{71CFF4E9-7DB2-174D-9A07-78601CFAE6F1}"/>
              </a:ext>
            </a:extLst>
          </p:cNvPr>
          <p:cNvPicPr>
            <a:picLocks noChangeAspect="1"/>
          </p:cNvPicPr>
          <p:nvPr/>
        </p:nvPicPr>
        <p:blipFill>
          <a:blip r:embed="rId5"/>
          <a:stretch>
            <a:fillRect/>
          </a:stretch>
        </p:blipFill>
        <p:spPr>
          <a:xfrm>
            <a:off x="7450372" y="14610"/>
            <a:ext cx="500230" cy="480690"/>
          </a:xfrm>
          <a:prstGeom prst="rect">
            <a:avLst/>
          </a:prstGeom>
          <a:noFill/>
        </p:spPr>
      </p:pic>
    </p:spTree>
    <p:extLst>
      <p:ext uri="{BB962C8B-B14F-4D97-AF65-F5344CB8AC3E}">
        <p14:creationId xmlns:p14="http://schemas.microsoft.com/office/powerpoint/2010/main" val="3073796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Shape 240"/>
          <p:cNvSpPr txBox="1"/>
          <p:nvPr/>
        </p:nvSpPr>
        <p:spPr>
          <a:xfrm>
            <a:off x="878681" y="2214133"/>
            <a:ext cx="7402289" cy="2300717"/>
          </a:xfrm>
          <a:prstGeom prst="rect">
            <a:avLst/>
          </a:prstGeom>
          <a:noFill/>
          <a:ln>
            <a:noFill/>
          </a:ln>
        </p:spPr>
        <p:txBody>
          <a:bodyPr spcFirstLastPara="1" wrap="square" lIns="68569" tIns="34275" rIns="68569" bIns="34275" anchor="t" anchorCtr="0">
            <a:noAutofit/>
          </a:bodyPr>
          <a:lstStyle/>
          <a:p>
            <a:pPr>
              <a:lnSpc>
                <a:spcPct val="150000"/>
              </a:lnSpc>
              <a:buClr>
                <a:srgbClr val="FFFFFF"/>
              </a:buClr>
            </a:pPr>
            <a:r>
              <a:rPr lang="ru-RU" b="1" dirty="0">
                <a:sym typeface="Calibri"/>
              </a:rPr>
              <a:t>Автоматизация расчетов и начислений</a:t>
            </a:r>
            <a:br>
              <a:rPr lang="ru-RU" b="1" dirty="0">
                <a:sym typeface="Calibri"/>
              </a:rPr>
            </a:br>
            <a:r>
              <a:rPr lang="ru-RU" b="1" dirty="0">
                <a:sym typeface="Calibri"/>
              </a:rPr>
              <a:t>Связь и взаимодействие всех участников процессов ЖКХ</a:t>
            </a:r>
            <a:br>
              <a:rPr lang="ru-RU" b="1" dirty="0">
                <a:sym typeface="Calibri"/>
              </a:rPr>
            </a:br>
            <a:r>
              <a:rPr lang="ru-RU" b="1" dirty="0">
                <a:sym typeface="Calibri"/>
              </a:rPr>
              <a:t>Автоматические выгрузки данных в установленных форматах</a:t>
            </a:r>
            <a:br>
              <a:rPr lang="ru-RU" b="1" dirty="0">
                <a:sym typeface="Calibri"/>
              </a:rPr>
            </a:br>
            <a:r>
              <a:rPr lang="ru-RU" b="1" dirty="0">
                <a:sym typeface="Calibri"/>
              </a:rPr>
              <a:t>Единая база данных жилого фонда в рамках региона</a:t>
            </a:r>
            <a:br>
              <a:rPr lang="ru-RU" b="1" dirty="0">
                <a:sym typeface="Calibri"/>
              </a:rPr>
            </a:br>
            <a:r>
              <a:rPr lang="ru-RU" b="1" dirty="0">
                <a:sym typeface="Calibri"/>
              </a:rPr>
              <a:t>Обмен данными с органами социальной защиты населения</a:t>
            </a:r>
            <a:br>
              <a:rPr lang="ru-RU" b="1" dirty="0">
                <a:sym typeface="Calibri"/>
              </a:rPr>
            </a:br>
            <a:r>
              <a:rPr lang="ru-RU" b="1" dirty="0">
                <a:sym typeface="Calibri"/>
              </a:rPr>
              <a:t>Низкая стоимость услуг портала «</a:t>
            </a:r>
            <a:r>
              <a:rPr lang="en-US" b="1" dirty="0" err="1">
                <a:sym typeface="Calibri"/>
              </a:rPr>
              <a:t>SmartGKH</a:t>
            </a:r>
            <a:r>
              <a:rPr lang="ru-RU" b="1" dirty="0">
                <a:sym typeface="Calibri"/>
              </a:rPr>
              <a:t>»</a:t>
            </a:r>
            <a:br>
              <a:rPr lang="ru-RU" sz="1500" b="1" dirty="0">
                <a:solidFill>
                  <a:schemeClr val="tx1"/>
                </a:solidFill>
                <a:latin typeface="+mn-lt"/>
                <a:ea typeface="Calibri"/>
                <a:cs typeface="Calibri"/>
                <a:sym typeface="Calibri"/>
              </a:rPr>
            </a:br>
            <a:br>
              <a:rPr lang="ru-RU" sz="1500" b="1" dirty="0">
                <a:solidFill>
                  <a:schemeClr val="tx1"/>
                </a:solidFill>
                <a:latin typeface="+mn-lt"/>
                <a:ea typeface="Calibri"/>
                <a:cs typeface="Calibri"/>
                <a:sym typeface="Calibri"/>
              </a:rPr>
            </a:br>
            <a:r>
              <a:rPr lang="ru-RU" sz="1500" b="1" dirty="0">
                <a:solidFill>
                  <a:schemeClr val="tx1"/>
                </a:solidFill>
                <a:latin typeface="+mn-lt"/>
                <a:ea typeface="Calibri"/>
                <a:cs typeface="Calibri"/>
                <a:sym typeface="Calibri"/>
              </a:rPr>
              <a:t> </a:t>
            </a:r>
            <a:endParaRPr sz="1050" b="1" dirty="0">
              <a:solidFill>
                <a:schemeClr val="tx1"/>
              </a:solidFill>
              <a:latin typeface="+mn-lt"/>
            </a:endParaRPr>
          </a:p>
        </p:txBody>
      </p:sp>
      <p:sp>
        <p:nvSpPr>
          <p:cNvPr id="241" name="Shape 241"/>
          <p:cNvSpPr txBox="1">
            <a:spLocks noGrp="1"/>
          </p:cNvSpPr>
          <p:nvPr>
            <p:ph type="ctrTitle"/>
          </p:nvPr>
        </p:nvSpPr>
        <p:spPr>
          <a:xfrm>
            <a:off x="1361851" y="1358727"/>
            <a:ext cx="6435948" cy="510714"/>
          </a:xfrm>
          <a:prstGeom prst="rect">
            <a:avLst/>
          </a:prstGeom>
          <a:noFill/>
          <a:ln>
            <a:noFill/>
          </a:ln>
        </p:spPr>
        <p:txBody>
          <a:bodyPr spcFirstLastPara="1" wrap="square" lIns="68569" tIns="34275" rIns="68569" bIns="34275" anchor="ctr" anchorCtr="0">
            <a:noAutofit/>
          </a:bodyPr>
          <a:lstStyle/>
          <a:p>
            <a:pPr algn="l">
              <a:buClr>
                <a:srgbClr val="92D050"/>
              </a:buClr>
            </a:pPr>
            <a:r>
              <a:rPr lang="ru-RU" sz="2700" b="1" dirty="0">
                <a:solidFill>
                  <a:schemeClr val="tx1"/>
                </a:solidFill>
                <a:latin typeface="+mn-lt"/>
                <a:ea typeface="Calibri"/>
                <a:cs typeface="Calibri"/>
                <a:sym typeface="Calibri"/>
              </a:rPr>
              <a:t>Преимущества портала «</a:t>
            </a:r>
            <a:r>
              <a:rPr lang="en-US" sz="2700" b="1" dirty="0" err="1">
                <a:solidFill>
                  <a:schemeClr val="tx1"/>
                </a:solidFill>
                <a:ea typeface="Calibri"/>
                <a:cs typeface="Calibri"/>
                <a:sym typeface="Calibri"/>
              </a:rPr>
              <a:t>SmartGKH</a:t>
            </a:r>
            <a:r>
              <a:rPr lang="ru-RU" sz="2700" b="1" dirty="0">
                <a:solidFill>
                  <a:schemeClr val="tx1"/>
                </a:solidFill>
                <a:latin typeface="+mn-lt"/>
                <a:ea typeface="Calibri"/>
                <a:cs typeface="Calibri"/>
                <a:sym typeface="Calibri"/>
              </a:rPr>
              <a:t>»</a:t>
            </a:r>
            <a:endParaRPr b="1" dirty="0">
              <a:solidFill>
                <a:schemeClr val="tx1"/>
              </a:solidFill>
              <a:latin typeface="+mn-lt"/>
            </a:endParaRPr>
          </a:p>
        </p:txBody>
      </p:sp>
      <p:pic>
        <p:nvPicPr>
          <p:cNvPr id="5" name="Shape 198">
            <a:extLst>
              <a:ext uri="{FF2B5EF4-FFF2-40B4-BE49-F238E27FC236}">
                <a16:creationId xmlns:a16="http://schemas.microsoft.com/office/drawing/2014/main" id="{1F9D9A16-39E3-D64E-8550-8E76000EB47A}"/>
              </a:ext>
            </a:extLst>
          </p:cNvPr>
          <p:cNvPicPr preferRelativeResize="0"/>
          <p:nvPr/>
        </p:nvPicPr>
        <p:blipFill>
          <a:blip r:embed="rId3">
            <a:alphaModFix/>
          </a:blip>
          <a:stretch>
            <a:fillRect/>
          </a:stretch>
        </p:blipFill>
        <p:spPr>
          <a:xfrm>
            <a:off x="2501875" y="6210700"/>
            <a:ext cx="3146650" cy="571100"/>
          </a:xfrm>
          <a:prstGeom prst="rect">
            <a:avLst/>
          </a:prstGeom>
          <a:noFill/>
          <a:ln>
            <a:noFill/>
          </a:ln>
        </p:spPr>
      </p:pic>
      <p:pic>
        <p:nvPicPr>
          <p:cNvPr id="7" name="Рисунок 6">
            <a:extLst>
              <a:ext uri="{FF2B5EF4-FFF2-40B4-BE49-F238E27FC236}">
                <a16:creationId xmlns:a16="http://schemas.microsoft.com/office/drawing/2014/main" id="{9133F240-6826-2342-BF6F-031A98E21FEF}"/>
              </a:ext>
            </a:extLst>
          </p:cNvPr>
          <p:cNvPicPr>
            <a:picLocks noChangeAspect="1"/>
          </p:cNvPicPr>
          <p:nvPr/>
        </p:nvPicPr>
        <p:blipFill>
          <a:blip r:embed="rId4"/>
          <a:stretch>
            <a:fillRect/>
          </a:stretch>
        </p:blipFill>
        <p:spPr>
          <a:xfrm>
            <a:off x="7450372" y="14610"/>
            <a:ext cx="500230" cy="480690"/>
          </a:xfrm>
          <a:prstGeom prst="rect">
            <a:avLst/>
          </a:prstGeom>
          <a:noFill/>
        </p:spPr>
      </p:pic>
    </p:spTree>
    <p:extLst>
      <p:ext uri="{BB962C8B-B14F-4D97-AF65-F5344CB8AC3E}">
        <p14:creationId xmlns:p14="http://schemas.microsoft.com/office/powerpoint/2010/main" val="4090798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ctrTitle"/>
          </p:nvPr>
        </p:nvSpPr>
        <p:spPr>
          <a:xfrm>
            <a:off x="614363" y="2647591"/>
            <a:ext cx="7822406" cy="2890179"/>
          </a:xfrm>
          <a:prstGeom prst="rect">
            <a:avLst/>
          </a:prstGeom>
          <a:noFill/>
          <a:ln>
            <a:noFill/>
          </a:ln>
        </p:spPr>
        <p:txBody>
          <a:bodyPr spcFirstLastPara="1" wrap="square" lIns="68569" tIns="34275" rIns="68569" bIns="34275" anchor="t" anchorCtr="0">
            <a:noAutofit/>
          </a:bodyPr>
          <a:lstStyle/>
          <a:p>
            <a:pPr lvl="0">
              <a:buClr>
                <a:srgbClr val="92D050"/>
              </a:buClr>
            </a:pPr>
            <a:br>
              <a:rPr lang="ru-RU" sz="2400" b="1" dirty="0">
                <a:solidFill>
                  <a:schemeClr val="tx1"/>
                </a:solidFill>
                <a:latin typeface="+mn-lt"/>
                <a:ea typeface="Calibri"/>
                <a:cs typeface="Calibri"/>
                <a:sym typeface="Calibri"/>
              </a:rPr>
            </a:br>
            <a:r>
              <a:rPr lang="ru-RU" sz="3750" b="1" dirty="0">
                <a:solidFill>
                  <a:schemeClr val="tx1"/>
                </a:solidFill>
                <a:latin typeface="+mn-lt"/>
                <a:ea typeface="Calibri"/>
                <a:cs typeface="Calibri"/>
                <a:sym typeface="Calibri"/>
              </a:rPr>
              <a:t>Спасибо за внимание!</a:t>
            </a:r>
            <a:br>
              <a:rPr lang="ru-RU" sz="3750" b="1" dirty="0">
                <a:solidFill>
                  <a:schemeClr val="tx1"/>
                </a:solidFill>
                <a:latin typeface="+mn-lt"/>
                <a:ea typeface="Calibri"/>
                <a:cs typeface="Calibri"/>
                <a:sym typeface="Calibri"/>
              </a:rPr>
            </a:br>
            <a:br>
              <a:rPr lang="ru-RU" sz="3750" b="1" dirty="0">
                <a:solidFill>
                  <a:schemeClr val="tx1"/>
                </a:solidFill>
                <a:latin typeface="+mn-lt"/>
                <a:ea typeface="Calibri"/>
                <a:cs typeface="Calibri"/>
                <a:sym typeface="Calibri"/>
              </a:rPr>
            </a:br>
            <a:br>
              <a:rPr lang="ru-RU" sz="3750" b="1" dirty="0">
                <a:solidFill>
                  <a:schemeClr val="tx1"/>
                </a:solidFill>
                <a:latin typeface="+mn-lt"/>
                <a:ea typeface="Calibri"/>
                <a:cs typeface="Calibri"/>
                <a:sym typeface="Calibri"/>
              </a:rPr>
            </a:br>
            <a:r>
              <a:rPr lang="en-US" sz="2100" b="1" dirty="0">
                <a:solidFill>
                  <a:schemeClr val="tx1"/>
                </a:solidFill>
                <a:latin typeface="+mn-lt"/>
                <a:ea typeface="Calibri"/>
                <a:cs typeface="Calibri"/>
                <a:sym typeface="Calibri"/>
              </a:rPr>
              <a:t> </a:t>
            </a:r>
            <a:r>
              <a:rPr lang="en-US" sz="2100" b="1" dirty="0">
                <a:solidFill>
                  <a:srgbClr val="002060"/>
                </a:solidFill>
                <a:latin typeface="+mn-lt"/>
                <a:ea typeface="Calibri"/>
                <a:cs typeface="Calibri"/>
                <a:sym typeface="Calibri"/>
                <a:hlinkClick r:id="rId3"/>
              </a:rPr>
              <a:t>SmartGKH.ru</a:t>
            </a:r>
            <a:br>
              <a:rPr lang="ru-RU" sz="2100" b="1" dirty="0">
                <a:solidFill>
                  <a:srgbClr val="002060"/>
                </a:solidFill>
                <a:latin typeface="+mn-lt"/>
                <a:ea typeface="Calibri"/>
                <a:cs typeface="Calibri"/>
                <a:sym typeface="Calibri"/>
              </a:rPr>
            </a:br>
            <a:r>
              <a:rPr lang="ru-RU" sz="2100" b="1" dirty="0">
                <a:solidFill>
                  <a:srgbClr val="002060"/>
                </a:solidFill>
                <a:latin typeface="+mn-lt"/>
                <a:ea typeface="Calibri"/>
                <a:cs typeface="Calibri"/>
                <a:sym typeface="Calibri"/>
                <a:hlinkClick r:id="rId4"/>
              </a:rPr>
              <a:t>ЕГИССО.РФ</a:t>
            </a:r>
            <a:br>
              <a:rPr lang="ru-RU" sz="2100" b="1" dirty="0">
                <a:solidFill>
                  <a:schemeClr val="tx1"/>
                </a:solidFill>
                <a:latin typeface="+mn-lt"/>
                <a:ea typeface="Calibri"/>
                <a:cs typeface="Calibri"/>
                <a:sym typeface="Calibri"/>
              </a:rPr>
            </a:br>
            <a:br>
              <a:rPr lang="ru-RU" sz="2100" b="1" dirty="0">
                <a:solidFill>
                  <a:schemeClr val="tx1"/>
                </a:solidFill>
                <a:latin typeface="+mn-lt"/>
                <a:ea typeface="Calibri"/>
                <a:cs typeface="Calibri"/>
                <a:sym typeface="Calibri"/>
              </a:rPr>
            </a:br>
            <a:br>
              <a:rPr lang="ru-RU" sz="3600" b="1" dirty="0">
                <a:solidFill>
                  <a:schemeClr val="tx1"/>
                </a:solidFill>
                <a:latin typeface="+mn-lt"/>
                <a:ea typeface="Calibri"/>
                <a:cs typeface="Calibri"/>
                <a:sym typeface="Calibri"/>
              </a:rPr>
            </a:br>
            <a:br>
              <a:rPr lang="ru-RU" sz="4050" b="1" dirty="0">
                <a:solidFill>
                  <a:schemeClr val="tx1"/>
                </a:solidFill>
                <a:latin typeface="+mn-lt"/>
                <a:ea typeface="Calibri"/>
                <a:cs typeface="Calibri"/>
                <a:sym typeface="Calibri"/>
              </a:rPr>
            </a:br>
            <a:endParaRPr sz="4050" b="1" dirty="0">
              <a:solidFill>
                <a:schemeClr val="tx1"/>
              </a:solidFill>
              <a:latin typeface="+mn-lt"/>
              <a:ea typeface="Calibri"/>
              <a:cs typeface="Calibri"/>
              <a:sym typeface="Calibri"/>
            </a:endParaRPr>
          </a:p>
        </p:txBody>
      </p:sp>
      <p:pic>
        <p:nvPicPr>
          <p:cNvPr id="4" name="Shape 198">
            <a:extLst>
              <a:ext uri="{FF2B5EF4-FFF2-40B4-BE49-F238E27FC236}">
                <a16:creationId xmlns:a16="http://schemas.microsoft.com/office/drawing/2014/main" id="{9586A860-14D9-FE40-A446-EC9185A36D24}"/>
              </a:ext>
            </a:extLst>
          </p:cNvPr>
          <p:cNvPicPr preferRelativeResize="0"/>
          <p:nvPr/>
        </p:nvPicPr>
        <p:blipFill>
          <a:blip r:embed="rId5">
            <a:alphaModFix/>
          </a:blip>
          <a:stretch>
            <a:fillRect/>
          </a:stretch>
        </p:blipFill>
        <p:spPr>
          <a:xfrm>
            <a:off x="2501875" y="6210700"/>
            <a:ext cx="3146650" cy="571100"/>
          </a:xfrm>
          <a:prstGeom prst="rect">
            <a:avLst/>
          </a:prstGeom>
          <a:noFill/>
          <a:ln>
            <a:noFill/>
          </a:ln>
        </p:spPr>
      </p:pic>
    </p:spTree>
    <p:extLst>
      <p:ext uri="{BB962C8B-B14F-4D97-AF65-F5344CB8AC3E}">
        <p14:creationId xmlns:p14="http://schemas.microsoft.com/office/powerpoint/2010/main" val="69740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p:nvPr/>
        </p:nvPicPr>
        <p:blipFill>
          <a:blip r:embed="rId3">
            <a:alphaModFix/>
          </a:blip>
          <a:stretch>
            <a:fillRect/>
          </a:stretch>
        </p:blipFill>
        <p:spPr>
          <a:xfrm>
            <a:off x="3610673" y="2289425"/>
            <a:ext cx="5484378" cy="3652700"/>
          </a:xfrm>
          <a:prstGeom prst="rect">
            <a:avLst/>
          </a:prstGeom>
          <a:noFill/>
          <a:ln>
            <a:noFill/>
          </a:ln>
        </p:spPr>
      </p:pic>
      <p:sp>
        <p:nvSpPr>
          <p:cNvPr id="98" name="Shape 98"/>
          <p:cNvSpPr txBox="1"/>
          <p:nvPr/>
        </p:nvSpPr>
        <p:spPr>
          <a:xfrm>
            <a:off x="251700" y="795375"/>
            <a:ext cx="8640600" cy="144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t>ПРОФ-IT.2017</a:t>
            </a:r>
            <a:endParaRPr b="1"/>
          </a:p>
          <a:p>
            <a:pPr marL="0" lvl="0" indent="0" algn="ctr" rtl="0">
              <a:spcBef>
                <a:spcPts val="0"/>
              </a:spcBef>
              <a:spcAft>
                <a:spcPts val="0"/>
              </a:spcAft>
              <a:buNone/>
            </a:pPr>
            <a:endParaRPr b="1"/>
          </a:p>
          <a:p>
            <a:pPr marL="0" lvl="0" indent="0" algn="ctr" rtl="0">
              <a:spcBef>
                <a:spcPts val="0"/>
              </a:spcBef>
              <a:spcAft>
                <a:spcPts val="0"/>
              </a:spcAft>
              <a:buNone/>
            </a:pPr>
            <a:r>
              <a:rPr lang="en-US" b="1" u="sng"/>
              <a:t>III место в номинации «IT в социальной сфере»</a:t>
            </a:r>
            <a:endParaRPr b="1" u="sng"/>
          </a:p>
          <a:p>
            <a:pPr marL="0" lvl="0" indent="0" algn="ctr" rtl="0">
              <a:spcBef>
                <a:spcPts val="0"/>
              </a:spcBef>
              <a:spcAft>
                <a:spcPts val="0"/>
              </a:spcAft>
              <a:buNone/>
            </a:pPr>
            <a:endParaRPr b="1" u="sng"/>
          </a:p>
          <a:p>
            <a:pPr marL="0" lvl="0" indent="457200" rtl="0">
              <a:spcBef>
                <a:spcPts val="0"/>
              </a:spcBef>
              <a:spcAft>
                <a:spcPts val="0"/>
              </a:spcAft>
              <a:buNone/>
            </a:pPr>
            <a:r>
              <a:rPr lang="en-US"/>
              <a:t>Разработка и внедрение информационной аналитической системы по ведению единого социального регистра населения, предоставления мер социальной поддержки и социальных услуг отдельным категориям граждан (Республика Бурятия)</a:t>
            </a:r>
            <a:endParaRPr sz="3000">
              <a:solidFill>
                <a:srgbClr val="1D2127"/>
              </a:solidFill>
            </a:endParaRPr>
          </a:p>
        </p:txBody>
      </p:sp>
      <p:pic>
        <p:nvPicPr>
          <p:cNvPr id="99" name="Shape 99"/>
          <p:cNvPicPr preferRelativeResize="0"/>
          <p:nvPr/>
        </p:nvPicPr>
        <p:blipFill>
          <a:blip r:embed="rId4">
            <a:alphaModFix/>
          </a:blip>
          <a:stretch>
            <a:fillRect/>
          </a:stretch>
        </p:blipFill>
        <p:spPr>
          <a:xfrm>
            <a:off x="319500" y="2289425"/>
            <a:ext cx="3216325" cy="1574260"/>
          </a:xfrm>
          <a:prstGeom prst="rect">
            <a:avLst/>
          </a:prstGeom>
          <a:noFill/>
          <a:ln>
            <a:noFill/>
          </a:ln>
        </p:spPr>
      </p:pic>
      <p:pic>
        <p:nvPicPr>
          <p:cNvPr id="100" name="Shape 100"/>
          <p:cNvPicPr preferRelativeResize="0"/>
          <p:nvPr/>
        </p:nvPicPr>
        <p:blipFill>
          <a:blip r:embed="rId5">
            <a:alphaModFix/>
          </a:blip>
          <a:stretch>
            <a:fillRect/>
          </a:stretch>
        </p:blipFill>
        <p:spPr>
          <a:xfrm>
            <a:off x="2501875" y="6210700"/>
            <a:ext cx="3146650" cy="571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485250" y="1131450"/>
            <a:ext cx="8440200" cy="988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2000" b="1">
                <a:solidFill>
                  <a:srgbClr val="C00000"/>
                </a:solidFill>
                <a:latin typeface="Times New Roman"/>
                <a:ea typeface="Times New Roman"/>
                <a:cs typeface="Times New Roman"/>
                <a:sym typeface="Times New Roman"/>
              </a:rPr>
              <a:t>Постановление Правительства Российской Федерации </a:t>
            </a:r>
            <a:endParaRPr sz="2000" b="1">
              <a:solidFill>
                <a:srgbClr val="C00000"/>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en-US" sz="2000" b="1">
                <a:solidFill>
                  <a:srgbClr val="C00000"/>
                </a:solidFill>
                <a:latin typeface="Times New Roman"/>
                <a:ea typeface="Times New Roman"/>
                <a:cs typeface="Times New Roman"/>
                <a:sym typeface="Times New Roman"/>
              </a:rPr>
              <a:t>от 14.02.2017 N 181 "О Единой государственной информационной системе социального обеспечения"</a:t>
            </a:r>
            <a:endParaRPr sz="1650" b="1">
              <a:solidFill>
                <a:schemeClr val="dk1"/>
              </a:solidFill>
            </a:endParaRPr>
          </a:p>
        </p:txBody>
      </p:sp>
      <p:sp>
        <p:nvSpPr>
          <p:cNvPr id="107" name="Shape 107"/>
          <p:cNvSpPr txBox="1"/>
          <p:nvPr/>
        </p:nvSpPr>
        <p:spPr>
          <a:xfrm>
            <a:off x="533850" y="2238325"/>
            <a:ext cx="8270700" cy="7803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a:solidFill>
                  <a:schemeClr val="dk1"/>
                </a:solidFill>
              </a:rPr>
              <a:t>Поставщиками информации являются органы государственной власти (государственные органы), государственные внебюджетные фонды, организации, находящиеся в ведении органов государственной власти, предоставляющие меры социальной защиты (поддержки).</a:t>
            </a:r>
            <a:endParaRPr/>
          </a:p>
        </p:txBody>
      </p:sp>
      <p:sp>
        <p:nvSpPr>
          <p:cNvPr id="108" name="Shape 108"/>
          <p:cNvSpPr txBox="1"/>
          <p:nvPr/>
        </p:nvSpPr>
        <p:spPr>
          <a:xfrm>
            <a:off x="533850" y="3136775"/>
            <a:ext cx="8173500" cy="7803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a:solidFill>
                  <a:schemeClr val="dk1"/>
                </a:solidFill>
              </a:rPr>
              <a:t>Поставщики информации при внесении в свои информационные ресурсы информации о предоставлении гражданину мер социальной защиты (поддержки) обеспечивают передачу указанной информации в соответствующий региональный (ведомственный) сегмент информационной системы с периодичностью и в порядке, которые определяются оператором информационной системы.</a:t>
            </a:r>
            <a:endParaRPr/>
          </a:p>
        </p:txBody>
      </p:sp>
      <p:sp>
        <p:nvSpPr>
          <p:cNvPr id="109" name="Shape 109"/>
          <p:cNvSpPr txBox="1"/>
          <p:nvPr/>
        </p:nvSpPr>
        <p:spPr>
          <a:xfrm>
            <a:off x="533850" y="4049100"/>
            <a:ext cx="8270700" cy="10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a:solidFill>
                  <a:schemeClr val="dk1"/>
                </a:solidFill>
              </a:rPr>
              <a:t>Поставщики информации обеспечивают передачу информации, содержащейся в информационных ресурсах поставщиков информации, в региональные (ведомственные) сегменты информационной системы с использованием элементов инфраструктуры, обеспечивающей информационно-технологическое взаимодействие информационных систем, используемых для предоставления государственных и муниципальных услуг и исполнения государственных и муниципальных функций в электронной форме.</a:t>
            </a:r>
            <a:endParaRPr/>
          </a:p>
        </p:txBody>
      </p:sp>
      <p:sp>
        <p:nvSpPr>
          <p:cNvPr id="110" name="Shape 110"/>
          <p:cNvSpPr txBox="1"/>
          <p:nvPr/>
        </p:nvSpPr>
        <p:spPr>
          <a:xfrm>
            <a:off x="533850" y="5238325"/>
            <a:ext cx="8270700" cy="716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a:solidFill>
                  <a:schemeClr val="dk1"/>
                </a:solidFill>
              </a:rPr>
              <a:t>Поставщики информации обеспечивают достоверность, полноту и актуальность информации, размещаемой ими в региональных (ведомственных) сегментах информационной системы, а также ее соответствие требованиям к формам и форматам электронных документов, которые утверждаются оператором информационной системы</a:t>
            </a:r>
            <a:endParaRPr/>
          </a:p>
        </p:txBody>
      </p:sp>
      <p:pic>
        <p:nvPicPr>
          <p:cNvPr id="111" name="Shape 111"/>
          <p:cNvPicPr preferRelativeResize="0"/>
          <p:nvPr/>
        </p:nvPicPr>
        <p:blipFill>
          <a:blip r:embed="rId3">
            <a:alphaModFix/>
          </a:blip>
          <a:stretch>
            <a:fillRect/>
          </a:stretch>
        </p:blipFill>
        <p:spPr>
          <a:xfrm>
            <a:off x="7029976" y="-5"/>
            <a:ext cx="1025230" cy="458125"/>
          </a:xfrm>
          <a:prstGeom prst="rect">
            <a:avLst/>
          </a:prstGeom>
          <a:noFill/>
          <a:ln>
            <a:noFill/>
          </a:ln>
        </p:spPr>
      </p:pic>
      <p:pic>
        <p:nvPicPr>
          <p:cNvPr id="112" name="Shape 112"/>
          <p:cNvPicPr preferRelativeResize="0"/>
          <p:nvPr/>
        </p:nvPicPr>
        <p:blipFill>
          <a:blip r:embed="rId4">
            <a:alphaModFix/>
          </a:blip>
          <a:stretch>
            <a:fillRect/>
          </a:stretch>
        </p:blipFill>
        <p:spPr>
          <a:xfrm>
            <a:off x="2501875" y="6210700"/>
            <a:ext cx="3146650" cy="571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p:nvPr/>
        </p:nvSpPr>
        <p:spPr>
          <a:xfrm>
            <a:off x="293675" y="1238250"/>
            <a:ext cx="8557500" cy="399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2000"/>
              <a:buFont typeface="Times New Roman"/>
              <a:buNone/>
            </a:pPr>
            <a:r>
              <a:rPr lang="en-US" sz="2000" b="1">
                <a:solidFill>
                  <a:srgbClr val="C00000"/>
                </a:solidFill>
                <a:latin typeface="Times New Roman"/>
                <a:ea typeface="Times New Roman"/>
                <a:cs typeface="Times New Roman"/>
                <a:sym typeface="Times New Roman"/>
              </a:rPr>
              <a:t>Работа ОГВ для подключения к ЕГИССО</a:t>
            </a:r>
            <a:endParaRPr/>
          </a:p>
        </p:txBody>
      </p:sp>
      <p:graphicFrame>
        <p:nvGraphicFramePr>
          <p:cNvPr id="119" name="Shape 119"/>
          <p:cNvGraphicFramePr/>
          <p:nvPr/>
        </p:nvGraphicFramePr>
        <p:xfrm>
          <a:off x="471500" y="2051988"/>
          <a:ext cx="8379675" cy="3291720"/>
        </p:xfrm>
        <a:graphic>
          <a:graphicData uri="http://schemas.openxmlformats.org/drawingml/2006/table">
            <a:tbl>
              <a:tblPr>
                <a:noFill/>
                <a:tableStyleId>{79949B0D-77F8-4D61-A281-BC1FA95E828E}</a:tableStyleId>
              </a:tblPr>
              <a:tblGrid>
                <a:gridCol w="473575">
                  <a:extLst>
                    <a:ext uri="{9D8B030D-6E8A-4147-A177-3AD203B41FA5}">
                      <a16:colId xmlns:a16="http://schemas.microsoft.com/office/drawing/2014/main" val="20000"/>
                    </a:ext>
                  </a:extLst>
                </a:gridCol>
                <a:gridCol w="7906100">
                  <a:extLst>
                    <a:ext uri="{9D8B030D-6E8A-4147-A177-3AD203B41FA5}">
                      <a16:colId xmlns:a16="http://schemas.microsoft.com/office/drawing/2014/main" val="20001"/>
                    </a:ext>
                  </a:extLst>
                </a:gridCol>
              </a:tblGrid>
              <a:tr h="381000">
                <a:tc>
                  <a:txBody>
                    <a:bodyPr/>
                    <a:lstStyle/>
                    <a:p>
                      <a:pPr marL="0" lvl="0" indent="0" algn="ctr">
                        <a:spcBef>
                          <a:spcPts val="0"/>
                        </a:spcBef>
                        <a:spcAft>
                          <a:spcPts val="0"/>
                        </a:spcAft>
                        <a:buNone/>
                      </a:pPr>
                      <a:r>
                        <a:rPr lang="en-US" b="1"/>
                        <a:t>№ </a:t>
                      </a:r>
                      <a:endParaRPr b="1"/>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ctr">
                        <a:spcBef>
                          <a:spcPts val="0"/>
                        </a:spcBef>
                        <a:spcAft>
                          <a:spcPts val="0"/>
                        </a:spcAft>
                        <a:buNone/>
                      </a:pPr>
                      <a:r>
                        <a:rPr lang="en-US" b="1"/>
                        <a:t>Описание шага</a:t>
                      </a:r>
                      <a:endParaRPr b="1"/>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a:spcBef>
                          <a:spcPts val="0"/>
                        </a:spcBef>
                        <a:spcAft>
                          <a:spcPts val="0"/>
                        </a:spcAft>
                        <a:buNone/>
                      </a:pPr>
                      <a:r>
                        <a:rPr lang="en-US"/>
                        <a:t>1</a:t>
                      </a:r>
                      <a:endParaRPr/>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spcBef>
                          <a:spcPts val="0"/>
                        </a:spcBef>
                        <a:spcAft>
                          <a:spcPts val="0"/>
                        </a:spcAft>
                        <a:buNone/>
                      </a:pPr>
                      <a:r>
                        <a:rPr lang="en-US" b="1"/>
                        <a:t>Выбор способа взаимодействия - ИСПИ или КПИ?</a:t>
                      </a:r>
                      <a:endParaRPr b="1"/>
                    </a:p>
                    <a:p>
                      <a:pPr marL="457200" lvl="0" indent="-317500">
                        <a:spcBef>
                          <a:spcPts val="0"/>
                        </a:spcBef>
                        <a:spcAft>
                          <a:spcPts val="0"/>
                        </a:spcAft>
                        <a:buSzPts val="1400"/>
                        <a:buChar char="●"/>
                      </a:pPr>
                      <a:r>
                        <a:rPr lang="en-US"/>
                        <a:t>ИСПИ - информационная система поставщика информации. Указывается в том случае, если есть ИС, в которой ведется учет предоставляемых услуг, и которая может быть подключена к СМЭВ для передачи сведений</a:t>
                      </a:r>
                      <a:endParaRPr/>
                    </a:p>
                    <a:p>
                      <a:pPr marL="457200" lvl="0" indent="-317500">
                        <a:spcBef>
                          <a:spcPts val="0"/>
                        </a:spcBef>
                        <a:spcAft>
                          <a:spcPts val="0"/>
                        </a:spcAft>
                        <a:buSzPts val="1400"/>
                        <a:buChar char="●"/>
                      </a:pPr>
                      <a:r>
                        <a:rPr lang="en-US"/>
                        <a:t>КПИ - кабинет поставщика информации. Указывается в том случае, если нет своей ИС или она не может быть подключена к СМЭВ для передачи сведений</a:t>
                      </a:r>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a:spcBef>
                          <a:spcPts val="0"/>
                        </a:spcBef>
                        <a:spcAft>
                          <a:spcPts val="0"/>
                        </a:spcAft>
                        <a:buNone/>
                      </a:pPr>
                      <a:r>
                        <a:rPr lang="en-US"/>
                        <a:t>2</a:t>
                      </a:r>
                      <a:endParaRPr/>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spcBef>
                          <a:spcPts val="0"/>
                        </a:spcBef>
                        <a:spcAft>
                          <a:spcPts val="0"/>
                        </a:spcAft>
                        <a:buNone/>
                      </a:pPr>
                      <a:r>
                        <a:rPr lang="en-US" b="1"/>
                        <a:t>Составление перечня организаций, осуществляющих назначение МСЗ(П)</a:t>
                      </a:r>
                      <a:endParaRPr b="1"/>
                    </a:p>
                    <a:p>
                      <a:pPr marL="457200" lvl="0" indent="0">
                        <a:spcBef>
                          <a:spcPts val="0"/>
                        </a:spcBef>
                        <a:spcAft>
                          <a:spcPts val="0"/>
                        </a:spcAft>
                        <a:buNone/>
                      </a:pPr>
                      <a:r>
                        <a:rPr lang="en-US"/>
                        <a:t>Указываются адреса, контактная информация, территории и НПА, на основании которых организация осуществляет предоставление МСЗ(П)</a:t>
                      </a:r>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a:spcBef>
                          <a:spcPts val="0"/>
                        </a:spcBef>
                        <a:spcAft>
                          <a:spcPts val="0"/>
                        </a:spcAft>
                        <a:buNone/>
                      </a:pPr>
                      <a:r>
                        <a:rPr lang="en-US"/>
                        <a:t>3</a:t>
                      </a:r>
                      <a:endParaRPr/>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spcBef>
                          <a:spcPts val="0"/>
                        </a:spcBef>
                        <a:spcAft>
                          <a:spcPts val="0"/>
                        </a:spcAft>
                        <a:buNone/>
                      </a:pPr>
                      <a:r>
                        <a:rPr lang="en-US" b="1"/>
                        <a:t>Формирование заявки на подключение к ЕГИССО</a:t>
                      </a:r>
                      <a:endParaRPr b="1"/>
                    </a:p>
                    <a:p>
                      <a:pPr marL="457200" lvl="0" indent="0">
                        <a:spcBef>
                          <a:spcPts val="0"/>
                        </a:spcBef>
                        <a:spcAft>
                          <a:spcPts val="0"/>
                        </a:spcAft>
                        <a:buNone/>
                      </a:pPr>
                      <a:r>
                        <a:rPr lang="en-US"/>
                        <a:t>Основная информация об организации, контактная информация, сведения об ИС</a:t>
                      </a:r>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20" name="Shape 120"/>
          <p:cNvPicPr preferRelativeResize="0"/>
          <p:nvPr/>
        </p:nvPicPr>
        <p:blipFill>
          <a:blip r:embed="rId3">
            <a:alphaModFix/>
          </a:blip>
          <a:stretch>
            <a:fillRect/>
          </a:stretch>
        </p:blipFill>
        <p:spPr>
          <a:xfrm>
            <a:off x="7029976" y="-5"/>
            <a:ext cx="1025230" cy="458125"/>
          </a:xfrm>
          <a:prstGeom prst="rect">
            <a:avLst/>
          </a:prstGeom>
          <a:noFill/>
          <a:ln>
            <a:noFill/>
          </a:ln>
        </p:spPr>
      </p:pic>
      <p:pic>
        <p:nvPicPr>
          <p:cNvPr id="121" name="Shape 121"/>
          <p:cNvPicPr preferRelativeResize="0"/>
          <p:nvPr/>
        </p:nvPicPr>
        <p:blipFill>
          <a:blip r:embed="rId4">
            <a:alphaModFix/>
          </a:blip>
          <a:stretch>
            <a:fillRect/>
          </a:stretch>
        </p:blipFill>
        <p:spPr>
          <a:xfrm>
            <a:off x="2501875" y="6210700"/>
            <a:ext cx="3146650" cy="571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p:nvPr/>
        </p:nvSpPr>
        <p:spPr>
          <a:xfrm>
            <a:off x="293675" y="1162050"/>
            <a:ext cx="8557500" cy="399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2000"/>
              <a:buFont typeface="Times New Roman"/>
              <a:buNone/>
            </a:pPr>
            <a:r>
              <a:rPr lang="en-US" sz="2000" b="1">
                <a:solidFill>
                  <a:srgbClr val="C00000"/>
                </a:solidFill>
                <a:latin typeface="Times New Roman"/>
                <a:ea typeface="Times New Roman"/>
                <a:cs typeface="Times New Roman"/>
                <a:sym typeface="Times New Roman"/>
              </a:rPr>
              <a:t>Формирование реестра локальных мер социальной защиты</a:t>
            </a:r>
            <a:endParaRPr/>
          </a:p>
        </p:txBody>
      </p:sp>
      <p:graphicFrame>
        <p:nvGraphicFramePr>
          <p:cNvPr id="128" name="Shape 128"/>
          <p:cNvGraphicFramePr/>
          <p:nvPr/>
        </p:nvGraphicFramePr>
        <p:xfrm>
          <a:off x="135588" y="1713238"/>
          <a:ext cx="8872825" cy="4358520"/>
        </p:xfrm>
        <a:graphic>
          <a:graphicData uri="http://schemas.openxmlformats.org/drawingml/2006/table">
            <a:tbl>
              <a:tblPr>
                <a:noFill/>
                <a:tableStyleId>{79949B0D-77F8-4D61-A281-BC1FA95E828E}</a:tableStyleId>
              </a:tblPr>
              <a:tblGrid>
                <a:gridCol w="415575">
                  <a:extLst>
                    <a:ext uri="{9D8B030D-6E8A-4147-A177-3AD203B41FA5}">
                      <a16:colId xmlns:a16="http://schemas.microsoft.com/office/drawing/2014/main" val="20000"/>
                    </a:ext>
                  </a:extLst>
                </a:gridCol>
                <a:gridCol w="4203850">
                  <a:extLst>
                    <a:ext uri="{9D8B030D-6E8A-4147-A177-3AD203B41FA5}">
                      <a16:colId xmlns:a16="http://schemas.microsoft.com/office/drawing/2014/main" val="20001"/>
                    </a:ext>
                  </a:extLst>
                </a:gridCol>
                <a:gridCol w="42534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b="1"/>
                        <a:t>№</a:t>
                      </a:r>
                      <a:endParaRPr b="1"/>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ctr" rtl="0">
                        <a:spcBef>
                          <a:spcPts val="0"/>
                        </a:spcBef>
                        <a:spcAft>
                          <a:spcPts val="0"/>
                        </a:spcAft>
                        <a:buNone/>
                      </a:pPr>
                      <a:r>
                        <a:rPr lang="en-US" b="1"/>
                        <a:t>Описание шага для КПИ</a:t>
                      </a:r>
                      <a:endParaRPr b="1"/>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ctr" rtl="0">
                        <a:spcBef>
                          <a:spcPts val="0"/>
                        </a:spcBef>
                        <a:spcAft>
                          <a:spcPts val="0"/>
                        </a:spcAft>
                        <a:buNone/>
                      </a:pPr>
                      <a:r>
                        <a:rPr lang="en-US" b="1"/>
                        <a:t>Описание шага для ИСПИ</a:t>
                      </a:r>
                      <a:endParaRPr b="1"/>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r h="724050">
                <a:tc>
                  <a:txBody>
                    <a:bodyPr/>
                    <a:lstStyle/>
                    <a:p>
                      <a:pPr marL="0" lvl="0" indent="0" algn="ctr" rtl="0">
                        <a:spcBef>
                          <a:spcPts val="0"/>
                        </a:spcBef>
                        <a:spcAft>
                          <a:spcPts val="0"/>
                        </a:spcAft>
                        <a:buNone/>
                      </a:pPr>
                      <a:r>
                        <a:rPr lang="en-US"/>
                        <a:t>1</a:t>
                      </a:r>
                      <a:endParaRPr/>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spcBef>
                          <a:spcPts val="0"/>
                        </a:spcBef>
                        <a:spcAft>
                          <a:spcPts val="0"/>
                        </a:spcAft>
                        <a:buNone/>
                      </a:pPr>
                      <a:r>
                        <a:rPr lang="en-US" b="1"/>
                        <a:t>Ввод в КПИ перечня услуг, предоставляемых поставщиком данных и подведомственными организациями</a:t>
                      </a:r>
                      <a:r>
                        <a:rPr lang="en-US"/>
                        <a:t> </a:t>
                      </a:r>
                      <a:endParaRPr/>
                    </a:p>
                    <a:p>
                      <a:pPr marL="0" lvl="0" indent="0" rtl="0">
                        <a:spcBef>
                          <a:spcPts val="0"/>
                        </a:spcBef>
                        <a:spcAft>
                          <a:spcPts val="0"/>
                        </a:spcAft>
                        <a:buNone/>
                      </a:pPr>
                      <a:r>
                        <a:rPr lang="en-US"/>
                        <a:t>Сопоставление с классификатором ЕГИССО происходит на этом же шаге</a:t>
                      </a:r>
                      <a:endParaRPr/>
                    </a:p>
                    <a:p>
                      <a:pPr marL="0" lvl="0" indent="0" rtl="0">
                        <a:spcBef>
                          <a:spcPts val="0"/>
                        </a:spcBef>
                        <a:spcAft>
                          <a:spcPts val="0"/>
                        </a:spcAft>
                        <a:buNone/>
                      </a:pPr>
                      <a:r>
                        <a:rPr lang="en-US">
                          <a:solidFill>
                            <a:schemeClr val="dk1"/>
                          </a:solidFill>
                        </a:rPr>
                        <a:t>Составление полного перечня услуг, которые предоставляются поставщиком данных или организациями, которые были перечислены в заявке на подключение, и сопоставление с классификатором ЕГИССО</a:t>
                      </a:r>
                      <a:endParaRPr/>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rtl="0">
                        <a:spcBef>
                          <a:spcPts val="0"/>
                        </a:spcBef>
                        <a:spcAft>
                          <a:spcPts val="0"/>
                        </a:spcAft>
                        <a:buNone/>
                      </a:pPr>
                      <a:r>
                        <a:rPr lang="en-US" b="1"/>
                        <a:t>Сопоставление существующих услуг с классификатором ЕГИССО</a:t>
                      </a:r>
                      <a:endParaRPr b="1"/>
                    </a:p>
                    <a:p>
                      <a:pPr marL="0" lvl="0" indent="0" rtl="0">
                        <a:spcBef>
                          <a:spcPts val="0"/>
                        </a:spcBef>
                        <a:spcAft>
                          <a:spcPts val="0"/>
                        </a:spcAft>
                        <a:buNone/>
                      </a:pPr>
                      <a:r>
                        <a:rPr lang="en-US"/>
                        <a:t>Сопоставление каждой услуги, имеющейся в информационной системе, с классификатором ЕГИССО:</a:t>
                      </a:r>
                      <a:endParaRPr/>
                    </a:p>
                    <a:p>
                      <a:pPr marL="457200" lvl="0" indent="-317500" rtl="0">
                        <a:spcBef>
                          <a:spcPts val="0"/>
                        </a:spcBef>
                        <a:spcAft>
                          <a:spcPts val="0"/>
                        </a:spcAft>
                        <a:buSzPts val="1400"/>
                        <a:buChar char="●"/>
                      </a:pPr>
                      <a:r>
                        <a:rPr lang="en-US"/>
                        <a:t>с мерой социальной защиты (поддержки)</a:t>
                      </a:r>
                      <a:endParaRPr/>
                    </a:p>
                    <a:p>
                      <a:pPr marL="457200" lvl="0" indent="-317500" rtl="0">
                        <a:spcBef>
                          <a:spcPts val="0"/>
                        </a:spcBef>
                        <a:spcAft>
                          <a:spcPts val="0"/>
                        </a:spcAft>
                        <a:buSzPts val="1400"/>
                        <a:buChar char="●"/>
                      </a:pPr>
                      <a:r>
                        <a:rPr lang="en-US"/>
                        <a:t>с разделом рубрикатора</a:t>
                      </a:r>
                      <a:endParaRPr/>
                    </a:p>
                    <a:p>
                      <a:pPr marL="457200" lvl="0" indent="-317500" rtl="0">
                        <a:spcBef>
                          <a:spcPts val="0"/>
                        </a:spcBef>
                        <a:spcAft>
                          <a:spcPts val="0"/>
                        </a:spcAft>
                        <a:buSzPts val="1400"/>
                        <a:buChar char="●"/>
                      </a:pPr>
                      <a:r>
                        <a:rPr lang="en-US"/>
                        <a:t>с источниками финансирования</a:t>
                      </a:r>
                      <a:endParaRPr/>
                    </a:p>
                    <a:p>
                      <a:pPr marL="457200" lvl="0" indent="-317500" rtl="0">
                        <a:spcBef>
                          <a:spcPts val="0"/>
                        </a:spcBef>
                        <a:spcAft>
                          <a:spcPts val="0"/>
                        </a:spcAft>
                        <a:buSzPts val="1400"/>
                        <a:buChar char="●"/>
                      </a:pPr>
                      <a:r>
                        <a:rPr lang="en-US"/>
                        <a:t>с категориями</a:t>
                      </a:r>
                      <a:endParaRPr/>
                    </a:p>
                    <a:p>
                      <a:pPr marL="0" lvl="0" indent="0" rtl="0">
                        <a:spcBef>
                          <a:spcPts val="0"/>
                        </a:spcBef>
                        <a:spcAft>
                          <a:spcPts val="0"/>
                        </a:spcAft>
                        <a:buNone/>
                      </a:pPr>
                      <a:r>
                        <a:rPr lang="en-US"/>
                        <a:t>и т.д.</a:t>
                      </a:r>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US"/>
                        <a:t>2</a:t>
                      </a:r>
                      <a:endParaRPr/>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rowSpan="2">
                  <a:txBody>
                    <a:bodyPr/>
                    <a:lstStyle/>
                    <a:p>
                      <a:pPr marL="0" lvl="0" indent="0" rtl="0">
                        <a:spcBef>
                          <a:spcPts val="0"/>
                        </a:spcBef>
                        <a:spcAft>
                          <a:spcPts val="0"/>
                        </a:spcAft>
                        <a:buNone/>
                      </a:pPr>
                      <a:r>
                        <a:rPr lang="en-US" b="1"/>
                        <a:t>Отправка всех заполненных сведений об услугах в ЕГИССО из КПИ</a:t>
                      </a:r>
                      <a:endParaRPr b="1"/>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rtl="0">
                        <a:spcBef>
                          <a:spcPts val="0"/>
                        </a:spcBef>
                        <a:spcAft>
                          <a:spcPts val="0"/>
                        </a:spcAft>
                        <a:buNone/>
                      </a:pPr>
                      <a:r>
                        <a:rPr lang="en-US" b="1"/>
                        <a:t>Подготовка выгрузки в определенном формате</a:t>
                      </a:r>
                      <a:endParaRPr b="1"/>
                    </a:p>
                    <a:p>
                      <a:pPr marL="0" lvl="0" indent="0" rtl="0">
                        <a:spcBef>
                          <a:spcPts val="0"/>
                        </a:spcBef>
                        <a:spcAft>
                          <a:spcPts val="0"/>
                        </a:spcAft>
                        <a:buNone/>
                      </a:pPr>
                      <a:r>
                        <a:rPr lang="en-US"/>
                        <a:t>Реализация формата выгрузки в информационной системе: csv или xml</a:t>
                      </a:r>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US"/>
                        <a:t>3</a:t>
                      </a:r>
                      <a:endParaRPr/>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vMerge="1">
                  <a:txBody>
                    <a:bodyPr/>
                    <a:lstStyle/>
                    <a:p>
                      <a:endParaRPr lang="ru-RU"/>
                    </a:p>
                  </a:txBody>
                  <a:tcPr/>
                </a:tc>
                <a:tc>
                  <a:txBody>
                    <a:bodyPr/>
                    <a:lstStyle/>
                    <a:p>
                      <a:pPr marL="0" lvl="0" indent="0" rtl="0">
                        <a:spcBef>
                          <a:spcPts val="0"/>
                        </a:spcBef>
                        <a:spcAft>
                          <a:spcPts val="0"/>
                        </a:spcAft>
                        <a:buNone/>
                      </a:pPr>
                      <a:r>
                        <a:rPr lang="en-US" b="1"/>
                        <a:t>Отправка реестра ЛМСЗ(П) в ЕГИССО</a:t>
                      </a:r>
                      <a:endParaRPr b="1"/>
                    </a:p>
                    <a:p>
                      <a:pPr marL="0" lvl="0" indent="0" rtl="0">
                        <a:spcBef>
                          <a:spcPts val="0"/>
                        </a:spcBef>
                        <a:spcAft>
                          <a:spcPts val="0"/>
                        </a:spcAft>
                        <a:buNone/>
                      </a:pPr>
                      <a:r>
                        <a:rPr lang="en-US"/>
                        <a:t>Отправка возможна только через СМЭВ</a:t>
                      </a:r>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29" name="Shape 129"/>
          <p:cNvPicPr preferRelativeResize="0"/>
          <p:nvPr/>
        </p:nvPicPr>
        <p:blipFill>
          <a:blip r:embed="rId3">
            <a:alphaModFix/>
          </a:blip>
          <a:stretch>
            <a:fillRect/>
          </a:stretch>
        </p:blipFill>
        <p:spPr>
          <a:xfrm>
            <a:off x="7029976" y="-5"/>
            <a:ext cx="1025230" cy="458125"/>
          </a:xfrm>
          <a:prstGeom prst="rect">
            <a:avLst/>
          </a:prstGeom>
          <a:noFill/>
          <a:ln>
            <a:noFill/>
          </a:ln>
        </p:spPr>
      </p:pic>
      <p:pic>
        <p:nvPicPr>
          <p:cNvPr id="130" name="Shape 130"/>
          <p:cNvPicPr preferRelativeResize="0"/>
          <p:nvPr/>
        </p:nvPicPr>
        <p:blipFill>
          <a:blip r:embed="rId4">
            <a:alphaModFix/>
          </a:blip>
          <a:stretch>
            <a:fillRect/>
          </a:stretch>
        </p:blipFill>
        <p:spPr>
          <a:xfrm>
            <a:off x="2501875" y="6210700"/>
            <a:ext cx="3146650" cy="571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p:nvPr/>
        </p:nvSpPr>
        <p:spPr>
          <a:xfrm>
            <a:off x="293675" y="1085850"/>
            <a:ext cx="8557500" cy="399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2000"/>
              <a:buFont typeface="Times New Roman"/>
              <a:buNone/>
            </a:pPr>
            <a:r>
              <a:rPr lang="en-US" sz="2000" b="1">
                <a:solidFill>
                  <a:srgbClr val="C00000"/>
                </a:solidFill>
                <a:latin typeface="Times New Roman"/>
                <a:ea typeface="Times New Roman"/>
                <a:cs typeface="Times New Roman"/>
                <a:sym typeface="Times New Roman"/>
              </a:rPr>
              <a:t>Формирование реестра фактов назначений</a:t>
            </a:r>
            <a:endParaRPr/>
          </a:p>
          <a:p>
            <a:pPr marL="0" marR="0" lvl="0" indent="0" algn="l" rtl="0">
              <a:lnSpc>
                <a:spcPct val="100000"/>
              </a:lnSpc>
              <a:spcBef>
                <a:spcPts val="0"/>
              </a:spcBef>
              <a:spcAft>
                <a:spcPts val="0"/>
              </a:spcAft>
              <a:buClr>
                <a:srgbClr val="C00000"/>
              </a:buClr>
              <a:buSzPts val="2000"/>
              <a:buFont typeface="Times New Roman"/>
              <a:buNone/>
            </a:pPr>
            <a:endParaRPr sz="2000" b="1">
              <a:solidFill>
                <a:srgbClr val="C00000"/>
              </a:solidFill>
              <a:latin typeface="Times New Roman"/>
              <a:ea typeface="Times New Roman"/>
              <a:cs typeface="Times New Roman"/>
              <a:sym typeface="Times New Roman"/>
            </a:endParaRPr>
          </a:p>
        </p:txBody>
      </p:sp>
      <p:graphicFrame>
        <p:nvGraphicFramePr>
          <p:cNvPr id="137" name="Shape 137"/>
          <p:cNvGraphicFramePr/>
          <p:nvPr/>
        </p:nvGraphicFramePr>
        <p:xfrm>
          <a:off x="136025" y="1614688"/>
          <a:ext cx="8872825" cy="4145160"/>
        </p:xfrm>
        <a:graphic>
          <a:graphicData uri="http://schemas.openxmlformats.org/drawingml/2006/table">
            <a:tbl>
              <a:tblPr>
                <a:noFill/>
                <a:tableStyleId>{79949B0D-77F8-4D61-A281-BC1FA95E828E}</a:tableStyleId>
              </a:tblPr>
              <a:tblGrid>
                <a:gridCol w="393025">
                  <a:extLst>
                    <a:ext uri="{9D8B030D-6E8A-4147-A177-3AD203B41FA5}">
                      <a16:colId xmlns:a16="http://schemas.microsoft.com/office/drawing/2014/main" val="20000"/>
                    </a:ext>
                  </a:extLst>
                </a:gridCol>
                <a:gridCol w="3647025">
                  <a:extLst>
                    <a:ext uri="{9D8B030D-6E8A-4147-A177-3AD203B41FA5}">
                      <a16:colId xmlns:a16="http://schemas.microsoft.com/office/drawing/2014/main" val="20001"/>
                    </a:ext>
                  </a:extLst>
                </a:gridCol>
                <a:gridCol w="4832775">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b="1"/>
                        <a:t>№</a:t>
                      </a:r>
                      <a:endParaRPr b="1"/>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ctr" rtl="0">
                        <a:spcBef>
                          <a:spcPts val="0"/>
                        </a:spcBef>
                        <a:spcAft>
                          <a:spcPts val="0"/>
                        </a:spcAft>
                        <a:buNone/>
                      </a:pPr>
                      <a:r>
                        <a:rPr lang="en-US" b="1"/>
                        <a:t>Описание шага для КПИ</a:t>
                      </a:r>
                      <a:endParaRPr b="1"/>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ctr" rtl="0">
                        <a:spcBef>
                          <a:spcPts val="0"/>
                        </a:spcBef>
                        <a:spcAft>
                          <a:spcPts val="0"/>
                        </a:spcAft>
                        <a:buNone/>
                      </a:pPr>
                      <a:r>
                        <a:rPr lang="en-US" b="1"/>
                        <a:t>Описание шага для ИСПИ</a:t>
                      </a:r>
                      <a:endParaRPr b="1"/>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r h="1348925">
                <a:tc>
                  <a:txBody>
                    <a:bodyPr/>
                    <a:lstStyle/>
                    <a:p>
                      <a:pPr marL="0" lvl="0" indent="0" algn="ctr" rtl="0">
                        <a:spcBef>
                          <a:spcPts val="0"/>
                        </a:spcBef>
                        <a:spcAft>
                          <a:spcPts val="0"/>
                        </a:spcAft>
                        <a:buNone/>
                      </a:pPr>
                      <a:r>
                        <a:rPr lang="en-US"/>
                        <a:t>1</a:t>
                      </a:r>
                      <a:endParaRPr/>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spcBef>
                          <a:spcPts val="0"/>
                        </a:spcBef>
                        <a:spcAft>
                          <a:spcPts val="0"/>
                        </a:spcAft>
                        <a:buNone/>
                      </a:pPr>
                      <a:r>
                        <a:rPr lang="en-US" b="1"/>
                        <a:t>Ввод в КПИ сведений о каждом назначении вручную</a:t>
                      </a:r>
                      <a:endParaRPr b="1"/>
                    </a:p>
                    <a:p>
                      <a:pPr marL="0" lvl="0" indent="0">
                        <a:spcBef>
                          <a:spcPts val="0"/>
                        </a:spcBef>
                        <a:spcAft>
                          <a:spcPts val="0"/>
                        </a:spcAft>
                        <a:buNone/>
                      </a:pPr>
                      <a:r>
                        <a:rPr lang="en-US"/>
                        <a:t>Вносятся полные сведения о получателе, документах, подтверждающих право на получение услуги, суммах и сроках</a:t>
                      </a:r>
                      <a:endParaRPr/>
                    </a:p>
                    <a:p>
                      <a:pPr marL="0" lvl="0" indent="0" rtl="0">
                        <a:spcBef>
                          <a:spcPts val="0"/>
                        </a:spcBef>
                        <a:spcAft>
                          <a:spcPts val="0"/>
                        </a:spcAft>
                        <a:buNone/>
                      </a:pPr>
                      <a:r>
                        <a:rPr lang="en-US">
                          <a:solidFill>
                            <a:srgbClr val="FF0000"/>
                          </a:solidFill>
                        </a:rPr>
                        <a:t>При изменении информации о назначении и при создании новых назначений нужно каждый раз вносить всю информацию в КПИ</a:t>
                      </a:r>
                      <a:endParaRPr>
                        <a:solidFill>
                          <a:srgbClr val="FF0000"/>
                        </a:solidFill>
                      </a:endParaRPr>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rtl="0">
                        <a:spcBef>
                          <a:spcPts val="0"/>
                        </a:spcBef>
                        <a:spcAft>
                          <a:spcPts val="0"/>
                        </a:spcAft>
                        <a:buNone/>
                      </a:pPr>
                      <a:r>
                        <a:rPr lang="en-US" b="1"/>
                        <a:t>Учет предоставляемых гражданам услуг и положенных им выплат</a:t>
                      </a:r>
                      <a:endParaRPr b="1"/>
                    </a:p>
                    <a:p>
                      <a:pPr marL="0" lvl="0" indent="0">
                        <a:spcBef>
                          <a:spcPts val="0"/>
                        </a:spcBef>
                        <a:spcAft>
                          <a:spcPts val="0"/>
                        </a:spcAft>
                        <a:buNone/>
                      </a:pPr>
                      <a:r>
                        <a:rPr lang="en-US"/>
                        <a:t>Процесс, который уже автоматизирован в информационной системе, и нуждается в доработке в том случае, если имеющихся сведений о назначении недостаточно для передачи в ЕГИССО</a:t>
                      </a:r>
                      <a:endParaRPr/>
                    </a:p>
                    <a:p>
                      <a:pPr marL="0" lvl="0" indent="0" rtl="0">
                        <a:spcBef>
                          <a:spcPts val="0"/>
                        </a:spcBef>
                        <a:spcAft>
                          <a:spcPts val="0"/>
                        </a:spcAft>
                        <a:buNone/>
                      </a:pPr>
                      <a:r>
                        <a:rPr lang="en-US">
                          <a:solidFill>
                            <a:srgbClr val="38761D"/>
                          </a:solidFill>
                        </a:rPr>
                        <a:t>Сведения изменяются только один раз в информационной системе </a:t>
                      </a:r>
                      <a:endParaRPr>
                        <a:solidFill>
                          <a:srgbClr val="38761D"/>
                        </a:solidFill>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US"/>
                        <a:t>2</a:t>
                      </a:r>
                      <a:endParaRPr/>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rowSpan="2">
                  <a:txBody>
                    <a:bodyPr/>
                    <a:lstStyle/>
                    <a:p>
                      <a:pPr marL="0" lvl="0" indent="0" rtl="0">
                        <a:spcBef>
                          <a:spcPts val="0"/>
                        </a:spcBef>
                        <a:spcAft>
                          <a:spcPts val="0"/>
                        </a:spcAft>
                        <a:buNone/>
                      </a:pPr>
                      <a:r>
                        <a:rPr lang="en-US" b="1"/>
                        <a:t>Отправка всех заполненных сведений о назначениях в ЕГИССО из КПИ</a:t>
                      </a:r>
                      <a:endParaRPr b="1"/>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rtl="0">
                        <a:spcBef>
                          <a:spcPts val="0"/>
                        </a:spcBef>
                        <a:spcAft>
                          <a:spcPts val="0"/>
                        </a:spcAft>
                        <a:buNone/>
                      </a:pPr>
                      <a:r>
                        <a:rPr lang="en-US" b="1"/>
                        <a:t>Подготовка выгрузки в определенном формате</a:t>
                      </a:r>
                      <a:endParaRPr b="1"/>
                    </a:p>
                    <a:p>
                      <a:pPr marL="0" lvl="0" indent="0" rtl="0">
                        <a:spcBef>
                          <a:spcPts val="0"/>
                        </a:spcBef>
                        <a:spcAft>
                          <a:spcPts val="0"/>
                        </a:spcAft>
                        <a:buNone/>
                      </a:pPr>
                      <a:r>
                        <a:rPr lang="en-US"/>
                        <a:t>Реализация формата выгрузки в информационной системе: csv или xml</a:t>
                      </a:r>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US"/>
                        <a:t>3</a:t>
                      </a:r>
                      <a:endParaRPr/>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vMerge="1">
                  <a:txBody>
                    <a:bodyPr/>
                    <a:lstStyle/>
                    <a:p>
                      <a:endParaRPr lang="ru-RU"/>
                    </a:p>
                  </a:txBody>
                  <a:tcPr/>
                </a:tc>
                <a:tc>
                  <a:txBody>
                    <a:bodyPr/>
                    <a:lstStyle/>
                    <a:p>
                      <a:pPr marL="0" lvl="0" indent="0" rtl="0">
                        <a:spcBef>
                          <a:spcPts val="0"/>
                        </a:spcBef>
                        <a:spcAft>
                          <a:spcPts val="0"/>
                        </a:spcAft>
                        <a:buNone/>
                      </a:pPr>
                      <a:r>
                        <a:rPr lang="en-US" b="1"/>
                        <a:t>Отправка реестра назначений в ЕГИССО</a:t>
                      </a:r>
                      <a:endParaRPr b="1"/>
                    </a:p>
                    <a:p>
                      <a:pPr marL="0" lvl="0" indent="0" rtl="0">
                        <a:spcBef>
                          <a:spcPts val="0"/>
                        </a:spcBef>
                        <a:spcAft>
                          <a:spcPts val="0"/>
                        </a:spcAft>
                        <a:buNone/>
                      </a:pPr>
                      <a:r>
                        <a:rPr lang="en-US"/>
                        <a:t>Отправка возможна только через СМЭВ</a:t>
                      </a:r>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38" name="Shape 138"/>
          <p:cNvPicPr preferRelativeResize="0"/>
          <p:nvPr/>
        </p:nvPicPr>
        <p:blipFill>
          <a:blip r:embed="rId3">
            <a:alphaModFix/>
          </a:blip>
          <a:stretch>
            <a:fillRect/>
          </a:stretch>
        </p:blipFill>
        <p:spPr>
          <a:xfrm>
            <a:off x="7029976" y="-5"/>
            <a:ext cx="1025230" cy="458125"/>
          </a:xfrm>
          <a:prstGeom prst="rect">
            <a:avLst/>
          </a:prstGeom>
          <a:noFill/>
          <a:ln>
            <a:noFill/>
          </a:ln>
        </p:spPr>
      </p:pic>
      <p:pic>
        <p:nvPicPr>
          <p:cNvPr id="139" name="Shape 139"/>
          <p:cNvPicPr preferRelativeResize="0"/>
          <p:nvPr/>
        </p:nvPicPr>
        <p:blipFill>
          <a:blip r:embed="rId4">
            <a:alphaModFix/>
          </a:blip>
          <a:stretch>
            <a:fillRect/>
          </a:stretch>
        </p:blipFill>
        <p:spPr>
          <a:xfrm>
            <a:off x="2501875" y="6210700"/>
            <a:ext cx="3146650" cy="571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p:nvPr/>
        </p:nvSpPr>
        <p:spPr>
          <a:xfrm>
            <a:off x="354225" y="1070975"/>
            <a:ext cx="8557500" cy="399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2000"/>
              <a:buFont typeface="Times New Roman"/>
              <a:buNone/>
            </a:pPr>
            <a:r>
              <a:rPr lang="en-US" sz="2000" b="1">
                <a:solidFill>
                  <a:srgbClr val="C00000"/>
                </a:solidFill>
                <a:latin typeface="Times New Roman"/>
                <a:ea typeface="Times New Roman"/>
                <a:cs typeface="Times New Roman"/>
                <a:sym typeface="Times New Roman"/>
              </a:rPr>
              <a:t>Вопросы при реализации взаимодействия с ЕГИССО</a:t>
            </a:r>
            <a:endParaRPr/>
          </a:p>
          <a:p>
            <a:pPr marL="0" marR="0" lvl="0" indent="0" algn="l" rtl="0">
              <a:lnSpc>
                <a:spcPct val="100000"/>
              </a:lnSpc>
              <a:spcBef>
                <a:spcPts val="0"/>
              </a:spcBef>
              <a:spcAft>
                <a:spcPts val="0"/>
              </a:spcAft>
              <a:buClr>
                <a:srgbClr val="C00000"/>
              </a:buClr>
              <a:buSzPts val="2000"/>
              <a:buFont typeface="Times New Roman"/>
              <a:buNone/>
            </a:pPr>
            <a:endParaRPr sz="2000" b="1">
              <a:solidFill>
                <a:srgbClr val="C00000"/>
              </a:solidFill>
              <a:latin typeface="Times New Roman"/>
              <a:ea typeface="Times New Roman"/>
              <a:cs typeface="Times New Roman"/>
              <a:sym typeface="Times New Roman"/>
            </a:endParaRPr>
          </a:p>
        </p:txBody>
      </p:sp>
      <p:graphicFrame>
        <p:nvGraphicFramePr>
          <p:cNvPr id="146" name="Shape 146"/>
          <p:cNvGraphicFramePr/>
          <p:nvPr/>
        </p:nvGraphicFramePr>
        <p:xfrm>
          <a:off x="293400" y="1470863"/>
          <a:ext cx="8679150" cy="4510860"/>
        </p:xfrm>
        <a:graphic>
          <a:graphicData uri="http://schemas.openxmlformats.org/drawingml/2006/table">
            <a:tbl>
              <a:tblPr>
                <a:noFill/>
                <a:tableStyleId>{79949B0D-77F8-4D61-A281-BC1FA95E828E}</a:tableStyleId>
              </a:tblPr>
              <a:tblGrid>
                <a:gridCol w="8679150">
                  <a:extLst>
                    <a:ext uri="{9D8B030D-6E8A-4147-A177-3AD203B41FA5}">
                      <a16:colId xmlns:a16="http://schemas.microsoft.com/office/drawing/2014/main" val="20000"/>
                    </a:ext>
                  </a:extLst>
                </a:gridCol>
              </a:tblGrid>
              <a:tr h="302175">
                <a:tc>
                  <a:txBody>
                    <a:bodyPr/>
                    <a:lstStyle/>
                    <a:p>
                      <a:pPr marL="0" lvl="0" indent="0" rtl="0">
                        <a:spcBef>
                          <a:spcPts val="0"/>
                        </a:spcBef>
                        <a:spcAft>
                          <a:spcPts val="0"/>
                        </a:spcAft>
                        <a:buClr>
                          <a:schemeClr val="dk1"/>
                        </a:buClr>
                        <a:buSzPts val="1100"/>
                        <a:buFont typeface="Arial"/>
                        <a:buNone/>
                      </a:pPr>
                      <a:r>
                        <a:rPr lang="en-US">
                          <a:solidFill>
                            <a:schemeClr val="dk1"/>
                          </a:solidFill>
                        </a:rPr>
                        <a:t>Где взять классификатор ЕГИССО в таком виде, чтобы его и все его справочники можно было загрузить в систему, когда ещё не было возможности получить его по СМЭВ?</a:t>
                      </a:r>
                      <a:endParaRPr>
                        <a:solidFill>
                          <a:srgbClr val="FF0000"/>
                        </a:solidFill>
                      </a:endParaRPr>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r h="302175">
                <a:tc>
                  <a:txBody>
                    <a:bodyPr/>
                    <a:lstStyle/>
                    <a:p>
                      <a:pPr marL="0" lvl="0" indent="0" rtl="0">
                        <a:spcBef>
                          <a:spcPts val="0"/>
                        </a:spcBef>
                        <a:spcAft>
                          <a:spcPts val="0"/>
                        </a:spcAft>
                        <a:buNone/>
                      </a:pPr>
                      <a:r>
                        <a:rPr lang="en-US">
                          <a:solidFill>
                            <a:schemeClr val="dk1"/>
                          </a:solidFill>
                        </a:rPr>
                        <a:t>Что такое “реестр организаций” и какие организации туда должны входить? Нужно ли их указывать при подаче заявки на подключение к ЕГИССО или передавать их потом отдельными файлами?</a:t>
                      </a:r>
                      <a:endParaRPr>
                        <a:solidFill>
                          <a:schemeClr val="dk1"/>
                        </a:solidFill>
                      </a:endParaRPr>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1"/>
                  </a:ext>
                </a:extLst>
              </a:tr>
              <a:tr h="302175">
                <a:tc>
                  <a:txBody>
                    <a:bodyPr/>
                    <a:lstStyle/>
                    <a:p>
                      <a:pPr marL="0" lvl="0" indent="0" rtl="0">
                        <a:spcBef>
                          <a:spcPts val="0"/>
                        </a:spcBef>
                        <a:spcAft>
                          <a:spcPts val="0"/>
                        </a:spcAft>
                        <a:buNone/>
                      </a:pPr>
                      <a:r>
                        <a:rPr lang="en-US">
                          <a:solidFill>
                            <a:schemeClr val="dk1"/>
                          </a:solidFill>
                        </a:rPr>
                        <a:t>Нужно передавать весь список услуг, предоставляемых поставщиком данных, или только те, которые автоматизированы и реализованы в конкретной системе?</a:t>
                      </a:r>
                      <a:endParaRPr>
                        <a:solidFill>
                          <a:schemeClr val="dk1"/>
                        </a:solidFill>
                      </a:endParaRPr>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2"/>
                  </a:ext>
                </a:extLst>
              </a:tr>
              <a:tr h="302175">
                <a:tc>
                  <a:txBody>
                    <a:bodyPr/>
                    <a:lstStyle/>
                    <a:p>
                      <a:pPr marL="0" lvl="0" indent="0" rtl="0">
                        <a:spcBef>
                          <a:spcPts val="0"/>
                        </a:spcBef>
                        <a:spcAft>
                          <a:spcPts val="0"/>
                        </a:spcAft>
                        <a:buNone/>
                      </a:pPr>
                      <a:r>
                        <a:rPr lang="en-US">
                          <a:solidFill>
                            <a:schemeClr val="dk1"/>
                          </a:solidFill>
                        </a:rPr>
                        <a:t>Каким образом будет происходить первичное наполнение системы? Каких данных будет достаточно для выгрузки? Где взять данные, которых не хватает для первичной выгрузки, но они обязательны в выгрузке в ЕГИССО?</a:t>
                      </a:r>
                      <a:endParaRPr>
                        <a:solidFill>
                          <a:schemeClr val="dk1"/>
                        </a:solidFill>
                      </a:endParaRPr>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3"/>
                  </a:ext>
                </a:extLst>
              </a:tr>
              <a:tr h="302175">
                <a:tc>
                  <a:txBody>
                    <a:bodyPr/>
                    <a:lstStyle/>
                    <a:p>
                      <a:pPr marL="0" lvl="0" indent="0" rtl="0">
                        <a:spcBef>
                          <a:spcPts val="0"/>
                        </a:spcBef>
                        <a:spcAft>
                          <a:spcPts val="0"/>
                        </a:spcAft>
                        <a:buNone/>
                      </a:pPr>
                      <a:r>
                        <a:rPr lang="en-US">
                          <a:solidFill>
                            <a:schemeClr val="dk1"/>
                          </a:solidFill>
                        </a:rPr>
                        <a:t>Что делать, если предоставляемая услуга не “укладывается” в формат выгрузки ЕГИССО? Что делать, если услугу нельзя однозначно отнести к классификатору, например, если для услуги несколько КБК?</a:t>
                      </a:r>
                      <a:endParaRPr>
                        <a:solidFill>
                          <a:schemeClr val="dk1"/>
                        </a:solidFill>
                      </a:endParaRPr>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4"/>
                  </a:ext>
                </a:extLst>
              </a:tr>
              <a:tr h="302175">
                <a:tc>
                  <a:txBody>
                    <a:bodyPr/>
                    <a:lstStyle/>
                    <a:p>
                      <a:pPr marL="0" lvl="0" indent="0" rtl="0">
                        <a:spcBef>
                          <a:spcPts val="0"/>
                        </a:spcBef>
                        <a:spcAft>
                          <a:spcPts val="0"/>
                        </a:spcAft>
                        <a:buNone/>
                      </a:pPr>
                      <a:r>
                        <a:rPr lang="en-US">
                          <a:solidFill>
                            <a:schemeClr val="dk1"/>
                          </a:solidFill>
                        </a:rPr>
                        <a:t>Каким образом передавать данные? </a:t>
                      </a:r>
                      <a:endParaRPr>
                        <a:solidFill>
                          <a:schemeClr val="dk1"/>
                        </a:solidFill>
                      </a:endParaRPr>
                    </a:p>
                    <a:p>
                      <a:pPr marL="0" lvl="0" indent="0" rtl="0">
                        <a:spcBef>
                          <a:spcPts val="0"/>
                        </a:spcBef>
                        <a:spcAft>
                          <a:spcPts val="0"/>
                        </a:spcAft>
                        <a:buNone/>
                      </a:pPr>
                      <a:r>
                        <a:rPr lang="en-US">
                          <a:solidFill>
                            <a:schemeClr val="dk1"/>
                          </a:solidFill>
                        </a:rPr>
                        <a:t>Если это муниципалитет, то услуг, не так много, но вбивать руками сведения через КПИ все равно очень трудозатратно. Если это региональный ОГВ, то услуг гораздо больше, нужно дорабатывать свою информационную систему для реализации выгрузок в формате ЕГИССО</a:t>
                      </a:r>
                      <a:endParaRPr>
                        <a:solidFill>
                          <a:schemeClr val="dk1"/>
                        </a:solidFill>
                      </a:endParaRPr>
                    </a:p>
                  </a:txBody>
                  <a:tcPr marL="91425" marR="91425" marT="91425" marB="91425" anchor="ctr">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47" name="Shape 147"/>
          <p:cNvPicPr preferRelativeResize="0"/>
          <p:nvPr/>
        </p:nvPicPr>
        <p:blipFill>
          <a:blip r:embed="rId3">
            <a:alphaModFix/>
          </a:blip>
          <a:stretch>
            <a:fillRect/>
          </a:stretch>
        </p:blipFill>
        <p:spPr>
          <a:xfrm>
            <a:off x="7029976" y="-5"/>
            <a:ext cx="1025230" cy="458125"/>
          </a:xfrm>
          <a:prstGeom prst="rect">
            <a:avLst/>
          </a:prstGeom>
          <a:noFill/>
          <a:ln>
            <a:noFill/>
          </a:ln>
        </p:spPr>
      </p:pic>
      <p:pic>
        <p:nvPicPr>
          <p:cNvPr id="148" name="Shape 148"/>
          <p:cNvPicPr preferRelativeResize="0"/>
          <p:nvPr/>
        </p:nvPicPr>
        <p:blipFill>
          <a:blip r:embed="rId4">
            <a:alphaModFix/>
          </a:blip>
          <a:stretch>
            <a:fillRect/>
          </a:stretch>
        </p:blipFill>
        <p:spPr>
          <a:xfrm>
            <a:off x="2501875" y="6210700"/>
            <a:ext cx="3146650" cy="571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p:nvPr/>
        </p:nvSpPr>
        <p:spPr>
          <a:xfrm>
            <a:off x="189828" y="1235250"/>
            <a:ext cx="8642100" cy="369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800"/>
              <a:buFont typeface="Arial"/>
              <a:buNone/>
            </a:pPr>
            <a:r>
              <a:rPr lang="en-US" sz="1800" b="1">
                <a:solidFill>
                  <a:srgbClr val="C00000"/>
                </a:solidFill>
              </a:rPr>
              <a:t>Взаимодействие ч</a:t>
            </a:r>
            <a:r>
              <a:rPr lang="en-US" sz="1800" b="1" i="0" u="none">
                <a:solidFill>
                  <a:srgbClr val="C00000"/>
                </a:solidFill>
                <a:latin typeface="Arial"/>
                <a:ea typeface="Arial"/>
                <a:cs typeface="Arial"/>
                <a:sym typeface="Arial"/>
              </a:rPr>
              <a:t>ерез систему E-city</a:t>
            </a:r>
            <a:endParaRPr>
              <a:solidFill>
                <a:srgbClr val="C00000"/>
              </a:solidFill>
            </a:endParaRPr>
          </a:p>
        </p:txBody>
      </p:sp>
      <p:sp>
        <p:nvSpPr>
          <p:cNvPr id="154" name="Shape 154"/>
          <p:cNvSpPr txBox="1"/>
          <p:nvPr/>
        </p:nvSpPr>
        <p:spPr>
          <a:xfrm>
            <a:off x="6115475" y="2890875"/>
            <a:ext cx="2538900" cy="1549500"/>
          </a:xfrm>
          <a:prstGeom prst="rect">
            <a:avLst/>
          </a:prstGeom>
          <a:solidFill>
            <a:srgbClr val="CCFF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Облачный сервис</a:t>
            </a:r>
            <a:endParaRPr/>
          </a:p>
          <a:p>
            <a:pPr marL="0" marR="0" lvl="0" indent="0" algn="l"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155" name="Shape 155"/>
          <p:cNvSpPr txBox="1"/>
          <p:nvPr/>
        </p:nvSpPr>
        <p:spPr>
          <a:xfrm>
            <a:off x="1723496" y="1884410"/>
            <a:ext cx="1569900" cy="406500"/>
          </a:xfrm>
          <a:prstGeom prst="rect">
            <a:avLst/>
          </a:prstGeom>
          <a:solidFill>
            <a:srgbClr val="FFFF99"/>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СМЭВ</a:t>
            </a:r>
            <a:endParaRPr/>
          </a:p>
        </p:txBody>
      </p:sp>
      <p:sp>
        <p:nvSpPr>
          <p:cNvPr id="156" name="Shape 156"/>
          <p:cNvSpPr txBox="1"/>
          <p:nvPr/>
        </p:nvSpPr>
        <p:spPr>
          <a:xfrm>
            <a:off x="293750" y="2889300"/>
            <a:ext cx="5631600" cy="1549500"/>
          </a:xfrm>
          <a:prstGeom prst="rect">
            <a:avLst/>
          </a:prstGeom>
          <a:solidFill>
            <a:srgbClr val="CC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 ЦОД</a:t>
            </a:r>
            <a:r>
              <a:rPr lang="en-US" sz="2000" b="1">
                <a:solidFill>
                  <a:schemeClr val="dk1"/>
                </a:solidFill>
              </a:rPr>
              <a:t> Региона</a:t>
            </a:r>
            <a:endParaRPr/>
          </a:p>
          <a:p>
            <a:pPr marL="0" marR="0" lvl="0" indent="0" algn="l"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157" name="Shape 157"/>
          <p:cNvSpPr txBox="1"/>
          <p:nvPr/>
        </p:nvSpPr>
        <p:spPr>
          <a:xfrm>
            <a:off x="3807525" y="3313175"/>
            <a:ext cx="1997400" cy="870000"/>
          </a:xfrm>
          <a:prstGeom prst="rect">
            <a:avLst/>
          </a:prstGeom>
          <a:solidFill>
            <a:srgbClr val="CCFF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a:p>
        </p:txBody>
      </p:sp>
      <p:sp>
        <p:nvSpPr>
          <p:cNvPr id="158" name="Shape 158"/>
          <p:cNvSpPr txBox="1"/>
          <p:nvPr/>
        </p:nvSpPr>
        <p:spPr>
          <a:xfrm>
            <a:off x="423150" y="3313150"/>
            <a:ext cx="2874000" cy="870000"/>
          </a:xfrm>
          <a:prstGeom prst="rect">
            <a:avLst/>
          </a:prstGeom>
          <a:solidFill>
            <a:srgbClr val="FF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rPr>
              <a:t>Р</a:t>
            </a:r>
            <a:r>
              <a:rPr lang="en-US" sz="2000" b="0" i="0" u="none">
                <a:solidFill>
                  <a:schemeClr val="dk1"/>
                </a:solidFill>
                <a:latin typeface="Arial"/>
                <a:ea typeface="Arial"/>
                <a:cs typeface="Arial"/>
                <a:sym typeface="Arial"/>
              </a:rPr>
              <a:t>егиональные поставщики данных</a:t>
            </a:r>
            <a:endParaRPr/>
          </a:p>
        </p:txBody>
      </p:sp>
      <p:sp>
        <p:nvSpPr>
          <p:cNvPr id="159" name="Shape 159"/>
          <p:cNvSpPr txBox="1"/>
          <p:nvPr/>
        </p:nvSpPr>
        <p:spPr>
          <a:xfrm>
            <a:off x="6370739" y="5217851"/>
            <a:ext cx="2239500" cy="396900"/>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Муниципалитеты</a:t>
            </a:r>
            <a:endParaRPr/>
          </a:p>
        </p:txBody>
      </p:sp>
      <p:cxnSp>
        <p:nvCxnSpPr>
          <p:cNvPr id="160" name="Shape 160"/>
          <p:cNvCxnSpPr>
            <a:stCxn id="161" idx="0"/>
            <a:endCxn id="155" idx="2"/>
          </p:cNvCxnSpPr>
          <p:nvPr/>
        </p:nvCxnSpPr>
        <p:spPr>
          <a:xfrm rot="10800000">
            <a:off x="2508513" y="2290888"/>
            <a:ext cx="2284800" cy="1068300"/>
          </a:xfrm>
          <a:prstGeom prst="straightConnector1">
            <a:avLst/>
          </a:prstGeom>
          <a:noFill/>
          <a:ln w="19050" cap="flat" cmpd="sng">
            <a:solidFill>
              <a:schemeClr val="dk1"/>
            </a:solidFill>
            <a:prstDash val="solid"/>
            <a:miter lim="800000"/>
            <a:headEnd type="stealth" w="lg" len="lg"/>
            <a:tailEnd type="stealth" w="lg" len="lg"/>
          </a:ln>
        </p:spPr>
      </p:cxnSp>
      <p:sp>
        <p:nvSpPr>
          <p:cNvPr id="162" name="Shape 162"/>
          <p:cNvSpPr txBox="1"/>
          <p:nvPr/>
        </p:nvSpPr>
        <p:spPr>
          <a:xfrm>
            <a:off x="4341141" y="1884400"/>
            <a:ext cx="1333800" cy="406500"/>
          </a:xfrm>
          <a:prstGeom prst="rect">
            <a:avLst/>
          </a:prstGeom>
          <a:solidFill>
            <a:srgbClr val="99CC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ЕГИССО </a:t>
            </a:r>
            <a:endParaRPr/>
          </a:p>
        </p:txBody>
      </p:sp>
      <p:cxnSp>
        <p:nvCxnSpPr>
          <p:cNvPr id="163" name="Shape 163"/>
          <p:cNvCxnSpPr>
            <a:stCxn id="155" idx="3"/>
            <a:endCxn id="162" idx="1"/>
          </p:cNvCxnSpPr>
          <p:nvPr/>
        </p:nvCxnSpPr>
        <p:spPr>
          <a:xfrm>
            <a:off x="3293396" y="2087660"/>
            <a:ext cx="1047600" cy="0"/>
          </a:xfrm>
          <a:prstGeom prst="straightConnector1">
            <a:avLst/>
          </a:prstGeom>
          <a:noFill/>
          <a:ln w="19050" cap="flat" cmpd="sng">
            <a:solidFill>
              <a:schemeClr val="dk1"/>
            </a:solidFill>
            <a:prstDash val="solid"/>
            <a:miter lim="800000"/>
            <a:headEnd type="stealth" w="lg" len="lg"/>
            <a:tailEnd type="stealth" w="lg" len="lg"/>
          </a:ln>
        </p:spPr>
      </p:cxnSp>
      <p:cxnSp>
        <p:nvCxnSpPr>
          <p:cNvPr id="164" name="Shape 164"/>
          <p:cNvCxnSpPr>
            <a:stCxn id="157" idx="2"/>
            <a:endCxn id="159" idx="0"/>
          </p:cNvCxnSpPr>
          <p:nvPr/>
        </p:nvCxnSpPr>
        <p:spPr>
          <a:xfrm>
            <a:off x="4806225" y="4183175"/>
            <a:ext cx="2684400" cy="1034700"/>
          </a:xfrm>
          <a:prstGeom prst="straightConnector1">
            <a:avLst/>
          </a:prstGeom>
          <a:noFill/>
          <a:ln w="19050" cap="flat" cmpd="sng">
            <a:solidFill>
              <a:schemeClr val="dk1"/>
            </a:solidFill>
            <a:prstDash val="solid"/>
            <a:miter lim="800000"/>
            <a:headEnd type="stealth" w="lg" len="lg"/>
            <a:tailEnd type="stealth" w="lg" len="lg"/>
          </a:ln>
        </p:spPr>
      </p:cxnSp>
      <p:sp>
        <p:nvSpPr>
          <p:cNvPr id="165" name="Shape 165"/>
          <p:cNvSpPr txBox="1"/>
          <p:nvPr/>
        </p:nvSpPr>
        <p:spPr>
          <a:xfrm>
            <a:off x="293750" y="5216350"/>
            <a:ext cx="5942275" cy="399900"/>
          </a:xfrm>
          <a:prstGeom prst="rect">
            <a:avLst/>
          </a:prstGeom>
          <a:solidFill>
            <a:srgbClr val="00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dirty="0" err="1">
                <a:solidFill>
                  <a:schemeClr val="dk1"/>
                </a:solidFill>
                <a:latin typeface="Arial"/>
                <a:ea typeface="Arial"/>
                <a:cs typeface="Arial"/>
                <a:sym typeface="Arial"/>
              </a:rPr>
              <a:t>Региональные</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органы</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государственной</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власти</a:t>
            </a:r>
            <a:endParaRPr dirty="0"/>
          </a:p>
        </p:txBody>
      </p:sp>
      <p:cxnSp>
        <p:nvCxnSpPr>
          <p:cNvPr id="166" name="Shape 166"/>
          <p:cNvCxnSpPr/>
          <p:nvPr/>
        </p:nvCxnSpPr>
        <p:spPr>
          <a:xfrm flipH="1">
            <a:off x="4417375" y="4215575"/>
            <a:ext cx="7200" cy="1002300"/>
          </a:xfrm>
          <a:prstGeom prst="straightConnector1">
            <a:avLst/>
          </a:prstGeom>
          <a:noFill/>
          <a:ln w="19050" cap="flat" cmpd="sng">
            <a:solidFill>
              <a:schemeClr val="dk1"/>
            </a:solidFill>
            <a:prstDash val="solid"/>
            <a:miter lim="800000"/>
            <a:headEnd type="stealth" w="lg" len="lg"/>
            <a:tailEnd type="stealth" w="lg" len="lg"/>
          </a:ln>
        </p:spPr>
      </p:cxnSp>
      <p:cxnSp>
        <p:nvCxnSpPr>
          <p:cNvPr id="167" name="Shape 167"/>
          <p:cNvCxnSpPr>
            <a:endCxn id="155" idx="2"/>
          </p:cNvCxnSpPr>
          <p:nvPr/>
        </p:nvCxnSpPr>
        <p:spPr>
          <a:xfrm rot="10800000">
            <a:off x="2508446" y="2290910"/>
            <a:ext cx="11100" cy="1030800"/>
          </a:xfrm>
          <a:prstGeom prst="straightConnector1">
            <a:avLst/>
          </a:prstGeom>
          <a:noFill/>
          <a:ln w="19050" cap="flat" cmpd="sng">
            <a:solidFill>
              <a:schemeClr val="dk1"/>
            </a:solidFill>
            <a:prstDash val="solid"/>
            <a:miter lim="800000"/>
            <a:headEnd type="stealth" w="lg" len="lg"/>
            <a:tailEnd type="stealth" w="lg" len="lg"/>
          </a:ln>
        </p:spPr>
      </p:cxnSp>
      <p:sp>
        <p:nvSpPr>
          <p:cNvPr id="168" name="Shape 168"/>
          <p:cNvSpPr txBox="1"/>
          <p:nvPr/>
        </p:nvSpPr>
        <p:spPr>
          <a:xfrm>
            <a:off x="6718480" y="1884410"/>
            <a:ext cx="1668000" cy="406500"/>
          </a:xfrm>
          <a:prstGeom prst="rect">
            <a:avLst/>
          </a:prstGeom>
          <a:solidFill>
            <a:srgbClr val="FFC00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КПИ</a:t>
            </a:r>
            <a:endParaRPr/>
          </a:p>
        </p:txBody>
      </p:sp>
      <p:cxnSp>
        <p:nvCxnSpPr>
          <p:cNvPr id="169" name="Shape 169"/>
          <p:cNvCxnSpPr>
            <a:stCxn id="154" idx="2"/>
          </p:cNvCxnSpPr>
          <p:nvPr/>
        </p:nvCxnSpPr>
        <p:spPr>
          <a:xfrm flipH="1">
            <a:off x="4440125" y="4440375"/>
            <a:ext cx="2944800" cy="756900"/>
          </a:xfrm>
          <a:prstGeom prst="straightConnector1">
            <a:avLst/>
          </a:prstGeom>
          <a:noFill/>
          <a:ln w="19050" cap="flat" cmpd="sng">
            <a:solidFill>
              <a:schemeClr val="dk1"/>
            </a:solidFill>
            <a:prstDash val="solid"/>
            <a:miter lim="800000"/>
            <a:headEnd type="stealth" w="lg" len="lg"/>
            <a:tailEnd type="stealth" w="lg" len="lg"/>
          </a:ln>
        </p:spPr>
      </p:cxnSp>
      <p:cxnSp>
        <p:nvCxnSpPr>
          <p:cNvPr id="170" name="Shape 170"/>
          <p:cNvCxnSpPr>
            <a:endCxn id="159" idx="0"/>
          </p:cNvCxnSpPr>
          <p:nvPr/>
        </p:nvCxnSpPr>
        <p:spPr>
          <a:xfrm>
            <a:off x="7482689" y="4417451"/>
            <a:ext cx="7800" cy="800400"/>
          </a:xfrm>
          <a:prstGeom prst="straightConnector1">
            <a:avLst/>
          </a:prstGeom>
          <a:noFill/>
          <a:ln w="19050" cap="flat" cmpd="sng">
            <a:solidFill>
              <a:schemeClr val="dk1"/>
            </a:solidFill>
            <a:prstDash val="solid"/>
            <a:miter lim="800000"/>
            <a:headEnd type="stealth" w="lg" len="lg"/>
            <a:tailEnd type="stealth" w="lg" len="lg"/>
          </a:ln>
        </p:spPr>
      </p:cxnSp>
      <p:cxnSp>
        <p:nvCxnSpPr>
          <p:cNvPr id="171" name="Shape 171"/>
          <p:cNvCxnSpPr/>
          <p:nvPr/>
        </p:nvCxnSpPr>
        <p:spPr>
          <a:xfrm rot="10800000">
            <a:off x="7784550" y="2282350"/>
            <a:ext cx="22500" cy="587400"/>
          </a:xfrm>
          <a:prstGeom prst="straightConnector1">
            <a:avLst/>
          </a:prstGeom>
          <a:noFill/>
          <a:ln w="19050" cap="flat" cmpd="sng">
            <a:solidFill>
              <a:schemeClr val="dk1"/>
            </a:solidFill>
            <a:prstDash val="solid"/>
            <a:miter lim="800000"/>
            <a:headEnd type="stealth" w="lg" len="lg"/>
            <a:tailEnd type="stealth" w="lg" len="lg"/>
          </a:ln>
        </p:spPr>
      </p:cxnSp>
      <p:cxnSp>
        <p:nvCxnSpPr>
          <p:cNvPr id="172" name="Shape 172"/>
          <p:cNvCxnSpPr>
            <a:stCxn id="161" idx="0"/>
            <a:endCxn id="168" idx="2"/>
          </p:cNvCxnSpPr>
          <p:nvPr/>
        </p:nvCxnSpPr>
        <p:spPr>
          <a:xfrm rot="10800000" flipH="1">
            <a:off x="4793313" y="2290888"/>
            <a:ext cx="2759100" cy="1068300"/>
          </a:xfrm>
          <a:prstGeom prst="straightConnector1">
            <a:avLst/>
          </a:prstGeom>
          <a:noFill/>
          <a:ln w="19050" cap="flat" cmpd="sng">
            <a:solidFill>
              <a:schemeClr val="dk1"/>
            </a:solidFill>
            <a:prstDash val="solid"/>
            <a:miter lim="800000"/>
            <a:headEnd type="stealth" w="lg" len="lg"/>
            <a:tailEnd type="stealth" w="lg" len="lg"/>
          </a:ln>
        </p:spPr>
      </p:cxnSp>
      <p:cxnSp>
        <p:nvCxnSpPr>
          <p:cNvPr id="173" name="Shape 173"/>
          <p:cNvCxnSpPr>
            <a:stCxn id="162" idx="3"/>
            <a:endCxn id="168" idx="1"/>
          </p:cNvCxnSpPr>
          <p:nvPr/>
        </p:nvCxnSpPr>
        <p:spPr>
          <a:xfrm>
            <a:off x="5674941" y="2087650"/>
            <a:ext cx="1043400" cy="0"/>
          </a:xfrm>
          <a:prstGeom prst="straightConnector1">
            <a:avLst/>
          </a:prstGeom>
          <a:noFill/>
          <a:ln w="19050" cap="flat" cmpd="sng">
            <a:solidFill>
              <a:schemeClr val="dk1"/>
            </a:solidFill>
            <a:prstDash val="solid"/>
            <a:miter lim="800000"/>
            <a:headEnd type="stealth" w="lg" len="lg"/>
            <a:tailEnd type="stealth" w="lg" len="lg"/>
          </a:ln>
        </p:spPr>
      </p:cxnSp>
      <p:pic>
        <p:nvPicPr>
          <p:cNvPr id="161" name="Shape 161"/>
          <p:cNvPicPr preferRelativeResize="0"/>
          <p:nvPr/>
        </p:nvPicPr>
        <p:blipFill>
          <a:blip r:embed="rId3">
            <a:alphaModFix/>
          </a:blip>
          <a:stretch>
            <a:fillRect/>
          </a:stretch>
        </p:blipFill>
        <p:spPr>
          <a:xfrm>
            <a:off x="3959927" y="3359188"/>
            <a:ext cx="1666773" cy="744825"/>
          </a:xfrm>
          <a:prstGeom prst="rect">
            <a:avLst/>
          </a:prstGeom>
          <a:noFill/>
          <a:ln>
            <a:noFill/>
          </a:ln>
        </p:spPr>
      </p:pic>
      <p:pic>
        <p:nvPicPr>
          <p:cNvPr id="174" name="Shape 174"/>
          <p:cNvPicPr preferRelativeResize="0"/>
          <p:nvPr/>
        </p:nvPicPr>
        <p:blipFill>
          <a:blip r:embed="rId3">
            <a:alphaModFix/>
          </a:blip>
          <a:stretch>
            <a:fillRect/>
          </a:stretch>
        </p:blipFill>
        <p:spPr>
          <a:xfrm>
            <a:off x="6504702" y="3359188"/>
            <a:ext cx="1666773" cy="744825"/>
          </a:xfrm>
          <a:prstGeom prst="rect">
            <a:avLst/>
          </a:prstGeom>
          <a:noFill/>
          <a:ln>
            <a:noFill/>
          </a:ln>
        </p:spPr>
      </p:pic>
      <p:pic>
        <p:nvPicPr>
          <p:cNvPr id="175" name="Shape 175"/>
          <p:cNvPicPr preferRelativeResize="0"/>
          <p:nvPr/>
        </p:nvPicPr>
        <p:blipFill>
          <a:blip r:embed="rId3">
            <a:alphaModFix/>
          </a:blip>
          <a:stretch>
            <a:fillRect/>
          </a:stretch>
        </p:blipFill>
        <p:spPr>
          <a:xfrm>
            <a:off x="7029976" y="-5"/>
            <a:ext cx="1025230" cy="458125"/>
          </a:xfrm>
          <a:prstGeom prst="rect">
            <a:avLst/>
          </a:prstGeom>
          <a:noFill/>
          <a:ln>
            <a:noFill/>
          </a:ln>
        </p:spPr>
      </p:pic>
      <p:pic>
        <p:nvPicPr>
          <p:cNvPr id="176" name="Shape 176"/>
          <p:cNvPicPr preferRelativeResize="0"/>
          <p:nvPr/>
        </p:nvPicPr>
        <p:blipFill>
          <a:blip r:embed="rId4">
            <a:alphaModFix/>
          </a:blip>
          <a:stretch>
            <a:fillRect/>
          </a:stretch>
        </p:blipFill>
        <p:spPr>
          <a:xfrm>
            <a:off x="2501875" y="6210700"/>
            <a:ext cx="3146650" cy="571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aphicFrame>
        <p:nvGraphicFramePr>
          <p:cNvPr id="182" name="Shape 182"/>
          <p:cNvGraphicFramePr/>
          <p:nvPr>
            <p:extLst>
              <p:ext uri="{D42A27DB-BD31-4B8C-83A1-F6EECF244321}">
                <p14:modId xmlns:p14="http://schemas.microsoft.com/office/powerpoint/2010/main" val="1973935326"/>
              </p:ext>
            </p:extLst>
          </p:nvPr>
        </p:nvGraphicFramePr>
        <p:xfrm>
          <a:off x="219350" y="1399325"/>
          <a:ext cx="8690970" cy="4483850"/>
        </p:xfrm>
        <a:graphic>
          <a:graphicData uri="http://schemas.openxmlformats.org/drawingml/2006/table">
            <a:tbl>
              <a:tblPr>
                <a:noFill/>
                <a:tableStyleId>{79949B0D-77F8-4D61-A281-BC1FA95E828E}</a:tableStyleId>
              </a:tblPr>
              <a:tblGrid>
                <a:gridCol w="907875">
                  <a:extLst>
                    <a:ext uri="{9D8B030D-6E8A-4147-A177-3AD203B41FA5}">
                      <a16:colId xmlns:a16="http://schemas.microsoft.com/office/drawing/2014/main" val="20000"/>
                    </a:ext>
                  </a:extLst>
                </a:gridCol>
                <a:gridCol w="7783095">
                  <a:extLst>
                    <a:ext uri="{9D8B030D-6E8A-4147-A177-3AD203B41FA5}">
                      <a16:colId xmlns:a16="http://schemas.microsoft.com/office/drawing/2014/main" val="20001"/>
                    </a:ext>
                  </a:extLst>
                </a:gridCol>
              </a:tblGrid>
              <a:tr h="468650">
                <a:tc>
                  <a:txBody>
                    <a:bodyPr/>
                    <a:lstStyle/>
                    <a:p>
                      <a:pPr marL="0" lvl="0" indent="0" rtl="0">
                        <a:lnSpc>
                          <a:spcPct val="100000"/>
                        </a:lnSpc>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rtl="0">
                        <a:lnSpc>
                          <a:spcPct val="100000"/>
                        </a:lnSpc>
                        <a:spcBef>
                          <a:spcPts val="0"/>
                        </a:spcBef>
                        <a:spcAft>
                          <a:spcPts val="0"/>
                        </a:spcAft>
                        <a:buNone/>
                      </a:pPr>
                      <a:r>
                        <a:rPr lang="en-US" sz="1200" b="1">
                          <a:solidFill>
                            <a:schemeClr val="dk1"/>
                          </a:solidFill>
                        </a:rPr>
                        <a:t>Ведение личного дела гражданина в электронном виде</a:t>
                      </a:r>
                      <a:endParaRPr sz="1200" b="1">
                        <a:solidFill>
                          <a:schemeClr val="dk1"/>
                        </a:solidFill>
                      </a:endParaRPr>
                    </a:p>
                    <a:p>
                      <a:pPr marL="0" lvl="0" indent="0" rtl="0">
                        <a:lnSpc>
                          <a:spcPct val="100000"/>
                        </a:lnSpc>
                        <a:spcBef>
                          <a:spcPts val="0"/>
                        </a:spcBef>
                        <a:spcAft>
                          <a:spcPts val="0"/>
                        </a:spcAft>
                        <a:buNone/>
                      </a:pPr>
                      <a:r>
                        <a:rPr lang="en-US" sz="1200">
                          <a:solidFill>
                            <a:schemeClr val="dk1"/>
                          </a:solidFill>
                        </a:rPr>
                        <a:t>Учет личных данных, контактных данных, адресов, документов, семей</a:t>
                      </a:r>
                      <a:endParaRPr sz="1200">
                        <a:solidFill>
                          <a:schemeClr val="dk1"/>
                        </a:solidFill>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r h="675525">
                <a:tc>
                  <a:txBody>
                    <a:bodyPr/>
                    <a:lstStyle/>
                    <a:p>
                      <a:pPr marL="0" lvl="0" indent="0" rtl="0">
                        <a:lnSpc>
                          <a:spcPct val="100000"/>
                        </a:lnSpc>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rtl="0">
                        <a:lnSpc>
                          <a:spcPct val="100000"/>
                        </a:lnSpc>
                        <a:spcBef>
                          <a:spcPts val="0"/>
                        </a:spcBef>
                        <a:spcAft>
                          <a:spcPts val="0"/>
                        </a:spcAft>
                        <a:buNone/>
                      </a:pPr>
                      <a:r>
                        <a:rPr lang="en-US" sz="1200" b="1">
                          <a:solidFill>
                            <a:schemeClr val="dk1"/>
                          </a:solidFill>
                        </a:rPr>
                        <a:t>Учет обращений за предоставлением услуг</a:t>
                      </a:r>
                      <a:endParaRPr sz="1200" b="1">
                        <a:solidFill>
                          <a:schemeClr val="dk1"/>
                        </a:solidFill>
                      </a:endParaRPr>
                    </a:p>
                    <a:p>
                      <a:pPr marL="0" lvl="0" indent="0" rtl="0">
                        <a:lnSpc>
                          <a:spcPct val="100000"/>
                        </a:lnSpc>
                        <a:spcBef>
                          <a:spcPts val="0"/>
                        </a:spcBef>
                        <a:spcAft>
                          <a:spcPts val="0"/>
                        </a:spcAft>
                        <a:buNone/>
                      </a:pPr>
                      <a:r>
                        <a:rPr lang="en-US" sz="1200">
                          <a:solidFill>
                            <a:schemeClr val="dk1"/>
                          </a:solidFill>
                        </a:rPr>
                        <a:t>Прохождение полного цикла по предоставлению услуг: обращение, рассмотрение, принятие решения, предоставление, выплата, прекращение предоставления</a:t>
                      </a:r>
                      <a:endParaRPr sz="1200"/>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1"/>
                  </a:ext>
                </a:extLst>
              </a:tr>
              <a:tr h="638350">
                <a:tc>
                  <a:txBody>
                    <a:bodyPr/>
                    <a:lstStyle/>
                    <a:p>
                      <a:pPr marL="0" lvl="0" indent="0" rtl="0">
                        <a:lnSpc>
                          <a:spcPct val="100000"/>
                        </a:lnSpc>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rtl="0">
                        <a:lnSpc>
                          <a:spcPct val="100000"/>
                        </a:lnSpc>
                        <a:spcBef>
                          <a:spcPts val="0"/>
                        </a:spcBef>
                        <a:spcAft>
                          <a:spcPts val="0"/>
                        </a:spcAft>
                        <a:buNone/>
                      </a:pPr>
                      <a:r>
                        <a:rPr lang="en-US" sz="1200" b="1">
                          <a:solidFill>
                            <a:schemeClr val="dk1"/>
                          </a:solidFill>
                        </a:rPr>
                        <a:t>Формирование сопроводительных документов</a:t>
                      </a:r>
                      <a:endParaRPr sz="1200" b="1">
                        <a:solidFill>
                          <a:schemeClr val="dk1"/>
                        </a:solidFill>
                      </a:endParaRPr>
                    </a:p>
                    <a:p>
                      <a:pPr marL="0" lvl="0" indent="0" rtl="0">
                        <a:lnSpc>
                          <a:spcPct val="100000"/>
                        </a:lnSpc>
                        <a:spcBef>
                          <a:spcPts val="0"/>
                        </a:spcBef>
                        <a:spcAft>
                          <a:spcPts val="0"/>
                        </a:spcAft>
                        <a:buClr>
                          <a:schemeClr val="dk1"/>
                        </a:buClr>
                        <a:buSzPts val="1100"/>
                        <a:buFont typeface="Arial"/>
                        <a:buNone/>
                      </a:pPr>
                      <a:r>
                        <a:rPr lang="en-US" sz="1200">
                          <a:solidFill>
                            <a:schemeClr val="dk1"/>
                          </a:solidFill>
                        </a:rPr>
                        <a:t>Формирование дополнительных документов: решения о назначении, уведомления гражданина, решения о прекращении, расписка в приеме документов и т.п.</a:t>
                      </a:r>
                      <a:endParaRPr sz="1200"/>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2"/>
                  </a:ext>
                </a:extLst>
              </a:tr>
              <a:tr h="440175">
                <a:tc>
                  <a:txBody>
                    <a:bodyPr/>
                    <a:lstStyle/>
                    <a:p>
                      <a:pPr marL="0" lvl="0" indent="0" rtl="0">
                        <a:lnSpc>
                          <a:spcPct val="100000"/>
                        </a:lnSpc>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rtl="0">
                        <a:lnSpc>
                          <a:spcPct val="100000"/>
                        </a:lnSpc>
                        <a:spcBef>
                          <a:spcPts val="0"/>
                        </a:spcBef>
                        <a:spcAft>
                          <a:spcPts val="0"/>
                        </a:spcAft>
                        <a:buNone/>
                      </a:pPr>
                      <a:r>
                        <a:rPr lang="en-US" sz="1200" b="1">
                          <a:solidFill>
                            <a:schemeClr val="dk1"/>
                          </a:solidFill>
                        </a:rPr>
                        <a:t>Формирование выплатных реестров</a:t>
                      </a:r>
                      <a:endParaRPr sz="1200" b="1">
                        <a:solidFill>
                          <a:schemeClr val="dk1"/>
                        </a:solidFill>
                      </a:endParaRPr>
                    </a:p>
                    <a:p>
                      <a:pPr marL="0" lvl="0" indent="0" rtl="0">
                        <a:lnSpc>
                          <a:spcPct val="100000"/>
                        </a:lnSpc>
                        <a:spcBef>
                          <a:spcPts val="0"/>
                        </a:spcBef>
                        <a:spcAft>
                          <a:spcPts val="0"/>
                        </a:spcAft>
                        <a:buClr>
                          <a:schemeClr val="dk1"/>
                        </a:buClr>
                        <a:buSzPts val="1100"/>
                        <a:buFont typeface="Arial"/>
                        <a:buNone/>
                      </a:pPr>
                      <a:r>
                        <a:rPr lang="en-US" sz="1200">
                          <a:solidFill>
                            <a:schemeClr val="dk1"/>
                          </a:solidFill>
                        </a:rPr>
                        <a:t>Формирование и выгрузка выплатных реестров в определенном формате</a:t>
                      </a:r>
                      <a:endParaRPr sz="1200"/>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3"/>
                  </a:ext>
                </a:extLst>
              </a:tr>
              <a:tr h="664225">
                <a:tc>
                  <a:txBody>
                    <a:bodyPr/>
                    <a:lstStyle/>
                    <a:p>
                      <a:pPr marL="0" lvl="0" indent="0" rtl="0">
                        <a:lnSpc>
                          <a:spcPct val="100000"/>
                        </a:lnSpc>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rtl="0">
                        <a:lnSpc>
                          <a:spcPct val="100000"/>
                        </a:lnSpc>
                        <a:spcBef>
                          <a:spcPts val="0"/>
                        </a:spcBef>
                        <a:spcAft>
                          <a:spcPts val="0"/>
                        </a:spcAft>
                        <a:buNone/>
                      </a:pPr>
                      <a:r>
                        <a:rPr lang="en-US" sz="1200" b="1">
                          <a:solidFill>
                            <a:schemeClr val="dk1"/>
                          </a:solidFill>
                        </a:rPr>
                        <a:t>Выгрузка и загрузка сведений в определенном формате</a:t>
                      </a:r>
                      <a:endParaRPr sz="1200" b="1">
                        <a:solidFill>
                          <a:schemeClr val="dk1"/>
                        </a:solidFill>
                      </a:endParaRPr>
                    </a:p>
                    <a:p>
                      <a:pPr marL="0" lvl="0" indent="0" rtl="0">
                        <a:lnSpc>
                          <a:spcPct val="100000"/>
                        </a:lnSpc>
                        <a:spcBef>
                          <a:spcPts val="0"/>
                        </a:spcBef>
                        <a:spcAft>
                          <a:spcPts val="0"/>
                        </a:spcAft>
                        <a:buClr>
                          <a:schemeClr val="dk1"/>
                        </a:buClr>
                        <a:buSzPts val="1100"/>
                        <a:buFont typeface="Arial"/>
                        <a:buNone/>
                      </a:pPr>
                      <a:r>
                        <a:rPr lang="en-US" sz="1200">
                          <a:solidFill>
                            <a:schemeClr val="dk1"/>
                          </a:solidFill>
                        </a:rPr>
                        <a:t>Возможность выгрузки сведений в другие информационные системы и загрузки сведений из других информационных систем в определенном формате</a:t>
                      </a:r>
                      <a:endParaRPr sz="1200"/>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4"/>
                  </a:ext>
                </a:extLst>
              </a:tr>
              <a:tr h="496675">
                <a:tc>
                  <a:txBody>
                    <a:bodyPr/>
                    <a:lstStyle/>
                    <a:p>
                      <a:pPr marL="0" lvl="0" indent="0" rtl="0">
                        <a:lnSpc>
                          <a:spcPct val="100000"/>
                        </a:lnSpc>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rtl="0">
                        <a:lnSpc>
                          <a:spcPct val="100000"/>
                        </a:lnSpc>
                        <a:spcBef>
                          <a:spcPts val="0"/>
                        </a:spcBef>
                        <a:spcAft>
                          <a:spcPts val="0"/>
                        </a:spcAft>
                        <a:buNone/>
                      </a:pPr>
                      <a:r>
                        <a:rPr lang="en-US" sz="1200" b="1">
                          <a:solidFill>
                            <a:schemeClr val="dk1"/>
                          </a:solidFill>
                        </a:rPr>
                        <a:t>Формирование отчетов</a:t>
                      </a:r>
                      <a:endParaRPr sz="1200" b="1">
                        <a:solidFill>
                          <a:schemeClr val="dk1"/>
                        </a:solidFill>
                      </a:endParaRPr>
                    </a:p>
                    <a:p>
                      <a:pPr marL="0" lvl="0" indent="0" rtl="0">
                        <a:lnSpc>
                          <a:spcPct val="100000"/>
                        </a:lnSpc>
                        <a:spcBef>
                          <a:spcPts val="0"/>
                        </a:spcBef>
                        <a:spcAft>
                          <a:spcPts val="0"/>
                        </a:spcAft>
                        <a:buClr>
                          <a:schemeClr val="dk1"/>
                        </a:buClr>
                        <a:buSzPts val="1100"/>
                        <a:buFont typeface="Arial"/>
                        <a:buNone/>
                      </a:pPr>
                      <a:r>
                        <a:rPr lang="en-US" sz="1200">
                          <a:solidFill>
                            <a:schemeClr val="dk1"/>
                          </a:solidFill>
                        </a:rPr>
                        <a:t>Формирование сводной отчетности по предоставленным услугам в определенном формате</a:t>
                      </a:r>
                      <a:endParaRPr sz="1200"/>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5"/>
                  </a:ext>
                </a:extLst>
              </a:tr>
              <a:tr h="643550">
                <a:tc>
                  <a:txBody>
                    <a:bodyPr/>
                    <a:lstStyle/>
                    <a:p>
                      <a:pPr marL="0" lvl="0" indent="0" rtl="0">
                        <a:lnSpc>
                          <a:spcPct val="100000"/>
                        </a:lnSpc>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rtl="0">
                        <a:lnSpc>
                          <a:spcPct val="100000"/>
                        </a:lnSpc>
                        <a:spcBef>
                          <a:spcPts val="0"/>
                        </a:spcBef>
                        <a:spcAft>
                          <a:spcPts val="0"/>
                        </a:spcAft>
                        <a:buNone/>
                      </a:pPr>
                      <a:r>
                        <a:rPr lang="en-US" sz="1200" b="1" dirty="0" err="1">
                          <a:solidFill>
                            <a:schemeClr val="dk1"/>
                          </a:solidFill>
                        </a:rPr>
                        <a:t>Взаимодействие</a:t>
                      </a:r>
                      <a:r>
                        <a:rPr lang="en-US" sz="1200" b="1" dirty="0">
                          <a:solidFill>
                            <a:schemeClr val="dk1"/>
                          </a:solidFill>
                        </a:rPr>
                        <a:t> </a:t>
                      </a:r>
                      <a:r>
                        <a:rPr lang="en-US" sz="1200" b="1" dirty="0" err="1">
                          <a:solidFill>
                            <a:schemeClr val="dk1"/>
                          </a:solidFill>
                        </a:rPr>
                        <a:t>с</a:t>
                      </a:r>
                      <a:r>
                        <a:rPr lang="en-US" sz="1200" b="1" dirty="0">
                          <a:solidFill>
                            <a:schemeClr val="dk1"/>
                          </a:solidFill>
                        </a:rPr>
                        <a:t> ЕГИССО</a:t>
                      </a:r>
                      <a:endParaRPr sz="1200" b="1" dirty="0">
                        <a:solidFill>
                          <a:schemeClr val="dk1"/>
                        </a:solidFill>
                      </a:endParaRPr>
                    </a:p>
                    <a:p>
                      <a:pPr marL="0" lvl="0" indent="0" rtl="0">
                        <a:lnSpc>
                          <a:spcPct val="100000"/>
                        </a:lnSpc>
                        <a:spcBef>
                          <a:spcPts val="0"/>
                        </a:spcBef>
                        <a:spcAft>
                          <a:spcPts val="0"/>
                        </a:spcAft>
                        <a:buNone/>
                      </a:pPr>
                      <a:r>
                        <a:rPr lang="en-US" sz="1200" dirty="0" err="1">
                          <a:solidFill>
                            <a:schemeClr val="dk1"/>
                          </a:solidFill>
                        </a:rPr>
                        <a:t>Возможность</a:t>
                      </a:r>
                      <a:r>
                        <a:rPr lang="en-US" sz="1200" dirty="0">
                          <a:solidFill>
                            <a:schemeClr val="dk1"/>
                          </a:solidFill>
                        </a:rPr>
                        <a:t> </a:t>
                      </a:r>
                      <a:r>
                        <a:rPr lang="en-US" sz="1200" dirty="0" err="1">
                          <a:solidFill>
                            <a:schemeClr val="dk1"/>
                          </a:solidFill>
                        </a:rPr>
                        <a:t>формирования</a:t>
                      </a:r>
                      <a:r>
                        <a:rPr lang="en-US" sz="1200" dirty="0">
                          <a:solidFill>
                            <a:schemeClr val="dk1"/>
                          </a:solidFill>
                        </a:rPr>
                        <a:t> </a:t>
                      </a:r>
                      <a:r>
                        <a:rPr lang="en-US" sz="1200" dirty="0" err="1">
                          <a:solidFill>
                            <a:schemeClr val="dk1"/>
                          </a:solidFill>
                        </a:rPr>
                        <a:t>и</a:t>
                      </a:r>
                      <a:r>
                        <a:rPr lang="en-US" sz="1200" dirty="0">
                          <a:solidFill>
                            <a:schemeClr val="dk1"/>
                          </a:solidFill>
                        </a:rPr>
                        <a:t> </a:t>
                      </a:r>
                      <a:r>
                        <a:rPr lang="en-US" sz="1200" dirty="0" err="1">
                          <a:solidFill>
                            <a:schemeClr val="dk1"/>
                          </a:solidFill>
                        </a:rPr>
                        <a:t>выгрузки</a:t>
                      </a:r>
                      <a:r>
                        <a:rPr lang="en-US" sz="1200" dirty="0">
                          <a:solidFill>
                            <a:schemeClr val="dk1"/>
                          </a:solidFill>
                        </a:rPr>
                        <a:t> </a:t>
                      </a:r>
                      <a:r>
                        <a:rPr lang="en-US" sz="1200" dirty="0" err="1">
                          <a:solidFill>
                            <a:schemeClr val="dk1"/>
                          </a:solidFill>
                        </a:rPr>
                        <a:t>в</a:t>
                      </a:r>
                      <a:r>
                        <a:rPr lang="en-US" sz="1200" dirty="0">
                          <a:solidFill>
                            <a:schemeClr val="dk1"/>
                          </a:solidFill>
                        </a:rPr>
                        <a:t> ЕГИССО </a:t>
                      </a:r>
                      <a:r>
                        <a:rPr lang="en-US" sz="1200" dirty="0" err="1">
                          <a:solidFill>
                            <a:schemeClr val="dk1"/>
                          </a:solidFill>
                        </a:rPr>
                        <a:t>реестра</a:t>
                      </a:r>
                      <a:r>
                        <a:rPr lang="en-US" sz="1200" dirty="0">
                          <a:solidFill>
                            <a:schemeClr val="dk1"/>
                          </a:solidFill>
                        </a:rPr>
                        <a:t> </a:t>
                      </a:r>
                      <a:r>
                        <a:rPr lang="en-US" sz="1200" dirty="0" err="1">
                          <a:solidFill>
                            <a:schemeClr val="dk1"/>
                          </a:solidFill>
                        </a:rPr>
                        <a:t>локальных</a:t>
                      </a:r>
                      <a:r>
                        <a:rPr lang="en-US" sz="1200" dirty="0">
                          <a:solidFill>
                            <a:schemeClr val="dk1"/>
                          </a:solidFill>
                        </a:rPr>
                        <a:t> </a:t>
                      </a:r>
                      <a:r>
                        <a:rPr lang="en-US" sz="1200" dirty="0" err="1">
                          <a:solidFill>
                            <a:schemeClr val="dk1"/>
                          </a:solidFill>
                        </a:rPr>
                        <a:t>мер</a:t>
                      </a:r>
                      <a:r>
                        <a:rPr lang="en-US" sz="1200" dirty="0">
                          <a:solidFill>
                            <a:schemeClr val="dk1"/>
                          </a:solidFill>
                        </a:rPr>
                        <a:t> </a:t>
                      </a:r>
                      <a:r>
                        <a:rPr lang="en-US" sz="1200" dirty="0" err="1">
                          <a:solidFill>
                            <a:schemeClr val="dk1"/>
                          </a:solidFill>
                        </a:rPr>
                        <a:t>и</a:t>
                      </a:r>
                      <a:r>
                        <a:rPr lang="en-US" sz="1200" dirty="0">
                          <a:solidFill>
                            <a:schemeClr val="dk1"/>
                          </a:solidFill>
                        </a:rPr>
                        <a:t> </a:t>
                      </a:r>
                      <a:r>
                        <a:rPr lang="en-US" sz="1200" dirty="0" err="1">
                          <a:solidFill>
                            <a:schemeClr val="dk1"/>
                          </a:solidFill>
                        </a:rPr>
                        <a:t>реестра</a:t>
                      </a:r>
                      <a:r>
                        <a:rPr lang="en-US" sz="1200" dirty="0">
                          <a:solidFill>
                            <a:schemeClr val="dk1"/>
                          </a:solidFill>
                        </a:rPr>
                        <a:t> </a:t>
                      </a:r>
                      <a:r>
                        <a:rPr lang="en-US" sz="1200" dirty="0" err="1">
                          <a:solidFill>
                            <a:schemeClr val="dk1"/>
                          </a:solidFill>
                        </a:rPr>
                        <a:t>фактов</a:t>
                      </a:r>
                      <a:r>
                        <a:rPr lang="en-US" sz="1200" dirty="0">
                          <a:solidFill>
                            <a:schemeClr val="dk1"/>
                          </a:solidFill>
                        </a:rPr>
                        <a:t> назначений</a:t>
                      </a:r>
                      <a:endParaRPr sz="1200" dirty="0"/>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83" name="Shape 183"/>
          <p:cNvPicPr preferRelativeResize="0"/>
          <p:nvPr/>
        </p:nvPicPr>
        <p:blipFill>
          <a:blip r:embed="rId3">
            <a:alphaModFix/>
          </a:blip>
          <a:stretch>
            <a:fillRect/>
          </a:stretch>
        </p:blipFill>
        <p:spPr>
          <a:xfrm>
            <a:off x="200401" y="3527550"/>
            <a:ext cx="945777" cy="840957"/>
          </a:xfrm>
          <a:prstGeom prst="rect">
            <a:avLst/>
          </a:prstGeom>
          <a:noFill/>
          <a:ln>
            <a:noFill/>
          </a:ln>
        </p:spPr>
      </p:pic>
      <p:pic>
        <p:nvPicPr>
          <p:cNvPr id="184" name="Shape 184"/>
          <p:cNvPicPr preferRelativeResize="0"/>
          <p:nvPr/>
        </p:nvPicPr>
        <p:blipFill>
          <a:blip r:embed="rId4">
            <a:alphaModFix/>
          </a:blip>
          <a:stretch>
            <a:fillRect/>
          </a:stretch>
        </p:blipFill>
        <p:spPr>
          <a:xfrm>
            <a:off x="265718" y="1296700"/>
            <a:ext cx="815148" cy="639901"/>
          </a:xfrm>
          <a:prstGeom prst="rect">
            <a:avLst/>
          </a:prstGeom>
          <a:noFill/>
          <a:ln>
            <a:noFill/>
          </a:ln>
        </p:spPr>
      </p:pic>
      <p:pic>
        <p:nvPicPr>
          <p:cNvPr id="185" name="Shape 185"/>
          <p:cNvPicPr preferRelativeResize="0"/>
          <p:nvPr/>
        </p:nvPicPr>
        <p:blipFill>
          <a:blip r:embed="rId5">
            <a:alphaModFix/>
          </a:blip>
          <a:stretch>
            <a:fillRect/>
          </a:stretch>
        </p:blipFill>
        <p:spPr>
          <a:xfrm>
            <a:off x="219350" y="2063938"/>
            <a:ext cx="907876" cy="561481"/>
          </a:xfrm>
          <a:prstGeom prst="rect">
            <a:avLst/>
          </a:prstGeom>
          <a:noFill/>
          <a:ln>
            <a:noFill/>
          </a:ln>
        </p:spPr>
      </p:pic>
      <p:pic>
        <p:nvPicPr>
          <p:cNvPr id="186" name="Shape 186"/>
          <p:cNvPicPr preferRelativeResize="0"/>
          <p:nvPr/>
        </p:nvPicPr>
        <p:blipFill>
          <a:blip r:embed="rId6">
            <a:alphaModFix/>
          </a:blip>
          <a:stretch>
            <a:fillRect/>
          </a:stretch>
        </p:blipFill>
        <p:spPr>
          <a:xfrm>
            <a:off x="323803" y="4657424"/>
            <a:ext cx="698966" cy="744825"/>
          </a:xfrm>
          <a:prstGeom prst="rect">
            <a:avLst/>
          </a:prstGeom>
          <a:noFill/>
          <a:ln>
            <a:noFill/>
          </a:ln>
        </p:spPr>
      </p:pic>
      <p:pic>
        <p:nvPicPr>
          <p:cNvPr id="187" name="Shape 187"/>
          <p:cNvPicPr preferRelativeResize="0"/>
          <p:nvPr/>
        </p:nvPicPr>
        <p:blipFill>
          <a:blip r:embed="rId7">
            <a:alphaModFix/>
          </a:blip>
          <a:stretch>
            <a:fillRect/>
          </a:stretch>
        </p:blipFill>
        <p:spPr>
          <a:xfrm>
            <a:off x="366726" y="2752746"/>
            <a:ext cx="522316" cy="561475"/>
          </a:xfrm>
          <a:prstGeom prst="rect">
            <a:avLst/>
          </a:prstGeom>
          <a:noFill/>
          <a:ln>
            <a:noFill/>
          </a:ln>
        </p:spPr>
      </p:pic>
      <p:pic>
        <p:nvPicPr>
          <p:cNvPr id="188" name="Shape 188"/>
          <p:cNvPicPr preferRelativeResize="0"/>
          <p:nvPr/>
        </p:nvPicPr>
        <p:blipFill>
          <a:blip r:embed="rId8">
            <a:alphaModFix/>
          </a:blip>
          <a:stretch>
            <a:fillRect/>
          </a:stretch>
        </p:blipFill>
        <p:spPr>
          <a:xfrm>
            <a:off x="128550" y="5485477"/>
            <a:ext cx="998675" cy="253975"/>
          </a:xfrm>
          <a:prstGeom prst="rect">
            <a:avLst/>
          </a:prstGeom>
          <a:noFill/>
          <a:ln>
            <a:noFill/>
          </a:ln>
        </p:spPr>
      </p:pic>
      <p:pic>
        <p:nvPicPr>
          <p:cNvPr id="189" name="Shape 189"/>
          <p:cNvPicPr preferRelativeResize="0"/>
          <p:nvPr/>
        </p:nvPicPr>
        <p:blipFill>
          <a:blip r:embed="rId9">
            <a:alphaModFix/>
          </a:blip>
          <a:stretch>
            <a:fillRect/>
          </a:stretch>
        </p:blipFill>
        <p:spPr>
          <a:xfrm>
            <a:off x="7029976" y="-5"/>
            <a:ext cx="1025230" cy="458125"/>
          </a:xfrm>
          <a:prstGeom prst="rect">
            <a:avLst/>
          </a:prstGeom>
          <a:noFill/>
          <a:ln>
            <a:noFill/>
          </a:ln>
        </p:spPr>
      </p:pic>
      <p:pic>
        <p:nvPicPr>
          <p:cNvPr id="190" name="Shape 190"/>
          <p:cNvPicPr preferRelativeResize="0"/>
          <p:nvPr/>
        </p:nvPicPr>
        <p:blipFill>
          <a:blip r:embed="rId9">
            <a:alphaModFix/>
          </a:blip>
          <a:stretch>
            <a:fillRect/>
          </a:stretch>
        </p:blipFill>
        <p:spPr>
          <a:xfrm>
            <a:off x="4059406" y="524227"/>
            <a:ext cx="1432014" cy="639900"/>
          </a:xfrm>
          <a:prstGeom prst="rect">
            <a:avLst/>
          </a:prstGeom>
          <a:noFill/>
          <a:ln>
            <a:noFill/>
          </a:ln>
        </p:spPr>
      </p:pic>
      <p:pic>
        <p:nvPicPr>
          <p:cNvPr id="191" name="Shape 191"/>
          <p:cNvPicPr preferRelativeResize="0"/>
          <p:nvPr/>
        </p:nvPicPr>
        <p:blipFill>
          <a:blip r:embed="rId10">
            <a:alphaModFix/>
          </a:blip>
          <a:stretch>
            <a:fillRect/>
          </a:stretch>
        </p:blipFill>
        <p:spPr>
          <a:xfrm>
            <a:off x="2501875" y="6210700"/>
            <a:ext cx="3146650" cy="571100"/>
          </a:xfrm>
          <a:prstGeom prst="rect">
            <a:avLst/>
          </a:prstGeom>
          <a:noFill/>
          <a:ln>
            <a:noFill/>
          </a:ln>
        </p:spPr>
      </p:pic>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3063</Words>
  <Application>Microsoft Macintosh PowerPoint</Application>
  <PresentationFormat>Экран (4:3)</PresentationFormat>
  <Paragraphs>234</Paragraphs>
  <Slides>19</Slides>
  <Notes>19</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Century Gothic</vt:lpstr>
      <vt:lpstr>Times New Roman</vt:lpstr>
      <vt:lpstr>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Федеральный закон от 21 июля 2014 г. N 209-ФЗ "О государственной информационной  системе жилищно-коммунального хозяйства»</vt:lpstr>
      <vt:lpstr>Возможности системы «SmartGKH»</vt:lpstr>
      <vt:lpstr>Возможности для управляющих организаций</vt:lpstr>
      <vt:lpstr>Возможности для жильцов</vt:lpstr>
      <vt:lpstr>Возможности для поставщиков услуг</vt:lpstr>
      <vt:lpstr>Возможности для представителей ОГВ</vt:lpstr>
      <vt:lpstr>Преимущества портала «SmartGKH»</vt:lpstr>
      <vt:lpstr> Спасибо за внимание!    SmartGKH.ru ЕГИССО.РФ    </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Пользователь Microsoft Office</cp:lastModifiedBy>
  <cp:revision>7</cp:revision>
  <cp:lastPrinted>2018-04-04T07:50:02Z</cp:lastPrinted>
  <dcterms:modified xsi:type="dcterms:W3CDTF">2018-04-04T07:50:20Z</dcterms:modified>
</cp:coreProperties>
</file>