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7"/>
  </p:notesMasterIdLst>
  <p:sldIdLst>
    <p:sldId id="256" r:id="rId2"/>
    <p:sldId id="273" r:id="rId3"/>
    <p:sldId id="282" r:id="rId4"/>
    <p:sldId id="288" r:id="rId5"/>
    <p:sldId id="289" r:id="rId6"/>
    <p:sldId id="290" r:id="rId7"/>
    <p:sldId id="274" r:id="rId8"/>
    <p:sldId id="275" r:id="rId9"/>
    <p:sldId id="276" r:id="rId10"/>
    <p:sldId id="279" r:id="rId11"/>
    <p:sldId id="280" r:id="rId12"/>
    <p:sldId id="291" r:id="rId13"/>
    <p:sldId id="281" r:id="rId14"/>
    <p:sldId id="283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5115-DF18-4EA9-9C47-36820CCF6E40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E6CD3-95C4-4F2D-840B-E03E64162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4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144939-F09E-472A-A06D-BD14F45EBBCE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1600" dirty="0" smtClean="0"/>
              <a:t>Применяемые технологии: </a:t>
            </a:r>
            <a:r>
              <a:rPr lang="en-US" altLang="ru-RU" sz="1600" dirty="0" smtClean="0"/>
              <a:t>1cFresh</a:t>
            </a:r>
            <a:r>
              <a:rPr lang="ru-RU" altLang="ru-RU" sz="1600" dirty="0" smtClean="0"/>
              <a:t>, лицензии уровня КОРП, </a:t>
            </a:r>
          </a:p>
          <a:p>
            <a:pPr marL="355600">
              <a:defRPr/>
            </a:pPr>
            <a:r>
              <a:rPr lang="ru-RU" altLang="ru-RU" sz="1600" dirty="0" smtClean="0"/>
              <a:t>поддержка КОРП (ИТС КОРП + РКЛ, ИТС ЦГУ)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2"/>
                </a:solidFill>
              </a:rPr>
              <a:t>Москва.</a:t>
            </a:r>
            <a:r>
              <a:rPr lang="ru-RU" altLang="ru-RU" sz="1600" dirty="0" smtClean="0"/>
              <a:t> Универсальная автоматизированная система бюджетного учета: </a:t>
            </a:r>
          </a:p>
          <a:p>
            <a:pPr marL="400050" lvl="1">
              <a:defRPr/>
            </a:pPr>
            <a:r>
              <a:rPr lang="ru-RU" altLang="ru-RU" sz="1600" dirty="0" smtClean="0"/>
              <a:t>2 300 учреждений, лицевые счета по 350 000 работникам, более 18 000 пользователей, 1С:БГУ, 1С:ЗКГУ, аналитическая отчетность, управленческий онлайн-анализ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2"/>
                </a:solidFill>
              </a:rPr>
              <a:t>Иркутская область</a:t>
            </a:r>
            <a:r>
              <a:rPr lang="ru-RU" altLang="ru-RU" sz="1600" dirty="0" smtClean="0"/>
              <a:t>. Автоматизированная информационная система управления финансово-хозяйственной деятельностью исполнительных органов власти и учреждений: 576 учреждений, 4 000 пользователей, 1С:БГУ, 1С:ЗКГУ, 1С:Свод отчетов, 1С:Диетическое питание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2"/>
                </a:solidFill>
              </a:rPr>
              <a:t>Тюменская область</a:t>
            </a:r>
            <a:r>
              <a:rPr lang="ru-RU" altLang="ru-RU" sz="1600" dirty="0" smtClean="0"/>
              <a:t>.  Автоматизированная информационная </a:t>
            </a:r>
            <a:r>
              <a:rPr lang="en-US" altLang="ru-RU" sz="1600" dirty="0" smtClean="0"/>
              <a:t>ERP- </a:t>
            </a:r>
            <a:r>
              <a:rPr lang="ru-RU" altLang="ru-RU" sz="1600" dirty="0" smtClean="0"/>
              <a:t>система управления ресурсами медицинских организаций</a:t>
            </a:r>
            <a:r>
              <a:rPr lang="en-US" altLang="ru-RU" sz="1600" dirty="0" smtClean="0"/>
              <a:t> (</a:t>
            </a:r>
            <a:r>
              <a:rPr lang="ru-RU" altLang="ru-RU" sz="1600" dirty="0" smtClean="0"/>
              <a:t>ФХД+МИС): </a:t>
            </a:r>
            <a:br>
              <a:rPr lang="ru-RU" altLang="ru-RU" sz="1600" dirty="0" smtClean="0"/>
            </a:br>
            <a:r>
              <a:rPr lang="ru-RU" altLang="ru-RU" sz="1600" dirty="0" smtClean="0"/>
              <a:t>1 350 пользователей, 35 630 пациентов в год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2"/>
                </a:solidFill>
              </a:rPr>
              <a:t>Республика Саха (Якутия</a:t>
            </a:r>
            <a:r>
              <a:rPr lang="ru-RU" altLang="ru-RU" sz="1600" dirty="0" smtClean="0"/>
              <a:t>), </a:t>
            </a:r>
            <a:r>
              <a:rPr lang="ru-RU" altLang="ru-RU" sz="1600" dirty="0" err="1" smtClean="0"/>
              <a:t>Нюрбинский</a:t>
            </a:r>
            <a:r>
              <a:rPr lang="ru-RU" altLang="ru-RU" sz="1600" dirty="0" smtClean="0"/>
              <a:t> и </a:t>
            </a:r>
            <a:r>
              <a:rPr lang="ru-RU" altLang="ru-RU" sz="1600" dirty="0" err="1" smtClean="0"/>
              <a:t>Хангаласский</a:t>
            </a:r>
            <a:r>
              <a:rPr lang="ru-RU" altLang="ru-RU" sz="1600" dirty="0" smtClean="0"/>
              <a:t> улусы (районы):</a:t>
            </a:r>
          </a:p>
          <a:p>
            <a:pPr marL="400050" lvl="1">
              <a:defRPr/>
            </a:pPr>
            <a:r>
              <a:rPr lang="ru-RU" altLang="ru-RU" sz="1600" dirty="0" smtClean="0"/>
              <a:t>175 учреждений. Централизованная «облачная» система бухгалтерского учета. 1С:БГУ, 1С:ЗКГУ, интеграция с </a:t>
            </a:r>
            <a:r>
              <a:rPr lang="ru-RU" altLang="ru-RU" sz="1600" dirty="0" err="1" smtClean="0"/>
              <a:t>Кейсистемс</a:t>
            </a:r>
            <a:endParaRPr lang="ru-RU" altLang="ru-RU" sz="1600" dirty="0" smtClean="0"/>
          </a:p>
          <a:p>
            <a:pPr>
              <a:defRPr/>
            </a:pPr>
            <a:r>
              <a:rPr lang="ru-RU" altLang="ru-RU" sz="1600" dirty="0" smtClean="0">
                <a:solidFill>
                  <a:schemeClr val="accent2"/>
                </a:solidFill>
              </a:rPr>
              <a:t>Архангельс</a:t>
            </a:r>
            <a:r>
              <a:rPr lang="ru-RU" altLang="ru-RU" sz="1600" dirty="0" smtClean="0"/>
              <a:t>к. Централизованная бухгалтерия:</a:t>
            </a:r>
          </a:p>
          <a:p>
            <a:pPr marL="400050" lvl="1">
              <a:defRPr/>
            </a:pPr>
            <a:r>
              <a:rPr lang="ru-RU" altLang="ru-RU" sz="1600" dirty="0" smtClean="0"/>
              <a:t>80 учреждений культуры, спорта и образования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0BF36EA5-633B-4912-8E84-B39CF4653EC6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8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D8C6F79F-0E66-4FF2-BBF6-49D463748F16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1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474254"/>
            <a:ext cx="10782300" cy="3352800"/>
          </a:xfrm>
        </p:spPr>
        <p:txBody>
          <a:bodyPr/>
          <a:lstStyle/>
          <a:p>
            <a:r>
              <a:rPr lang="ru-RU" sz="4800" dirty="0" smtClean="0"/>
              <a:t>Облачная система учета</a:t>
            </a:r>
            <a:br>
              <a:rPr lang="ru-RU" sz="4800" dirty="0" smtClean="0"/>
            </a:br>
            <a:r>
              <a:rPr lang="ru-RU" sz="4800" dirty="0" smtClean="0"/>
              <a:t>и управления финансово-хозяйственной деятельностью бюджетных учреждений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Опыт внедрения и преимущества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504" y="4902335"/>
            <a:ext cx="9228201" cy="1645920"/>
          </a:xfrm>
        </p:spPr>
        <p:txBody>
          <a:bodyPr/>
          <a:lstStyle/>
          <a:p>
            <a:r>
              <a:rPr lang="ru-RU" dirty="0" smtClean="0"/>
              <a:t>Компания «Хэндисофт»</a:t>
            </a:r>
          </a:p>
          <a:p>
            <a:r>
              <a:rPr lang="ru-RU" dirty="0" smtClean="0"/>
              <a:t>Владимир </a:t>
            </a:r>
            <a:r>
              <a:rPr lang="ru-RU" dirty="0" err="1" smtClean="0"/>
              <a:t>Алеев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621323" y="1700214"/>
            <a:ext cx="10691446" cy="42497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Получение гарантированного экономического эффекта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Наличие успешных внедрений и длительной беспроблемной эксплуатации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Промышленный уровень системы и технической поддержки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Возможность перехода на СПО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Произвольное масштабирование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Создание собственного центра компетенции по технологиям «1С»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Апгрейд закупленных ранее программных средств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Расширение системы за счет добавления новых модулей</a:t>
            </a:r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837127" y="260350"/>
            <a:ext cx="996824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  <a:buClrTx/>
              <a:buNone/>
            </a:pPr>
            <a:r>
              <a:rPr lang="ru-RU" altLang="ru-RU" sz="5400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Стратегические преимущества технологии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996462" y="1876060"/>
            <a:ext cx="10304584" cy="4752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dirty="0" smtClean="0"/>
              <a:t>Унификация и прозрачность ведения учета</a:t>
            </a:r>
          </a:p>
          <a:p>
            <a:pPr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Управление НСИ</a:t>
            </a:r>
          </a:p>
          <a:p>
            <a:pPr>
              <a:defRPr/>
            </a:pPr>
            <a:r>
              <a:rPr lang="ru-RU" altLang="ru-RU" sz="2800" dirty="0" smtClean="0"/>
              <a:t>Контроль расходования бюджетных средств</a:t>
            </a:r>
          </a:p>
          <a:p>
            <a:pPr>
              <a:defRPr/>
            </a:pPr>
            <a:r>
              <a:rPr lang="ru-RU" altLang="ru-RU" sz="2800" dirty="0" smtClean="0"/>
              <a:t>Ведение реестров объектов учета и контроля</a:t>
            </a:r>
          </a:p>
          <a:p>
            <a:pPr>
              <a:defRPr/>
            </a:pPr>
            <a:r>
              <a:rPr lang="ru-RU" altLang="ru-RU" sz="2800" dirty="0" smtClean="0"/>
              <a:t>Обеспечение специалистов специализированными АРМ</a:t>
            </a:r>
          </a:p>
          <a:p>
            <a:pPr>
              <a:defRPr/>
            </a:pPr>
            <a:r>
              <a:rPr lang="ru-RU" altLang="ru-RU" sz="2800" dirty="0" smtClean="0"/>
              <a:t>Информационная поддержка принятия решений на всех уровнях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Формирование оперативной отчетности на </a:t>
            </a:r>
            <a:r>
              <a:rPr lang="ru-RU" altLang="ru-RU" sz="2800" dirty="0" smtClean="0"/>
              <a:t>всех уровнях</a:t>
            </a:r>
          </a:p>
          <a:p>
            <a:pPr>
              <a:defRPr/>
            </a:pPr>
            <a:r>
              <a:rPr lang="ru-RU" altLang="ru-RU" sz="2800" dirty="0" smtClean="0"/>
              <a:t>Интеграция с федеральными ГИС и существующими ИС Заказчика</a:t>
            </a:r>
          </a:p>
        </p:txBody>
      </p:sp>
      <p:sp>
        <p:nvSpPr>
          <p:cNvPr id="13315" name="Заголовок 1"/>
          <p:cNvSpPr txBox="1">
            <a:spLocks/>
          </p:cNvSpPr>
          <p:nvPr/>
        </p:nvSpPr>
        <p:spPr bwMode="auto">
          <a:xfrm>
            <a:off x="391157" y="260350"/>
            <a:ext cx="1054779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  <a:buClrTx/>
              <a:buNone/>
            </a:pPr>
            <a:r>
              <a:rPr lang="ru-RU" altLang="ru-RU" sz="5400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Функциональные преимущества технологии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0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519448" y="1704658"/>
            <a:ext cx="10972800" cy="4526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</a:rPr>
              <a:t>Управление </a:t>
            </a:r>
            <a:r>
              <a:rPr lang="ru-RU" sz="2800" b="1" dirty="0">
                <a:solidFill>
                  <a:srgbClr val="0070C0"/>
                </a:solidFill>
              </a:rPr>
              <a:t>ИТ. Управление </a:t>
            </a:r>
            <a:r>
              <a:rPr lang="ru-RU" sz="2800" b="1" dirty="0" smtClean="0">
                <a:solidFill>
                  <a:srgbClr val="0070C0"/>
                </a:solidFill>
              </a:rPr>
              <a:t>Финансами </a:t>
            </a:r>
            <a:r>
              <a:rPr lang="ru-RU" sz="2800" b="1" dirty="0" smtClean="0">
                <a:solidFill>
                  <a:schemeClr val="tx1"/>
                </a:solidFill>
              </a:rPr>
              <a:t>- Заказчик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0070C0"/>
                </a:solidFill>
              </a:rPr>
              <a:t>Фирма «1С» </a:t>
            </a:r>
            <a:r>
              <a:rPr lang="ru-RU" sz="2800" b="1" dirty="0" smtClean="0"/>
              <a:t>– Носитель технологии, авторский надзор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Партнеры </a:t>
            </a:r>
            <a:r>
              <a:rPr lang="ru-RU" sz="2800" b="1" dirty="0" smtClean="0">
                <a:solidFill>
                  <a:srgbClr val="0070C0"/>
                </a:solidFill>
              </a:rPr>
              <a:t>«1С» </a:t>
            </a:r>
            <a:r>
              <a:rPr lang="ru-RU" sz="2800" b="1" dirty="0"/>
              <a:t>– </a:t>
            </a:r>
            <a:r>
              <a:rPr lang="ru-RU" sz="2800" b="1" dirty="0" smtClean="0"/>
              <a:t>Исполнители работ и методологи</a:t>
            </a:r>
            <a:endParaRPr lang="ru-RU" sz="2800" b="1" dirty="0"/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Высшее учебное заведение </a:t>
            </a:r>
            <a:r>
              <a:rPr lang="ru-RU" sz="2800" b="1" dirty="0" smtClean="0"/>
              <a:t>– обучение пользователей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0070C0"/>
                </a:solidFill>
              </a:rPr>
              <a:t>Центр компетенции Системы </a:t>
            </a:r>
            <a:r>
              <a:rPr lang="ru-RU" sz="2800" b="1" dirty="0" smtClean="0"/>
              <a:t>– методологическая поддержка</a:t>
            </a:r>
          </a:p>
          <a:p>
            <a:endParaRPr lang="ru-RU" sz="2800" b="1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609600" y="411481"/>
            <a:ext cx="93472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Роли в проекте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0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365161" y="296863"/>
            <a:ext cx="8907553" cy="755650"/>
          </a:xfrm>
        </p:spPr>
        <p:txBody>
          <a:bodyPr>
            <a:normAutofit fontScale="90000"/>
          </a:bodyPr>
          <a:lstStyle/>
          <a:p>
            <a:r>
              <a:rPr lang="en-US" altLang="ru-RU" dirty="0" smtClean="0"/>
              <a:t>ERP</a:t>
            </a:r>
            <a:r>
              <a:rPr lang="ru-RU" altLang="ru-RU" dirty="0" smtClean="0"/>
              <a:t>-решение для госсектора</a:t>
            </a:r>
          </a:p>
        </p:txBody>
      </p:sp>
      <p:pic>
        <p:nvPicPr>
          <p:cNvPr id="7172" name="Picture 6" descr="СХЕМА КС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8"/>
          <a:stretch>
            <a:fillRect/>
          </a:stretch>
        </p:blipFill>
        <p:spPr bwMode="auto">
          <a:xfrm>
            <a:off x="2262553" y="1226437"/>
            <a:ext cx="7502385" cy="532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20" y="177561"/>
            <a:ext cx="10772775" cy="1658198"/>
          </a:xfrm>
        </p:spPr>
        <p:txBody>
          <a:bodyPr/>
          <a:lstStyle/>
          <a:p>
            <a:r>
              <a:rPr lang="ru-RU" dirty="0" smtClean="0"/>
              <a:t>Продолжение следует…</a:t>
            </a:r>
            <a:endParaRPr lang="ru-RU" dirty="0"/>
          </a:p>
        </p:txBody>
      </p:sp>
      <p:pic>
        <p:nvPicPr>
          <p:cNvPr id="1026" name="Picture 2" descr="http://komotoz.ru/photo/priroda/photos/ajsberg/ajsberg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0" y="1380952"/>
            <a:ext cx="8715063" cy="53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65" y="4096095"/>
            <a:ext cx="2761905" cy="2761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Компания «Хэндисофт»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6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901" y="-316219"/>
            <a:ext cx="10772775" cy="1658198"/>
          </a:xfrm>
        </p:spPr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772" y="973490"/>
            <a:ext cx="10753725" cy="3766185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200" dirty="0">
                <a:solidFill>
                  <a:schemeClr val="tx1"/>
                </a:solidFill>
              </a:rPr>
              <a:t>Компания «Хэндисофт» была создана в 2012 году и специализируется на реализации </a:t>
            </a:r>
            <a:r>
              <a:rPr lang="ru-RU" sz="2200" dirty="0" smtClean="0">
                <a:solidFill>
                  <a:schemeClr val="tx1"/>
                </a:solidFill>
              </a:rPr>
              <a:t>наукоемких ИТ-проектов </a:t>
            </a:r>
            <a:r>
              <a:rPr lang="ru-RU" sz="2200" dirty="0">
                <a:solidFill>
                  <a:schemeClr val="tx1"/>
                </a:solidFill>
              </a:rPr>
              <a:t>для государственных и коммерческих </a:t>
            </a:r>
            <a:r>
              <a:rPr lang="ru-RU" sz="2200" dirty="0" smtClean="0">
                <a:solidFill>
                  <a:schemeClr val="tx1"/>
                </a:solidFill>
              </a:rPr>
              <a:t>структурах</a:t>
            </a:r>
            <a:endParaRPr lang="ru-RU" sz="2200" dirty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  <a:defRPr/>
            </a:pPr>
            <a:r>
              <a:rPr lang="ru-RU" sz="3600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Основные направления деятельности:</a:t>
            </a:r>
          </a:p>
          <a:p>
            <a:pPr>
              <a:lnSpc>
                <a:spcPct val="95000"/>
              </a:lnSpc>
              <a:defRPr/>
            </a:pPr>
            <a:r>
              <a:rPr lang="ru-RU" sz="2200" dirty="0">
                <a:solidFill>
                  <a:schemeClr val="tx1"/>
                </a:solidFill>
              </a:rPr>
              <a:t>Разработка и внедрение информационных систем, решающих задачи </a:t>
            </a:r>
            <a:r>
              <a:rPr lang="ru-RU" sz="2200" dirty="0" smtClean="0">
                <a:solidFill>
                  <a:schemeClr val="tx1"/>
                </a:solidFill>
              </a:rPr>
              <a:t>консолидации </a:t>
            </a:r>
            <a:r>
              <a:rPr lang="ru-RU" sz="2200" dirty="0">
                <a:solidFill>
                  <a:schemeClr val="tx1"/>
                </a:solidFill>
              </a:rPr>
              <a:t>и управления качеством данных, бизнес-анализа и </a:t>
            </a:r>
            <a:r>
              <a:rPr lang="ru-RU" sz="2200" dirty="0" smtClean="0">
                <a:solidFill>
                  <a:schemeClr val="tx1"/>
                </a:solidFill>
              </a:rPr>
              <a:t>визуализации</a:t>
            </a:r>
            <a:endParaRPr lang="ru-RU" sz="2200" dirty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  <a:defRPr/>
            </a:pPr>
            <a:r>
              <a:rPr lang="ru-RU" sz="2200" dirty="0">
                <a:solidFill>
                  <a:schemeClr val="tx1"/>
                </a:solidFill>
              </a:rPr>
              <a:t>Консалтинг в области аналитической работы с данными </a:t>
            </a:r>
            <a:r>
              <a:rPr lang="ru-RU" sz="2200" dirty="0" smtClean="0">
                <a:solidFill>
                  <a:schemeClr val="tx1"/>
                </a:solidFill>
              </a:rPr>
              <a:t>и информационного </a:t>
            </a:r>
            <a:r>
              <a:rPr lang="ru-RU" sz="2200" dirty="0">
                <a:solidFill>
                  <a:schemeClr val="tx1"/>
                </a:solidFill>
              </a:rPr>
              <a:t>обеспечения процессов </a:t>
            </a:r>
            <a:r>
              <a:rPr lang="ru-RU" sz="2200" dirty="0" smtClean="0">
                <a:solidFill>
                  <a:schemeClr val="tx1"/>
                </a:solidFill>
              </a:rPr>
              <a:t>управления</a:t>
            </a:r>
            <a:endParaRPr lang="ru-RU" sz="2200" dirty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  <a:defRPr/>
            </a:pPr>
            <a:r>
              <a:rPr lang="ru-RU" sz="2200" dirty="0">
                <a:solidFill>
                  <a:schemeClr val="tx1"/>
                </a:solidFill>
              </a:rPr>
              <a:t>Внедрение решений </a:t>
            </a:r>
            <a:r>
              <a:rPr lang="ru-RU" sz="2200" dirty="0" smtClean="0">
                <a:solidFill>
                  <a:schemeClr val="tx1"/>
                </a:solidFill>
              </a:rPr>
              <a:t>Фирмы «1С», </a:t>
            </a:r>
            <a:r>
              <a:rPr lang="ru-RU" sz="2200" dirty="0">
                <a:solidFill>
                  <a:schemeClr val="tx1"/>
                </a:solidFill>
              </a:rPr>
              <a:t>в том числе с использованием облачных </a:t>
            </a:r>
            <a:r>
              <a:rPr lang="ru-RU" sz="2200" dirty="0" smtClean="0">
                <a:solidFill>
                  <a:schemeClr val="tx1"/>
                </a:solidFill>
              </a:rPr>
              <a:t>технологий</a:t>
            </a:r>
            <a:endParaRPr lang="ru-RU" sz="2200" dirty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  <a:defRPr/>
            </a:pPr>
            <a:r>
              <a:rPr lang="ru-RU" sz="2200" dirty="0">
                <a:solidFill>
                  <a:schemeClr val="tx1"/>
                </a:solidFill>
              </a:rPr>
              <a:t>Разработка и внедрение учетных систем в государственных учреждениях, а также интеграция этих систем с </a:t>
            </a:r>
            <a:r>
              <a:rPr lang="ru-RU" sz="2200" dirty="0" smtClean="0">
                <a:solidFill>
                  <a:schemeClr val="tx1"/>
                </a:solidFill>
              </a:rPr>
              <a:t>внешними </a:t>
            </a:r>
            <a:r>
              <a:rPr lang="ru-RU" sz="2200" dirty="0">
                <a:solidFill>
                  <a:schemeClr val="tx1"/>
                </a:solidFill>
              </a:rPr>
              <a:t>системами и </a:t>
            </a:r>
            <a:r>
              <a:rPr lang="ru-RU" sz="2200" dirty="0" smtClean="0">
                <a:solidFill>
                  <a:schemeClr val="tx1"/>
                </a:solidFill>
              </a:rPr>
              <a:t>ресурсами</a:t>
            </a:r>
            <a:endParaRPr lang="ru-RU" sz="2200" dirty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  <a:defRPr/>
            </a:pPr>
            <a:r>
              <a:rPr lang="ru-RU" sz="2200" dirty="0">
                <a:solidFill>
                  <a:schemeClr val="tx1"/>
                </a:solidFill>
              </a:rPr>
              <a:t>Методическая поддержка и консалтинг в области ведения бухгалтерского и кадрового учета, а также расчета заработной платы в государственных бюджетных </a:t>
            </a:r>
            <a:r>
              <a:rPr lang="ru-RU" sz="2200" dirty="0" smtClean="0">
                <a:solidFill>
                  <a:schemeClr val="tx1"/>
                </a:solidFill>
              </a:rPr>
              <a:t>учреждениях</a:t>
            </a:r>
            <a:endParaRPr lang="ru-RU" sz="2200" dirty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  <a:defRPr/>
            </a:pPr>
            <a:r>
              <a:rPr lang="ru-RU" sz="2200" dirty="0">
                <a:solidFill>
                  <a:schemeClr val="tx1"/>
                </a:solidFill>
              </a:rPr>
              <a:t>Сопровождение корпоративных информационных систем по стандартам ITIL</a:t>
            </a:r>
          </a:p>
          <a:p>
            <a:pPr>
              <a:lnSpc>
                <a:spcPct val="95000"/>
              </a:lnSpc>
              <a:defRPr/>
            </a:pP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9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472695" y="117475"/>
            <a:ext cx="11453142" cy="1270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Универсальная автоматизированная информационная система бюджетного учета</a:t>
            </a:r>
            <a:endParaRPr lang="ru-RU" altLang="ru-RU" dirty="0"/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 b="5118"/>
          <a:stretch>
            <a:fillRect/>
          </a:stretch>
        </p:blipFill>
        <p:spPr bwMode="auto">
          <a:xfrm>
            <a:off x="1538289" y="1389912"/>
            <a:ext cx="27336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35" y="1387475"/>
            <a:ext cx="4456921" cy="533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255" y="33442"/>
            <a:ext cx="10772775" cy="1658198"/>
          </a:xfrm>
        </p:spPr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975360" y="1691640"/>
            <a:ext cx="9966960" cy="4526280"/>
          </a:xfrm>
        </p:spPr>
        <p:txBody>
          <a:bodyPr>
            <a:normAutofit/>
          </a:bodyPr>
          <a:lstStyle/>
          <a:p>
            <a:pPr lvl="0"/>
            <a:r>
              <a:rPr lang="ru-RU" sz="1920" dirty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x-none" sz="1920" dirty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беспечение прозрачности, открытости и </a:t>
            </a:r>
            <a:r>
              <a:rPr lang="x-none" sz="1920" dirty="0" smtClean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подотчетности</a:t>
            </a:r>
            <a:r>
              <a:rPr lang="ru-RU" sz="1920" dirty="0" smtClean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920" dirty="0" smtClean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920" dirty="0" smtClean="0"/>
              <a:t>финансово-хозяйственной </a:t>
            </a:r>
            <a:r>
              <a:rPr lang="x-none" sz="1920" dirty="0"/>
              <a:t>деятельности </a:t>
            </a:r>
            <a:r>
              <a:rPr lang="ru-RU" sz="1920" dirty="0"/>
              <a:t>ОГВ и подведомственных Учреждений</a:t>
            </a:r>
          </a:p>
          <a:p>
            <a:pPr lvl="0"/>
            <a:endParaRPr lang="ru-RU" sz="1920" dirty="0"/>
          </a:p>
          <a:p>
            <a:pPr lvl="0"/>
            <a:r>
              <a:rPr lang="ru-RU" sz="1920" dirty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x-none" sz="1920" dirty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овышение качества и достоверности</a:t>
            </a:r>
            <a:r>
              <a:rPr lang="ru-RU" sz="1920" dirty="0"/>
              <a:t>, оперативное формирование бухгалтерской (бюджетной), кадровой и </a:t>
            </a:r>
            <a:r>
              <a:rPr lang="x-none" sz="1920" dirty="0"/>
              <a:t>управленческой отчетности</a:t>
            </a:r>
            <a:endParaRPr lang="ru-RU" sz="1920" dirty="0"/>
          </a:p>
          <a:p>
            <a:pPr lvl="0"/>
            <a:endParaRPr lang="ru-RU" sz="1920" dirty="0"/>
          </a:p>
          <a:p>
            <a:pPr lvl="0"/>
            <a:r>
              <a:rPr lang="ru-RU" sz="1920" dirty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x-none" sz="1920" dirty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овышение качества финансового менеджмента </a:t>
            </a:r>
            <a:r>
              <a:rPr lang="x-none" sz="1920" dirty="0"/>
              <a:t>организаций сектора государственного управления за счет формирования единого информационного-аналитического пространства</a:t>
            </a:r>
            <a:endParaRPr lang="ru-RU" sz="1920" dirty="0"/>
          </a:p>
          <a:p>
            <a:pPr lvl="0"/>
            <a:endParaRPr lang="ru-RU" sz="1920" dirty="0"/>
          </a:p>
          <a:p>
            <a:pPr lvl="0"/>
            <a:r>
              <a:rPr lang="ru-RU" sz="1920" dirty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</a:t>
            </a:r>
            <a:r>
              <a:rPr lang="x-none" sz="1920" dirty="0">
                <a:solidFill>
                  <a:srgbClr val="00AAE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ормирование и развитие единой методологии </a:t>
            </a:r>
            <a:r>
              <a:rPr lang="x-none" sz="1920" dirty="0"/>
              <a:t>и технологического обеспечения управления </a:t>
            </a:r>
            <a:r>
              <a:rPr lang="ru-RU" sz="1920" dirty="0"/>
              <a:t>финансово-хозяйственной деятельностью Учреждений,</a:t>
            </a:r>
            <a:r>
              <a:rPr lang="x-none" sz="1920" dirty="0"/>
              <a:t> подведомственных </a:t>
            </a:r>
            <a:r>
              <a:rPr lang="ru-RU" sz="1920" dirty="0"/>
              <a:t>ОГВ</a:t>
            </a:r>
            <a:r>
              <a:rPr lang="x-none" sz="1920" dirty="0"/>
              <a:t>.</a:t>
            </a:r>
            <a:endParaRPr lang="ru-RU" sz="1920" dirty="0"/>
          </a:p>
          <a:p>
            <a:pPr>
              <a:lnSpc>
                <a:spcPct val="150000"/>
              </a:lnSpc>
            </a:pPr>
            <a:endParaRPr lang="ru-RU" sz="192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1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78" y="499533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комплексные процессы</a:t>
            </a:r>
            <a:br>
              <a:rPr lang="ru-RU" dirty="0"/>
            </a:br>
            <a:r>
              <a:rPr lang="ru-RU" dirty="0"/>
              <a:t>и целевые средства автоматизации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158241" y="2356480"/>
            <a:ext cx="5854889" cy="45262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1. Бухгалтерский (бюджетный) учет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2. Расчет заработной платы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3. Кадровый учет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/>
          <a:lstStyle/>
          <a:p>
            <a:pPr marL="30480"/>
            <a:fld id="{81D60167-4931-47E6-BA6A-407CBD079E47}" type="slidenum">
              <a:rPr lang="ru-RU" sz="1200">
                <a:latin typeface="Arial"/>
                <a:cs typeface="Arial"/>
              </a:rPr>
              <a:pPr marL="30480"/>
              <a:t>5</a:t>
            </a:fld>
            <a:endParaRPr lang="ru-RU" sz="1200">
              <a:latin typeface="Arial"/>
              <a:cs typeface="Arial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58240" y="189055"/>
            <a:ext cx="841248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Picture 2" descr="Картинки по запросу 1с:бухгалтерия государственного учрежден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7" b="18104"/>
          <a:stretch/>
        </p:blipFill>
        <p:spPr bwMode="auto">
          <a:xfrm>
            <a:off x="7256060" y="1506714"/>
            <a:ext cx="3125698" cy="25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1с зарплата и кадры государственного учрежден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b="17646"/>
          <a:stretch/>
        </p:blipFill>
        <p:spPr bwMode="auto">
          <a:xfrm>
            <a:off x="7256060" y="4108665"/>
            <a:ext cx="3191633" cy="27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2503" y="4241724"/>
            <a:ext cx="10645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Картинки по запросу 1с фре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3208282"/>
            <a:ext cx="1959820" cy="19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57" y="163853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6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158240" y="133067"/>
            <a:ext cx="841248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Архитектура</a:t>
            </a:r>
            <a:endParaRPr lang="ru-RU" dirty="0"/>
          </a:p>
        </p:txBody>
      </p:sp>
      <p:pic>
        <p:nvPicPr>
          <p:cNvPr id="5" name="Рисунок 4" descr="\\192.168.0.29\222\Партнерство_1С\1С Консалтинг\Кейсы на 1сКонсалтинг\Кейс по Префектуре ЦАО\Схема подкл к УАИС БУ (Префектуре ЦАО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 b="10876"/>
          <a:stretch/>
        </p:blipFill>
        <p:spPr bwMode="auto">
          <a:xfrm>
            <a:off x="1395710" y="1515427"/>
            <a:ext cx="9089410" cy="5023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631950" y="1631951"/>
            <a:ext cx="8637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n-lt"/>
              </a:rPr>
              <a:t>Централизация бюджетного (бухгалтерского) учета для муниципальных образований, распорядителей, министерств и ведомств позволяет решить важные задачи:</a:t>
            </a:r>
            <a:endParaRPr lang="ru-RU" altLang="ru-RU" sz="1800" dirty="0">
              <a:latin typeface="+mn-lt"/>
              <a:cs typeface="Segoe U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19438" y="2598738"/>
            <a:ext cx="3143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n-lt"/>
                <a:cs typeface="Segoe UI" pitchFamily="34" charset="0"/>
              </a:rPr>
              <a:t>Мониторинг деятельности учреждений -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n-lt"/>
                <a:cs typeface="Segoe UI" pitchFamily="34" charset="0"/>
              </a:rPr>
              <a:t>получение сводных и детализированных отчетов по любому учреждению; безвыездная проверка любого учреждения со стороны контролирующих организаций</a:t>
            </a:r>
          </a:p>
        </p:txBody>
      </p:sp>
      <p:pic>
        <p:nvPicPr>
          <p:cNvPr id="819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1" y="4841876"/>
            <a:ext cx="10334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98738"/>
            <a:ext cx="9667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6" y="4741863"/>
            <a:ext cx="8350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554289"/>
            <a:ext cx="100488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19438" y="4710113"/>
            <a:ext cx="2927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n-lt"/>
                <a:cs typeface="Segoe UI" pitchFamily="34" charset="0"/>
              </a:rPr>
              <a:t>Снижение </a:t>
            </a:r>
            <a:r>
              <a:rPr lang="ru-RU" altLang="ru-RU" sz="1600" dirty="0" smtClean="0">
                <a:latin typeface="+mn-lt"/>
                <a:cs typeface="Segoe UI" pitchFamily="34" charset="0"/>
              </a:rPr>
              <a:t>расходов</a:t>
            </a:r>
            <a:r>
              <a:rPr lang="ru-RU" altLang="ru-RU" sz="1600" dirty="0">
                <a:latin typeface="+mn-lt"/>
                <a:cs typeface="Segoe UI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n-lt"/>
                <a:cs typeface="Segoe UI" pitchFamily="34" charset="0"/>
              </a:rPr>
              <a:t>в том числе за счет оптимизации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n-lt"/>
                <a:cs typeface="Segoe UI" pitchFamily="34" charset="0"/>
              </a:rPr>
              <a:t>численности штата сотрудников бухгалтерий и содержание </a:t>
            </a:r>
            <a:r>
              <a:rPr lang="en-US" altLang="ru-RU" sz="1600" dirty="0">
                <a:latin typeface="+mn-lt"/>
                <a:cs typeface="Segoe UI" pitchFamily="34" charset="0"/>
              </a:rPr>
              <a:t>IT </a:t>
            </a:r>
            <a:r>
              <a:rPr lang="ru-RU" altLang="ru-RU" sz="1600" dirty="0">
                <a:latin typeface="+mn-lt"/>
                <a:cs typeface="Segoe UI" pitchFamily="34" charset="0"/>
              </a:rPr>
              <a:t>- инфраструктуры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631114" y="2624138"/>
            <a:ext cx="26384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n-lt"/>
                <a:cs typeface="Segoe UI" pitchFamily="34" charset="0"/>
              </a:rPr>
              <a:t>Установление единых правовых и методологических основ -внедрение единых принципов, регламентов и нормативов работы сотрудников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623176" y="4779964"/>
            <a:ext cx="26463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n-lt"/>
                <a:cs typeface="Segoe UI" pitchFamily="34" charset="0"/>
              </a:rPr>
              <a:t>Решение проблемы кадрового дефицита – подбор, обучение, повышение квалификации, взаимозаменяемость.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1426" y="328614"/>
            <a:ext cx="7863374" cy="1335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>
              <a:defRPr/>
            </a:pPr>
            <a:r>
              <a:rPr lang="ru-RU" sz="4900" spc="-120" dirty="0">
                <a:solidFill>
                  <a:schemeClr val="accent1"/>
                </a:solidFill>
              </a:rPr>
              <a:t>Что дает централизация ФХД?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D:\БФТ\2014\Презентации\Тяжко\Рисунок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21" b="1465"/>
          <a:stretch/>
        </p:blipFill>
        <p:spPr bwMode="auto">
          <a:xfrm>
            <a:off x="1524001" y="2138059"/>
            <a:ext cx="7378463" cy="3966527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618186" y="404814"/>
            <a:ext cx="9028090" cy="1081087"/>
          </a:xfrm>
        </p:spPr>
        <p:txBody>
          <a:bodyPr>
            <a:normAutofit/>
          </a:bodyPr>
          <a:lstStyle/>
          <a:p>
            <a:r>
              <a:rPr lang="ru-RU" altLang="ru-RU" sz="4900" dirty="0"/>
              <a:t>Российский опыт внедрений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60731"/>
              </p:ext>
            </p:extLst>
          </p:nvPr>
        </p:nvGraphicFramePr>
        <p:xfrm>
          <a:off x="1524001" y="2112642"/>
          <a:ext cx="8594337" cy="399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2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Объект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Учреждений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Пользователей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6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Москва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2000*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12000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6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Иркутская область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650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4000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6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Тюменская область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12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1350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6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Калужская</a:t>
                      </a:r>
                      <a:r>
                        <a:rPr lang="ru-RU" sz="2800" baseline="0" dirty="0" smtClean="0"/>
                        <a:t> область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324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1000</a:t>
                      </a:r>
                      <a:endParaRPr lang="ru-RU" sz="2800" dirty="0"/>
                    </a:p>
                  </a:txBody>
                  <a:tcPr marL="91427" marR="91427" marT="45724" marB="45724"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328" y="115889"/>
            <a:ext cx="10534918" cy="1512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Основные показатели эффективности</a:t>
            </a:r>
            <a:br>
              <a:rPr lang="ru-RU" altLang="ru-RU" dirty="0" smtClean="0"/>
            </a:br>
            <a:r>
              <a:rPr lang="ru-RU" altLang="ru-RU" dirty="0" smtClean="0"/>
              <a:t>централизации</a:t>
            </a:r>
          </a:p>
        </p:txBody>
      </p:sp>
      <p:graphicFrame>
        <p:nvGraphicFramePr>
          <p:cNvPr id="1641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641783"/>
              </p:ext>
            </p:extLst>
          </p:nvPr>
        </p:nvGraphicFramePr>
        <p:xfrm>
          <a:off x="927279" y="1989139"/>
          <a:ext cx="10174310" cy="4302337"/>
        </p:xfrm>
        <a:graphic>
          <a:graphicData uri="http://schemas.openxmlformats.org/drawingml/2006/table">
            <a:tbl>
              <a:tblPr/>
              <a:tblGrid>
                <a:gridCol w="605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5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PT Dem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PT Demi" pitchFamily="34" charset="0"/>
                          <a:cs typeface="Arial" charset="0"/>
                        </a:rPr>
                        <a:t>Значение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Расходы на содержание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IT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-инфраструктуры и поддержку пользователей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Сокращение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от 2-х и более раз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ФОТ на бухгалтеров и расчетчиков ЗП (особенно после внедрения ЦБ по модели ОЦО)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Сокращение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от 30%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Бумажный документооборот 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Сокращение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50%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Нецелевое или неэффективное использование бюджетных средств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Увеличение степени контроля ГРБС  за ФХД организаций/учреждений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6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Прозрачность приносящей доход деятельности. Социальный эффект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Вырастает в разы </a:t>
                      </a: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посредством интеграции с ГИС ГМП </a:t>
                      </a: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2" y="257637"/>
            <a:ext cx="2000844" cy="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1321</TotalTime>
  <Words>596</Words>
  <Application>Microsoft Office PowerPoint</Application>
  <PresentationFormat>Широкоэкранный</PresentationFormat>
  <Paragraphs>117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Futura PT Demi</vt:lpstr>
      <vt:lpstr>Segoe UI</vt:lpstr>
      <vt:lpstr>Times New Roman</vt:lpstr>
      <vt:lpstr>Verdana</vt:lpstr>
      <vt:lpstr>Метрополия</vt:lpstr>
      <vt:lpstr>Облачная система учета и управления финансово-хозяйственной деятельностью бюджетных учреждений  Опыт внедрения и преимущества</vt:lpstr>
      <vt:lpstr>О компании</vt:lpstr>
      <vt:lpstr>Универсальная автоматизированная информационная система бюджетного учета</vt:lpstr>
      <vt:lpstr>Цели проекта</vt:lpstr>
      <vt:lpstr>Функциональные комплексные процессы и целевые средства автоматизации </vt:lpstr>
      <vt:lpstr>Презентация PowerPoint</vt:lpstr>
      <vt:lpstr>Презентация PowerPoint</vt:lpstr>
      <vt:lpstr>Российский опыт внедрений</vt:lpstr>
      <vt:lpstr>Основные показатели эффективности централизации</vt:lpstr>
      <vt:lpstr>Презентация PowerPoint</vt:lpstr>
      <vt:lpstr>Презентация PowerPoint</vt:lpstr>
      <vt:lpstr>Презентация PowerPoint</vt:lpstr>
      <vt:lpstr>ERP-решение для госсектора</vt:lpstr>
      <vt:lpstr>Продолжение следует…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Пульт управления регионом</dc:title>
  <dc:creator>v.aleev</dc:creator>
  <cp:lastModifiedBy>Владимир Алеев</cp:lastModifiedBy>
  <cp:revision>95</cp:revision>
  <dcterms:created xsi:type="dcterms:W3CDTF">2017-08-28T09:43:33Z</dcterms:created>
  <dcterms:modified xsi:type="dcterms:W3CDTF">2018-04-05T08:17:42Z</dcterms:modified>
</cp:coreProperties>
</file>