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3"/>
  </p:handoutMasterIdLst>
  <p:sldIdLst>
    <p:sldId id="256" r:id="rId2"/>
    <p:sldId id="294" r:id="rId3"/>
    <p:sldId id="296" r:id="rId4"/>
    <p:sldId id="287" r:id="rId5"/>
    <p:sldId id="295" r:id="rId6"/>
    <p:sldId id="292" r:id="rId7"/>
    <p:sldId id="293" r:id="rId8"/>
    <p:sldId id="297" r:id="rId9"/>
    <p:sldId id="298" r:id="rId10"/>
    <p:sldId id="278" r:id="rId11"/>
    <p:sldId id="299" r:id="rId12"/>
  </p:sldIdLst>
  <p:sldSz cx="9144000" cy="6858000" type="screen4x3"/>
  <p:notesSz cx="6858000" cy="9144000"/>
  <p:embeddedFontLst>
    <p:embeddedFont>
      <p:font typeface="HeliosCond" panose="020B7200000000000000"/>
      <p:regular r:id="rId14"/>
      <p:bold r:id="rId1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C6C"/>
    <a:srgbClr val="808080"/>
    <a:srgbClr val="007CB6"/>
    <a:srgbClr val="4D4D4D"/>
    <a:srgbClr val="292929"/>
    <a:srgbClr val="F22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119"/>
        <p:guide orient="horz" pos="572"/>
        <p:guide orient="horz" pos="1207"/>
        <p:guide pos="5420"/>
        <p:guide pos="2699"/>
        <p:guide pos="3061"/>
        <p:guide pos="288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551B66A-473D-4139-A616-20330220BD2F}" type="datetimeFigureOut">
              <a:rPr lang="ru-RU" altLang="ru-RU"/>
              <a:pPr>
                <a:defRPr/>
              </a:pPr>
              <a:t>10.10.2023</a:t>
            </a:fld>
            <a:endParaRPr lang="ru-RU" altLang="ru-RU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4C3B7A4-3D6C-48DF-AB2D-421CFF74AF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693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F04F3-5D52-4E27-8743-E1FDF9FE4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E70C1-7FB6-47A4-9EF0-77AC8F6B5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1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E8C95-53EA-4A06-8D85-ED8D9BD62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83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B5B80-F7AF-4B3F-987B-182E84AD8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0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E331-0ADC-436C-8B7F-536E40DFF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78E27-9B9E-431D-BD33-9CCD70CE5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8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E82-4E57-49E5-AEB9-BCB6E2A63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7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66E64-5833-438E-AA90-9DC3B9A84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7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C19B-6AF2-4AC9-BFD0-98EA8ED35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1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F8CC5-8C5C-4FD6-9755-4BDEC4FDB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BA54-223F-42AC-AEAD-554E9BF4F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6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F43507-8AA2-4A01-905A-9E4C237EE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648200" y="5013325"/>
            <a:ext cx="4321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HeliosCond" pitchFamily="34" charset="0"/>
              </a:rPr>
              <a:t>Катунин Игорь</a:t>
            </a:r>
            <a:br>
              <a:rPr lang="ru-RU" altLang="ru-RU" sz="1800">
                <a:solidFill>
                  <a:schemeClr val="bg1"/>
                </a:solidFill>
                <a:latin typeface="HeliosCond" pitchFamily="34" charset="0"/>
              </a:rPr>
            </a:br>
            <a:r>
              <a:rPr lang="ru-RU" altLang="ru-RU" sz="1800">
                <a:solidFill>
                  <a:schemeClr val="bg1"/>
                </a:solidFill>
                <a:latin typeface="HeliosCond" pitchFamily="34" charset="0"/>
              </a:rPr>
              <a:t>директор Казенного учреждения города Омска</a:t>
            </a:r>
            <a:br>
              <a:rPr lang="ru-RU" altLang="ru-RU" sz="1800">
                <a:solidFill>
                  <a:schemeClr val="bg1"/>
                </a:solidFill>
                <a:latin typeface="HeliosCond" pitchFamily="34" charset="0"/>
              </a:rPr>
            </a:br>
            <a:r>
              <a:rPr lang="ru-RU" altLang="ru-RU" sz="1800">
                <a:solidFill>
                  <a:schemeClr val="bg1"/>
                </a:solidFill>
                <a:latin typeface="HeliosCond" pitchFamily="34" charset="0"/>
              </a:rPr>
              <a:t>"Управление информационно-коммуникационных технологий"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936625" y="2492375"/>
            <a:ext cx="76676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ru-RU" altLang="ru-RU" sz="3500">
                <a:solidFill>
                  <a:srgbClr val="C9DC6C"/>
                </a:solidFill>
                <a:latin typeface="HeliosCond" pitchFamily="34" charset="0"/>
              </a:rPr>
              <a:t>Проблемы и решения импортозамещения в сфере информационно-коммуникационных технологий на примере города Омска</a:t>
            </a: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8604250" y="6381750"/>
            <a:ext cx="539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fld id="{2E1FE0DE-0EC2-4CDE-BFAF-18FF38643A2A}" type="slidenum">
              <a:rPr lang="ru-RU" altLang="ru-RU" sz="1600">
                <a:solidFill>
                  <a:srgbClr val="007CB6"/>
                </a:solidFill>
                <a:latin typeface="HeliosCond" pitchFamily="34" charset="0"/>
              </a:rPr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50000"/>
                </a:spcAft>
                <a:buFontTx/>
                <a:buNone/>
              </a:pPr>
              <a:t>1</a:t>
            </a:fld>
            <a:endParaRPr lang="ru-RU" altLang="ru-RU" sz="1600">
              <a:solidFill>
                <a:srgbClr val="007CB6"/>
              </a:solidFill>
              <a:latin typeface="Helios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8604250" y="6381750"/>
            <a:ext cx="539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fld id="{4E5298D1-05C5-4FA2-960E-5958882D8404}" type="slidenum">
              <a:rPr lang="ru-RU" altLang="ru-RU" sz="1600">
                <a:solidFill>
                  <a:srgbClr val="007CB6"/>
                </a:solidFill>
                <a:latin typeface="HeliosCond" pitchFamily="34" charset="0"/>
              </a:rPr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50000"/>
                </a:spcAft>
                <a:buFontTx/>
                <a:buNone/>
              </a:pPr>
              <a:t>10</a:t>
            </a:fld>
            <a:endParaRPr lang="ru-RU" altLang="ru-RU" sz="1600">
              <a:solidFill>
                <a:srgbClr val="007CB6"/>
              </a:solidFill>
              <a:latin typeface="HeliosCond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34494" y="2852936"/>
            <a:ext cx="97565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ru-RU" altLang="ru-RU" sz="3600" dirty="0" smtClean="0">
                <a:solidFill>
                  <a:srgbClr val="C9DC6C"/>
                </a:solidFill>
                <a:latin typeface="HeliosCond" pitchFamily="34" charset="0"/>
              </a:rPr>
              <a:t>Чтобы продать что-нибудь ненужное,</a:t>
            </a:r>
            <a:br>
              <a:rPr lang="ru-RU" altLang="ru-RU" sz="3600" dirty="0" smtClean="0">
                <a:solidFill>
                  <a:srgbClr val="C9DC6C"/>
                </a:solidFill>
                <a:latin typeface="HeliosCond" pitchFamily="34" charset="0"/>
              </a:rPr>
            </a:br>
            <a:r>
              <a:rPr lang="ru-RU" altLang="ru-RU" sz="3600" dirty="0" smtClean="0">
                <a:solidFill>
                  <a:srgbClr val="C9DC6C"/>
                </a:solidFill>
                <a:latin typeface="HeliosCond" pitchFamily="34" charset="0"/>
              </a:rPr>
              <a:t> нужно сначала купить что-нибудь ненужное,</a:t>
            </a:r>
            <a:br>
              <a:rPr lang="ru-RU" altLang="ru-RU" sz="3600" dirty="0" smtClean="0">
                <a:solidFill>
                  <a:srgbClr val="C9DC6C"/>
                </a:solidFill>
                <a:latin typeface="HeliosCond" pitchFamily="34" charset="0"/>
              </a:rPr>
            </a:br>
            <a:r>
              <a:rPr lang="ru-RU" altLang="ru-RU" sz="3600" dirty="0" smtClean="0">
                <a:solidFill>
                  <a:srgbClr val="C9DC6C"/>
                </a:solidFill>
                <a:latin typeface="HeliosCond" pitchFamily="34" charset="0"/>
              </a:rPr>
              <a:t> а у нас денег нет… )))</a:t>
            </a:r>
            <a:endParaRPr lang="ru-RU" altLang="ru-RU" sz="3600" dirty="0">
              <a:solidFill>
                <a:srgbClr val="C9DC6C"/>
              </a:solidFill>
              <a:latin typeface="HeliosCond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en-US" altLang="ru-RU" sz="3600" dirty="0">
                <a:solidFill>
                  <a:srgbClr val="C9DC6C"/>
                </a:solidFill>
                <a:latin typeface="HeliosCond" pitchFamily="34" charset="0"/>
              </a:rPr>
              <a:t/>
            </a:r>
            <a:br>
              <a:rPr lang="en-US" altLang="ru-RU" sz="3600" dirty="0">
                <a:solidFill>
                  <a:srgbClr val="C9DC6C"/>
                </a:solidFill>
                <a:latin typeface="HeliosCond" pitchFamily="34" charset="0"/>
              </a:rPr>
            </a:br>
            <a:endParaRPr lang="ru-RU" altLang="ru-RU" sz="3600" dirty="0">
              <a:solidFill>
                <a:srgbClr val="C9DC6C"/>
              </a:solidFill>
              <a:latin typeface="HeliosCon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5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2124075" y="2565400"/>
            <a:ext cx="62071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ru-RU" altLang="ru-RU" sz="4000" dirty="0">
                <a:solidFill>
                  <a:srgbClr val="C9DC6C"/>
                </a:solidFill>
                <a:latin typeface="HeliosCond" pitchFamily="34" charset="0"/>
              </a:rPr>
              <a:t>Благодарю за внимание!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en-US" altLang="ru-RU" sz="200" dirty="0">
                <a:solidFill>
                  <a:srgbClr val="C9DC6C"/>
                </a:solidFill>
                <a:latin typeface="HeliosCond" pitchFamily="34" charset="0"/>
              </a:rPr>
              <a:t/>
            </a:r>
            <a:br>
              <a:rPr lang="en-US" altLang="ru-RU" sz="200" dirty="0">
                <a:solidFill>
                  <a:srgbClr val="C9DC6C"/>
                </a:solidFill>
                <a:latin typeface="HeliosCond" pitchFamily="34" charset="0"/>
              </a:rPr>
            </a:br>
            <a:r>
              <a:rPr lang="en-US" altLang="ru-RU" sz="2800" dirty="0">
                <a:solidFill>
                  <a:srgbClr val="C9DC6C"/>
                </a:solidFill>
                <a:latin typeface="HeliosCond" pitchFamily="34" charset="0"/>
              </a:rPr>
              <a:t>ikatunin@admomsk.ru</a:t>
            </a:r>
            <a:br>
              <a:rPr lang="en-US" altLang="ru-RU" sz="2800" dirty="0">
                <a:solidFill>
                  <a:srgbClr val="C9DC6C"/>
                </a:solidFill>
                <a:latin typeface="HeliosCond" pitchFamily="34" charset="0"/>
              </a:rPr>
            </a:br>
            <a:r>
              <a:rPr lang="en-US" altLang="ru-RU" sz="2800" dirty="0">
                <a:solidFill>
                  <a:srgbClr val="C9DC6C"/>
                </a:solidFill>
                <a:latin typeface="HeliosCond" pitchFamily="34" charset="0"/>
              </a:rPr>
              <a:t>ikatunin@gmail.com</a:t>
            </a:r>
            <a:endParaRPr lang="ru-RU" altLang="ru-RU" sz="2800" dirty="0">
              <a:solidFill>
                <a:srgbClr val="C9DC6C"/>
              </a:solidFill>
              <a:latin typeface="HeliosCond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endParaRPr lang="ru-RU" altLang="ru-RU" sz="2800" dirty="0">
              <a:solidFill>
                <a:srgbClr val="C9DC6C"/>
              </a:solidFill>
              <a:latin typeface="HeliosCond" pitchFamily="34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8604250" y="6381750"/>
            <a:ext cx="539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fld id="{4E5298D1-05C5-4FA2-960E-5958882D8404}" type="slidenum">
              <a:rPr lang="ru-RU" altLang="ru-RU" sz="1600">
                <a:solidFill>
                  <a:srgbClr val="007CB6"/>
                </a:solidFill>
                <a:latin typeface="HeliosCond" pitchFamily="34" charset="0"/>
              </a:rPr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50000"/>
                </a:spcAft>
                <a:buFontTx/>
                <a:buNone/>
              </a:pPr>
              <a:t>11</a:t>
            </a:fld>
            <a:endParaRPr lang="ru-RU" altLang="ru-RU" sz="1600">
              <a:solidFill>
                <a:srgbClr val="007CB6"/>
              </a:solidFill>
              <a:latin typeface="Helios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74675" y="-1588"/>
            <a:ext cx="71438" cy="765176"/>
          </a:xfrm>
          <a:prstGeom prst="rect">
            <a:avLst/>
          </a:prstGeom>
          <a:solidFill>
            <a:srgbClr val="F22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8604250" y="6381750"/>
            <a:ext cx="539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fld id="{C7302A43-2327-4BDF-9BAD-8DA1AF199ABF}" type="slidenum">
              <a:rPr lang="ru-RU" altLang="ru-RU" sz="1600">
                <a:solidFill>
                  <a:srgbClr val="007CB6"/>
                </a:solidFill>
                <a:latin typeface="HeliosCond" pitchFamily="34" charset="0"/>
              </a:rPr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50000"/>
                </a:spcAft>
                <a:buFontTx/>
                <a:buNone/>
              </a:pPr>
              <a:t>2</a:t>
            </a:fld>
            <a:endParaRPr lang="ru-RU" altLang="ru-RU" sz="1600">
              <a:solidFill>
                <a:srgbClr val="007CB6"/>
              </a:solidFill>
              <a:latin typeface="HeliosCond" pitchFamily="34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875213" y="0"/>
            <a:ext cx="71437" cy="115888"/>
          </a:xfrm>
          <a:prstGeom prst="rect">
            <a:avLst/>
          </a:prstGeom>
          <a:solidFill>
            <a:srgbClr val="007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37073"/>
              </p:ext>
            </p:extLst>
          </p:nvPr>
        </p:nvGraphicFramePr>
        <p:xfrm>
          <a:off x="467544" y="260350"/>
          <a:ext cx="8280920" cy="6342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0920"/>
              </a:tblGrid>
              <a:tr h="272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kern="1200" dirty="0" smtClean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Нормативно-правовые акты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52401" marR="52401" marT="0" marB="0">
                    <a:solidFill>
                      <a:schemeClr val="accent1">
                        <a:alpha val="45000"/>
                      </a:schemeClr>
                    </a:solidFill>
                  </a:tcPr>
                </a:tc>
              </a:tr>
              <a:tr h="544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Приказ Министерства связи и массовых коммуникаций РФ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от 1 апреля 2015 года N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96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«Об утверждении плана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импортозамещения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программного обеспечения»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52401" marR="52401" marT="0" marB="0">
                    <a:solidFill>
                      <a:schemeClr val="accent1">
                        <a:alpha val="45000"/>
                      </a:schemeClr>
                    </a:solidFill>
                  </a:tcPr>
                </a:tc>
              </a:tr>
              <a:tr h="272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Постановление Правительства Российской Федерации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от 16 ноября 2015 года N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1236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800" b="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«Об установлении запрета на допуск программного обеспечения, происходящего из иностранных государств, для целей осуществления закупок для обеспечения государственных и муниципальных нужд»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52401" marR="52401" marT="0" marB="0">
                    <a:solidFill>
                      <a:schemeClr val="accent1">
                        <a:alpha val="45000"/>
                      </a:schemeClr>
                    </a:solidFill>
                  </a:tcPr>
                </a:tc>
              </a:tr>
              <a:tr h="544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Приказ Министерства цифрового развития, связи и массовых коммуникаций РФ 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от 4 июля 2018 года N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335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«Об утверждении методических рекомендаций по переходу органов исполнительной власти субъектов Российской Федерации и органов местного самоуправления муниципальных образований Российской Федерации на использование отечественного офисного программного обеспечения, в том числе ранее закупленного офисного программного обеспечения»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52401" marR="52401" marT="0" marB="0">
                    <a:solidFill>
                      <a:schemeClr val="accent1">
                        <a:alpha val="45000"/>
                      </a:schemeClr>
                    </a:solidFill>
                  </a:tcPr>
                </a:tc>
              </a:tr>
              <a:tr h="1485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Постановлением Правительства Омской области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от 27 марта 2019 года N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91-п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"Об утверждении планов мероприятий (планов-графиков) перехода на период до 2024 года органов исполнительной власти Омской области и их подведомственных учреждений на использование отечественного офисного программного обеспечения"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52401" marR="52401" marT="0" marB="0">
                    <a:solidFill>
                      <a:schemeClr val="accent1">
                        <a:alpha val="4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2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74675" y="-1588"/>
            <a:ext cx="71438" cy="765176"/>
          </a:xfrm>
          <a:prstGeom prst="rect">
            <a:avLst/>
          </a:prstGeom>
          <a:solidFill>
            <a:srgbClr val="F22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8604250" y="6381750"/>
            <a:ext cx="539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fld id="{C7302A43-2327-4BDF-9BAD-8DA1AF199ABF}" type="slidenum">
              <a:rPr lang="ru-RU" altLang="ru-RU" sz="1600">
                <a:solidFill>
                  <a:srgbClr val="007CB6"/>
                </a:solidFill>
                <a:latin typeface="HeliosCond" pitchFamily="34" charset="0"/>
              </a:rPr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50000"/>
                </a:spcAft>
                <a:buFontTx/>
                <a:buNone/>
              </a:pPr>
              <a:t>3</a:t>
            </a:fld>
            <a:endParaRPr lang="ru-RU" altLang="ru-RU" sz="1600">
              <a:solidFill>
                <a:srgbClr val="007CB6"/>
              </a:solidFill>
              <a:latin typeface="HeliosCond" pitchFamily="34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875213" y="0"/>
            <a:ext cx="71437" cy="115888"/>
          </a:xfrm>
          <a:prstGeom prst="rect">
            <a:avLst/>
          </a:prstGeom>
          <a:solidFill>
            <a:srgbClr val="007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02806"/>
              </p:ext>
            </p:extLst>
          </p:nvPr>
        </p:nvGraphicFramePr>
        <p:xfrm>
          <a:off x="251521" y="548681"/>
          <a:ext cx="8622604" cy="6156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845"/>
                <a:gridCol w="4761722"/>
                <a:gridCol w="792088"/>
                <a:gridCol w="504056"/>
                <a:gridCol w="360040"/>
                <a:gridCol w="360040"/>
                <a:gridCol w="648072"/>
                <a:gridCol w="144016"/>
                <a:gridCol w="701725"/>
              </a:tblGrid>
              <a:tr h="684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N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п/п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Направление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Срок реализации проекта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Доля импорта в 2014 г.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Максимальная доля импорта к 2020 г.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Максимальная доля импорта к 2025 г.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7928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Сегменты рынка корпоративного программного обеспечения, по которым уже имеется задел в виде конкурентоспособных отечественных продуктов - преференции отечественной продукции информационных технологий при осуществлении закупок за государственный счет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Бизнес-приложения (ERP, CRM, BI, СЭД, управление проектами и т.д.)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2015 - 2025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</a:tr>
              <a:tr h="684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Антивирусное программное обеспечение и программное обеспечение информационной безопасности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2015 - 2025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</a:tr>
              <a:tr h="839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Интернет-сервисы, применяемые в корпоративной среде (электронная почта, сервис файлового обмена, интернет-браузер, картографический сервис, сервис обмена мгновенными сообщениями и т.д.)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2015 - 2025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</a:tr>
              <a:tr h="537928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Сегменты рынка корпоративного программного обеспечения, по которым нет достаточного задела в виде конкурентоспособных отечественных продуктов - поддержка коллективной разработки программного обеспечения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Клиентские и мобильные операционные системы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2015 - 2025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75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</a:tr>
              <a:tr h="385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Серверные операционные системы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2015 - 2025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60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</a:tr>
              <a:tr h="385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Системы управления базами данных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2015 - 2025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70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</a:tr>
              <a:tr h="391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Средства управления "облачной" инфраструктурой и виртуализацией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2015 - 2025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75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</a:tr>
              <a:tr h="391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Пользовательское офисное программное обеспечение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2015 - 2025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75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24719" marR="24719" marT="40667" marB="40667">
                    <a:solidFill>
                      <a:schemeClr val="accent1">
                        <a:tint val="20000"/>
                        <a:alpha val="4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33350" y="153947"/>
            <a:ext cx="5505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HeliosCond" pitchFamily="34" charset="0"/>
              </a:rPr>
              <a:t>в 2015 году согласно 1 апрельскому </a:t>
            </a:r>
            <a:r>
              <a:rPr lang="ru-RU" sz="2000" b="1" dirty="0" smtClean="0">
                <a:latin typeface="HeliosCond" pitchFamily="34" charset="0"/>
              </a:rPr>
              <a:t>приказу N </a:t>
            </a:r>
            <a:r>
              <a:rPr lang="ru-RU" sz="2000" b="1" dirty="0">
                <a:latin typeface="HeliosCond" pitchFamily="34" charset="0"/>
              </a:rPr>
              <a:t>96</a:t>
            </a:r>
          </a:p>
          <a:p>
            <a:endParaRPr lang="ru-RU" sz="2000" b="1" dirty="0">
              <a:latin typeface="Helios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574675" y="-1588"/>
            <a:ext cx="71438" cy="765176"/>
          </a:xfrm>
          <a:prstGeom prst="rect">
            <a:avLst/>
          </a:prstGeom>
          <a:solidFill>
            <a:srgbClr val="F22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604250" y="6381750"/>
            <a:ext cx="539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fld id="{BE680503-82E3-43BF-939F-6939909B7EFC}" type="slidenum">
              <a:rPr lang="ru-RU" altLang="ru-RU" sz="1600">
                <a:solidFill>
                  <a:srgbClr val="007CB6"/>
                </a:solidFill>
                <a:latin typeface="HeliosCond" pitchFamily="34" charset="0"/>
              </a:rPr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50000"/>
                </a:spcAft>
                <a:buFontTx/>
                <a:buNone/>
              </a:pPr>
              <a:t>4</a:t>
            </a:fld>
            <a:endParaRPr lang="ru-RU" altLang="ru-RU" sz="1600">
              <a:solidFill>
                <a:srgbClr val="007CB6"/>
              </a:solidFill>
              <a:latin typeface="HeliosCond" pitchFamily="34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4875213" y="0"/>
            <a:ext cx="71437" cy="115888"/>
          </a:xfrm>
          <a:prstGeom prst="rect">
            <a:avLst/>
          </a:prstGeom>
          <a:solidFill>
            <a:srgbClr val="007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1849"/>
              </p:ext>
            </p:extLst>
          </p:nvPr>
        </p:nvGraphicFramePr>
        <p:xfrm>
          <a:off x="179388" y="131763"/>
          <a:ext cx="8785225" cy="6509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80"/>
                <a:gridCol w="5184723"/>
                <a:gridCol w="1552260"/>
                <a:gridCol w="1472162"/>
              </a:tblGrid>
              <a:tr h="19290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Наименование категории (типа) офисного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программного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обеспечения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Индикатор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эффективности перехода на использование отечественного ПО от общего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кол-ва</a:t>
                      </a:r>
                      <a:b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в соответствии с метод. рекомендациями по переходу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органов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МСУ, приказ от 4 июля 2018 г. N 335), в процентах</a:t>
                      </a:r>
                    </a:p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2018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2020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206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Текстовый редактор, табличный редактор, редактор презентаций, коммуникационное программное обеспечение, программное обеспечение файлового менеджера, органайзер, средства просмотра или офисный пакет, включающий не менее 4 из указанных категорий программного обеспечения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15%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60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474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Операционные системы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81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Почтовые приложения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15%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60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81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Справочно-правовая система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556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Программное обеспечение системы электронного документооборота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30%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81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Средства антивирусной защиты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100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81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Интернет-браузеры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574675" y="-1588"/>
            <a:ext cx="71438" cy="765176"/>
          </a:xfrm>
          <a:prstGeom prst="rect">
            <a:avLst/>
          </a:prstGeom>
          <a:solidFill>
            <a:srgbClr val="F22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604250" y="6381750"/>
            <a:ext cx="539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fld id="{BE680503-82E3-43BF-939F-6939909B7EFC}" type="slidenum">
              <a:rPr lang="ru-RU" altLang="ru-RU" sz="1600">
                <a:solidFill>
                  <a:srgbClr val="007CB6"/>
                </a:solidFill>
                <a:latin typeface="HeliosCond" pitchFamily="34" charset="0"/>
              </a:rPr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50000"/>
                </a:spcAft>
                <a:buFontTx/>
                <a:buNone/>
              </a:pPr>
              <a:t>5</a:t>
            </a:fld>
            <a:endParaRPr lang="ru-RU" altLang="ru-RU" sz="1600">
              <a:solidFill>
                <a:srgbClr val="007CB6"/>
              </a:solidFill>
              <a:latin typeface="HeliosCond" pitchFamily="34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4875213" y="0"/>
            <a:ext cx="71437" cy="115888"/>
          </a:xfrm>
          <a:prstGeom prst="rect">
            <a:avLst/>
          </a:prstGeom>
          <a:solidFill>
            <a:srgbClr val="007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140766"/>
              </p:ext>
            </p:extLst>
          </p:nvPr>
        </p:nvGraphicFramePr>
        <p:xfrm>
          <a:off x="179388" y="131763"/>
          <a:ext cx="8785225" cy="654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80"/>
                <a:gridCol w="5184723"/>
                <a:gridCol w="1552260"/>
                <a:gridCol w="1472162"/>
              </a:tblGrid>
              <a:tr h="19314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Наименование категории (типа) офисного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программного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обеспечения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Индикатор эффективности перехода на использование отечественного ПО от общего кол-ва</a:t>
                      </a:r>
                      <a:b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в соответствии с планом перехода на период до 2024 года для органов исполнительной власти Омской области  -постановление Правительства Омской области от 27.03.2019 N91-п),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в процентах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План до 2024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206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Текстовый редактор, табличный редактор, редактор презентаций, коммуникационное программное обеспечение, программное обеспечение файлового менеджера, органайзер, средства просмотра или офисный пакет, включающий не менее 4 из указанных категорий программного обеспечения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80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474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Операционные системы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60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81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Почтовые приложения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81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Справочно-правовая система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556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Программное обеспечение системы электронного документооборота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81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Средства антивирусной защиты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81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Интернет-браузеры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9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574675" y="-1588"/>
            <a:ext cx="71438" cy="765176"/>
          </a:xfrm>
          <a:prstGeom prst="rect">
            <a:avLst/>
          </a:prstGeom>
          <a:solidFill>
            <a:srgbClr val="F22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8604250" y="6381750"/>
            <a:ext cx="539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fld id="{CBC652DB-CD0C-41C7-9544-F90AD665D70D}" type="slidenum">
              <a:rPr lang="ru-RU" altLang="ru-RU" sz="1600">
                <a:solidFill>
                  <a:srgbClr val="007CB6"/>
                </a:solidFill>
                <a:latin typeface="HeliosCond" pitchFamily="34" charset="0"/>
              </a:rPr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50000"/>
                </a:spcAft>
                <a:buFontTx/>
                <a:buNone/>
              </a:pPr>
              <a:t>6</a:t>
            </a:fld>
            <a:endParaRPr lang="ru-RU" altLang="ru-RU" sz="1600">
              <a:solidFill>
                <a:srgbClr val="007CB6"/>
              </a:solidFill>
              <a:latin typeface="HeliosCond" pitchFamily="34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4875213" y="0"/>
            <a:ext cx="71437" cy="115888"/>
          </a:xfrm>
          <a:prstGeom prst="rect">
            <a:avLst/>
          </a:prstGeom>
          <a:solidFill>
            <a:srgbClr val="007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098009"/>
              </p:ext>
            </p:extLst>
          </p:nvPr>
        </p:nvGraphicFramePr>
        <p:xfrm>
          <a:off x="179388" y="131763"/>
          <a:ext cx="8785225" cy="654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80"/>
                <a:gridCol w="5184723"/>
                <a:gridCol w="1552260"/>
                <a:gridCol w="1472162"/>
              </a:tblGrid>
              <a:tr h="19314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Наименование категории (типа) офисного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программного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обеспечения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Индикатор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эффективности перехода на использование отечественного ПО от общего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кол-ва</a:t>
                      </a:r>
                      <a:b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в соответствии с планом перехода на период до 2024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года для органов исполнительной власти Омской области 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-постановление Правительства Омской области от 27.03.2019 N91-п),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процентах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План до 2024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206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Текстовый редактор, табличный редактор, редактор презентаций, коммуникационное программное обеспечение, программное обеспечение файлового менеджера, органайзер, средства просмотра или офисный пакет, включающий не менее 4 из указанных категорий программного обеспечения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80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C00000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474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Операционные системы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60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C00000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81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Почтовые приложения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80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C00000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81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Справочно-правовая система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556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Программное обеспечение системы электронного документооборота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C00000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81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Средства антивирусной защиты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81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Интернет-браузеры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80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80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6873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74675" y="-1588"/>
            <a:ext cx="71438" cy="765176"/>
          </a:xfrm>
          <a:prstGeom prst="rect">
            <a:avLst/>
          </a:prstGeom>
          <a:solidFill>
            <a:srgbClr val="F22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604250" y="6381750"/>
            <a:ext cx="539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fld id="{96026C73-7DFC-4946-A3C7-91758249AE37}" type="slidenum">
              <a:rPr lang="ru-RU" altLang="ru-RU" sz="1600">
                <a:solidFill>
                  <a:srgbClr val="007CB6"/>
                </a:solidFill>
                <a:latin typeface="HeliosCond" pitchFamily="34" charset="0"/>
              </a:rPr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50000"/>
                </a:spcAft>
                <a:buFontTx/>
                <a:buNone/>
              </a:pPr>
              <a:t>7</a:t>
            </a:fld>
            <a:endParaRPr lang="ru-RU" altLang="ru-RU" sz="1600">
              <a:solidFill>
                <a:srgbClr val="007CB6"/>
              </a:solidFill>
              <a:latin typeface="HeliosCond" pitchFamily="34" charset="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4875213" y="0"/>
            <a:ext cx="71437" cy="115888"/>
          </a:xfrm>
          <a:prstGeom prst="rect">
            <a:avLst/>
          </a:prstGeom>
          <a:solidFill>
            <a:srgbClr val="007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968103"/>
              </p:ext>
            </p:extLst>
          </p:nvPr>
        </p:nvGraphicFramePr>
        <p:xfrm>
          <a:off x="261957" y="141205"/>
          <a:ext cx="8702531" cy="6573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38"/>
                <a:gridCol w="5184458"/>
                <a:gridCol w="1552181"/>
                <a:gridCol w="1533854"/>
              </a:tblGrid>
              <a:tr h="8497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Наименование категории (типа) офисного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программного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обеспечения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Индикатор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эффективности перехода на использование отечественного ПО от общего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кол-ва,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процентах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175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Текстовый редактор, табличный редактор, редактор презентаций, коммуникационное программное обеспечение, программное обеспечение файлового менеджера, органайзер, средства просмотра или офисный пакет, включающий не менее 4 из указанных категорий программного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обеспечения</a:t>
                      </a:r>
                    </a:p>
                    <a:p>
                      <a:pPr algn="just" fontAlgn="ctr"/>
                      <a:endParaRPr lang="ru-RU" sz="16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80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3%</a:t>
                      </a:r>
                      <a:endParaRPr lang="ru-RU" sz="1600" kern="1200" dirty="0">
                        <a:solidFill>
                          <a:srgbClr val="C00000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47090">
                <a:tc gridSpan="4">
                  <a:txBody>
                    <a:bodyPr/>
                    <a:lstStyle/>
                    <a:p>
                      <a:pPr marL="342900" indent="-34290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Отсутствие бюджетных ассигнований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rgbClr val="C00000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1211345">
                <a:tc gridSpan="4">
                  <a:txBody>
                    <a:bodyPr/>
                    <a:lstStyle/>
                    <a:p>
                      <a:pPr marL="285750" indent="-2857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Невозможно использовать отечественное ПО в деловой переписке из-за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существенной разнице в определении форматов и макросов в документах.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Не перейдем,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пока полностью не перейдут        вышестоящие субъекты власти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407160">
                <a:tc gridSpan="4">
                  <a:txBody>
                    <a:bodyPr/>
                    <a:lstStyle/>
                    <a:p>
                      <a:pPr marL="342900" indent="-34290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Несовместимость с СЭДД Администрации города Омска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rgbClr val="C00000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488154">
                <a:tc gridSpan="4">
                  <a:txBody>
                    <a:bodyPr/>
                    <a:lstStyle/>
                    <a:p>
                      <a:pPr marL="342900" indent="-34290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Несовместимость с программными комплексами МИС АС «Имущество»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970281">
                <a:tc gridSpan="4">
                  <a:txBody>
                    <a:bodyPr/>
                    <a:lstStyle/>
                    <a:p>
                      <a:pPr marL="342900" marR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Несовместимость с программными комплексами ГИС ЕСУБП (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гос.информ.сист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. Омской области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«Единая система управления бюджетным процессом» -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Криста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just" fontAlgn="ctr"/>
                      <a:endParaRPr lang="ru-RU" sz="16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74675" y="-1588"/>
            <a:ext cx="71438" cy="765176"/>
          </a:xfrm>
          <a:prstGeom prst="rect">
            <a:avLst/>
          </a:prstGeom>
          <a:solidFill>
            <a:srgbClr val="F22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604250" y="6381750"/>
            <a:ext cx="539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fld id="{96026C73-7DFC-4946-A3C7-91758249AE37}" type="slidenum">
              <a:rPr lang="ru-RU" altLang="ru-RU" sz="1600">
                <a:solidFill>
                  <a:srgbClr val="007CB6"/>
                </a:solidFill>
                <a:latin typeface="HeliosCond" pitchFamily="34" charset="0"/>
              </a:rPr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50000"/>
                </a:spcAft>
                <a:buFontTx/>
                <a:buNone/>
              </a:pPr>
              <a:t>8</a:t>
            </a:fld>
            <a:endParaRPr lang="ru-RU" altLang="ru-RU" sz="1600">
              <a:solidFill>
                <a:srgbClr val="007CB6"/>
              </a:solidFill>
              <a:latin typeface="HeliosCond" pitchFamily="34" charset="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4875213" y="0"/>
            <a:ext cx="71437" cy="115888"/>
          </a:xfrm>
          <a:prstGeom prst="rect">
            <a:avLst/>
          </a:prstGeom>
          <a:solidFill>
            <a:srgbClr val="007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30252"/>
              </p:ext>
            </p:extLst>
          </p:nvPr>
        </p:nvGraphicFramePr>
        <p:xfrm>
          <a:off x="261957" y="141205"/>
          <a:ext cx="8702531" cy="6455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38"/>
                <a:gridCol w="5184458"/>
                <a:gridCol w="1552181"/>
                <a:gridCol w="1533854"/>
              </a:tblGrid>
              <a:tr h="8497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Наименование категории (типа) офисного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программного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обеспечения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Индикатор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эффективности перехода на использование отечественного ПО от общего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кол-ва,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процентах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216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1600" kern="1200" dirty="0" smtClean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  <a:p>
                      <a:pPr algn="just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Операционные системы</a:t>
                      </a:r>
                    </a:p>
                    <a:p>
                      <a:pPr algn="just" fontAlgn="ctr"/>
                      <a:endParaRPr lang="ru-RU" sz="16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60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0%</a:t>
                      </a:r>
                      <a:endParaRPr lang="ru-RU" sz="1600" kern="1200" dirty="0">
                        <a:solidFill>
                          <a:srgbClr val="C00000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47090">
                <a:tc gridSpan="4">
                  <a:txBody>
                    <a:bodyPr/>
                    <a:lstStyle/>
                    <a:p>
                      <a:pPr marL="342900" indent="-34290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Отсутствие бюджетных ассигнований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rgbClr val="C00000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542221">
                <a:tc gridSpan="4">
                  <a:txBody>
                    <a:bodyPr/>
                    <a:lstStyle/>
                    <a:p>
                      <a:pPr marL="285750" indent="-2857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Несовместимость отечественных операционных систем с используемым программным обеспечением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504056">
                <a:tc gridSpan="4">
                  <a:txBody>
                    <a:bodyPr/>
                    <a:lstStyle/>
                    <a:p>
                      <a:pPr marL="342900" indent="-34290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Несовместимость с СЭДД Администрации города Омска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rgbClr val="C00000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407160">
                <a:tc gridSpan="4">
                  <a:txBody>
                    <a:bodyPr/>
                    <a:lstStyle/>
                    <a:p>
                      <a:pPr marL="342900" indent="-34290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Несовместимость с программными комплексами МИС АС «Имущество»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488154">
                <a:tc gridSpan="4">
                  <a:txBody>
                    <a:bodyPr/>
                    <a:lstStyle/>
                    <a:p>
                      <a:pPr marL="342900" marR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Несовместимость с программными комплексами ГИС ЕСУБП (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гос.информ.сист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. Омской области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«Единая система управления бюджетным процессом» -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Криста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970281">
                <a:tc gridSpan="4">
                  <a:txBody>
                    <a:bodyPr/>
                    <a:lstStyle/>
                    <a:p>
                      <a:pPr marL="342900" marR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Отсутствие компетенций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в работе с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отечественными операционными системами </a:t>
                      </a:r>
                    </a:p>
                    <a:p>
                      <a:pPr algn="just" fontAlgn="ctr"/>
                      <a:endParaRPr lang="ru-RU" sz="16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2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74675" y="-1588"/>
            <a:ext cx="71438" cy="765176"/>
          </a:xfrm>
          <a:prstGeom prst="rect">
            <a:avLst/>
          </a:prstGeom>
          <a:solidFill>
            <a:srgbClr val="F22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604250" y="6381750"/>
            <a:ext cx="539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fld id="{96026C73-7DFC-4946-A3C7-91758249AE37}" type="slidenum">
              <a:rPr lang="ru-RU" altLang="ru-RU" sz="1600">
                <a:solidFill>
                  <a:srgbClr val="007CB6"/>
                </a:solidFill>
                <a:latin typeface="HeliosCond" pitchFamily="34" charset="0"/>
              </a:rPr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50000"/>
                </a:spcAft>
                <a:buFontTx/>
                <a:buNone/>
              </a:pPr>
              <a:t>9</a:t>
            </a:fld>
            <a:endParaRPr lang="ru-RU" altLang="ru-RU" sz="1600">
              <a:solidFill>
                <a:srgbClr val="007CB6"/>
              </a:solidFill>
              <a:latin typeface="HeliosCond" pitchFamily="34" charset="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4875213" y="0"/>
            <a:ext cx="71437" cy="115888"/>
          </a:xfrm>
          <a:prstGeom prst="rect">
            <a:avLst/>
          </a:prstGeom>
          <a:solidFill>
            <a:srgbClr val="007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49675"/>
              </p:ext>
            </p:extLst>
          </p:nvPr>
        </p:nvGraphicFramePr>
        <p:xfrm>
          <a:off x="261957" y="141205"/>
          <a:ext cx="8702531" cy="5355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38"/>
                <a:gridCol w="5184458"/>
                <a:gridCol w="1552181"/>
                <a:gridCol w="1533854"/>
              </a:tblGrid>
              <a:tr h="8497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Наименование категории (типа) офисного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программного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обеспечения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Индикатор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эффективности перехода на использование отечественного ПО от общего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кол-ва,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процентах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1640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1600" kern="1200" dirty="0" smtClean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  <a:p>
                      <a:pPr algn="just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Почтовые приложения</a:t>
                      </a:r>
                    </a:p>
                    <a:p>
                      <a:pPr algn="just" fontAlgn="ctr"/>
                      <a:endParaRPr lang="ru-RU" sz="16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80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0%</a:t>
                      </a:r>
                      <a:endParaRPr lang="ru-RU" sz="1600" kern="1200" dirty="0">
                        <a:solidFill>
                          <a:srgbClr val="C00000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Программное обеспечение системы электронного документооборота</a:t>
                      </a:r>
                    </a:p>
                    <a:p>
                      <a:pPr algn="just" fontAlgn="ctr"/>
                      <a:endParaRPr lang="ru-RU" sz="16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100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0%</a:t>
                      </a:r>
                      <a:endParaRPr lang="ru-RU" sz="1600" kern="1200" dirty="0">
                        <a:solidFill>
                          <a:srgbClr val="C00000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247090">
                <a:tc gridSpan="4">
                  <a:txBody>
                    <a:bodyPr/>
                    <a:lstStyle/>
                    <a:p>
                      <a:pPr marL="342900" indent="-342900" algn="just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Отсутствие бюджетных ассигнований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rgbClr val="C00000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542221">
                <a:tc gridSpan="4">
                  <a:txBody>
                    <a:bodyPr/>
                    <a:lstStyle/>
                    <a:p>
                      <a:pPr marL="285750" marR="0" indent="-2857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  <a:p>
                      <a:pPr marL="285750" marR="0" indent="-2857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В мэрии Омска используется корпоративная почта и СЭДД на платформе IBM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Lotus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HeliosCond" pitchFamily="34" charset="0"/>
                          <a:ea typeface="+mn-ea"/>
                          <a:cs typeface="+mn-cs"/>
                        </a:rPr>
                        <a:t>Notes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just" fontAlgn="ctr">
                        <a:buFont typeface="Arial" panose="020B0604020202020204" pitchFamily="34" charset="0"/>
                        <a:buChar char="•"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6027" marB="0" anchor="ctr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kern="1200" dirty="0">
                        <a:solidFill>
                          <a:schemeClr val="tx1"/>
                        </a:solidFill>
                        <a:latin typeface="HeliosCon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8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1798</TotalTime>
  <Words>957</Words>
  <Application>Microsoft Office PowerPoint</Application>
  <PresentationFormat>Экран (4:3)</PresentationFormat>
  <Paragraphs>220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HeliosCond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DYRudakov</dc:creator>
  <cp:lastModifiedBy>Игорь Н. Катунин</cp:lastModifiedBy>
  <cp:revision>90</cp:revision>
  <dcterms:created xsi:type="dcterms:W3CDTF">2010-09-12T11:10:10Z</dcterms:created>
  <dcterms:modified xsi:type="dcterms:W3CDTF">2023-10-10T06:30:28Z</dcterms:modified>
</cp:coreProperties>
</file>