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9" r:id="rId3"/>
    <p:sldId id="481" r:id="rId4"/>
    <p:sldId id="480" r:id="rId5"/>
    <p:sldId id="471" r:id="rId6"/>
    <p:sldId id="472" r:id="rId7"/>
    <p:sldId id="477" r:id="rId8"/>
    <p:sldId id="473" r:id="rId9"/>
    <p:sldId id="474" r:id="rId10"/>
    <p:sldId id="475" r:id="rId11"/>
    <p:sldId id="476" r:id="rId12"/>
    <p:sldId id="482" r:id="rId13"/>
    <p:sldId id="464" r:id="rId14"/>
    <p:sldId id="467" r:id="rId15"/>
    <p:sldId id="468" r:id="rId16"/>
    <p:sldId id="478" r:id="rId17"/>
    <p:sldId id="457" r:id="rId18"/>
    <p:sldId id="26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C69"/>
    <a:srgbClr val="00AD83"/>
    <a:srgbClr val="009AA6"/>
    <a:srgbClr val="004274"/>
    <a:srgbClr val="CF0072"/>
    <a:srgbClr val="D0103A"/>
    <a:srgbClr val="E9A68F"/>
    <a:srgbClr val="FF5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05" autoAdjust="0"/>
    <p:restoredTop sz="90980" autoAdjust="0"/>
  </p:normalViewPr>
  <p:slideViewPr>
    <p:cSldViewPr>
      <p:cViewPr>
        <p:scale>
          <a:sx n="60" d="100"/>
          <a:sy n="60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AC99-940B-4F63-82A4-D15F56C1F72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879A7-724F-4291-B193-C630CD164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49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2705B7-E4C2-4B0D-B3D4-96FD608B0882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5D3A43-94EE-436D-8011-CF7E23D2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46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BB8D8-C3D4-4F94-9C4A-7121E5D6FC3C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6578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</a:t>
            </a:r>
            <a:r>
              <a:rPr lang="ru-RU" baseline="0" dirty="0" smtClean="0"/>
              <a:t> представлен расчет прогноза земельного налога, который поступит в бюджеты муниципальных образований Мичуринского района а случае привлечения к налогообложению всех земельных участков, которые поставлены на кадастровый учет и на которые не оформлено право собственности.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 к облачному сервису (ПО) мы предлагаем услуги по: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первичному наполнению цифровой модели данными ЕГРН и ФНС;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верификации данных ЕГРН и ФНС;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изготовлению и загрузке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выявлению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неучтенных объектов недвижимости,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самозахватов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нецелевого использования земель;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классификации и ранжированию «проблемных» объектов недвижимости по экономическому эффекту для бюджета;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настройке автоматизированных процедур привлечения объектов недвижимости к налогообложению; 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подготовке писем и других документов в адрес собственников,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ФНС, необходимых для привлечения объектов недвижимости к налогообложению;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консультированию специалистов администрации муниципального образования по базовым приемам выполнения работ с использованием предлагаемого облачного сервиса.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Дополнительным</a:t>
            </a:r>
            <a:r>
              <a:rPr lang="ru-RU" baseline="0" dirty="0" smtClean="0"/>
              <a:t> аспектом </a:t>
            </a:r>
            <a:r>
              <a:rPr lang="ru-RU" baseline="0" dirty="0" err="1" smtClean="0"/>
              <a:t>цифровизации</a:t>
            </a:r>
            <a:r>
              <a:rPr lang="ru-RU" baseline="0" dirty="0" smtClean="0"/>
              <a:t> имущественных отношений является ликвидация «белых пятен» на публичной кадастровой карте, причиной которых является отсутствие описания границ объектов недвижимости. Предлагаемое нами решение позволяет ОМСУ и региональным ОИВ обосновать выделение субсидий из федерального бюджета на проведение комплексных кадастровых работ, а затем обеспечить мониторинг исполнения этих работ. Результаты комплексных кадастровых работ позволяют повысить эффективность и прозрачность процессов развития территорий.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8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одним источником доходов бюджета муниципального образования являются</a:t>
            </a:r>
            <a:r>
              <a:rPr lang="ru-RU" baseline="0" dirty="0" smtClean="0"/>
              <a:t> штрафы за нарушения правил землепользования. Инструменты, входящие в состав решения «Цифровой муниципалитет», позволяют не только выявлять и анализировать такие нарушения, но также формировать документы для проведения претензионной работы с нарушителями.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86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аналогичной схеме может быть построена работа с нарушителями правил благоустройства территории муниципального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8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Создание картографической основы может быть</a:t>
            </a:r>
            <a:r>
              <a:rPr lang="ru-RU" baseline="0" dirty="0" smtClean="0"/>
              <a:t> использовано</a:t>
            </a:r>
            <a:r>
              <a:rPr lang="ru-RU" dirty="0" smtClean="0"/>
              <a:t> для подготовки документов градостроительного планирования и установления границ муниципальных образований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8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перспективе мы рассматриваем решение «Цифровой муниципалитет» как платформу для поддержки информационного взаимодействия между гражданами, </a:t>
            </a:r>
            <a:r>
              <a:rPr lang="ru-RU" dirty="0" err="1" smtClean="0"/>
              <a:t>бизнес-сообществом</a:t>
            </a:r>
            <a:r>
              <a:rPr lang="ru-RU" dirty="0" smtClean="0"/>
              <a:t>, ОИВ и ОМСУ.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79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эпоху цифровой экономики данные и цифровые платформы становятся ключевыми инструментами управления устойчивым развитием территории.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база данных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(озеро данных), наполненная актуальным цифровым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данные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ФНС,  муниципального учета – это основа информационной модели территории. Информационная модель является отправной точкой для цифровой трансформации муниципалитета не только в сфере земельно-имущественных отношений, но и в других направлениях социально-экономического развития муниципалитета.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накопления в информационной модели данных о гражданах, их имуществе, истории взаимодействия с органами власти, формируется ценный цифровой массив, анализируя который можно сформировать профиль каждого домохозяйства, который, например, позволит предлагать гражданам широкий спектр адресных услуг и сервисов.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мы убеждены, что для эффективного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налогооблагаемой базой по местным налогам муниципалитету необходимо провести инвентаризацию своих земель и загрузить всю информацию по ним в цифровую модель территории!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базе собранных в единой платформе управления цифровых моделей можно будет создавать «умные» сервисы, например: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сведений о жителях по запросам через СМЭВ (например для МФЦ)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административными правонарушениями в сфере благоустройства и доступности городской среды(данные ЕГРН помогут автоматически определять собственника участка на котором зафиксировано нарушение);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эффективного планирования развития территории;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эффективности использования земель (оптимизация ВРИ неэффективно используемых земель);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предотвращения аварий и сокращения эксплуатационных затрат в ЖКХ;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подготовки отчетности и запросов во внешние системы(уменьшение нагрузки на сотрудников);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подготовки сведений для предоставления государственных и муниципальных услуг в МФЦ;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 гражданам бесплатного доступа к личному кабинету для получения информации о себе и своих домохозяйствах (картотека муниципальных документов,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похозяйственный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учет, выписки из ЕГРН), а также для размещения в личном кабинете любых объявлений и запросов, с последующей публикацией в едином информационном пространстве муниципального образования/региона.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1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задачи увеличения собственных доходов бюджета и создания информационной модели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Ростелеком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облачный сервис на базе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геоаналитической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РусГИС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системы Парус «Муниципальное управление». Сервис позволяет: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похозяйственный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учет, учет сведений о гражданах, учет земельных участков и объектов капитального строительства с возможностью отображения на карте;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реквизитов и электронных копий документов с привязкой к любым объектам;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формирование запросов и получение сведений по объектам недвижимости из сервиса ЕГРН;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данные из выгрузок сервиса ФНС «Анализ имущественных налогов муниципального образования» (АИН МО);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территории в ГИС;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проверку соответствия сведений в базах муниципального учета, ЕГРН и ФНС;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процесс выявления проблемных (в плане налогообложения) объектов: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самозахваты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нецелевое использование, объекты не поставленные на кадастровый учет, с незарегистрированными правами и т.п.;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процесс формирования перечней «проблемных» объектов по типам причин и автоматически назначить им процедуры привлечения к налогообложению как последовательность формализованных этапов работ;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мониторинг процессов привлечения объектов к налогообложению (контроль отклонений от регламента и динамики);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создавать отчеты в различных разрезах по объектам недвижимости, недоимке,  эффективности выполненных мероприятий, в том числе с отображением результатов аналитики на карте;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цифровую модель территории.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Пользовательский</a:t>
            </a:r>
            <a:r>
              <a:rPr lang="ru-RU" baseline="0" dirty="0" smtClean="0"/>
              <a:t> интерфейс системы выглядит следующим образом, присутствуют как элементы для работы с табличными реестрами и отчетами, так и инструменты визуализации и создания объектов на картах, выявления </a:t>
            </a:r>
            <a:r>
              <a:rPr lang="ru-RU" baseline="0" dirty="0" err="1" smtClean="0"/>
              <a:t>самозахватов</a:t>
            </a:r>
            <a:r>
              <a:rPr lang="ru-RU" baseline="0" dirty="0" smtClean="0"/>
              <a:t>, неиспользуемых земель и  земель используемых не по назначению.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17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РусГИС</a:t>
            </a:r>
            <a:r>
              <a:rPr lang="ru-RU" dirty="0" smtClean="0"/>
              <a:t> формируются специализированные слои, в которых содержатся данные ЕГРН, ФНС, </a:t>
            </a:r>
            <a:r>
              <a:rPr lang="ru-RU" dirty="0" err="1" smtClean="0"/>
              <a:t>ортофотосъемки</a:t>
            </a:r>
            <a:r>
              <a:rPr lang="ru-RU" dirty="0" smtClean="0"/>
              <a:t>,</a:t>
            </a:r>
            <a:r>
              <a:rPr lang="ru-RU" baseline="0" dirty="0" smtClean="0"/>
              <a:t> муниципального учета. Наложение этих слоев позволяет эффективно выявлять объекты недвижимости, не поставленные на кадастровый учет.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Презентационная панель дает удобное наглядное представление информации о резервах</a:t>
            </a:r>
            <a:r>
              <a:rPr lang="ru-RU" baseline="0" dirty="0" smtClean="0"/>
              <a:t> собственных доходов муниципального образования.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Исполнителем</a:t>
            </a:r>
            <a:r>
              <a:rPr lang="ru-RU" baseline="0" dirty="0" smtClean="0"/>
              <a:t> работ по проведению аэрофотосъемки и изготовлению </a:t>
            </a:r>
            <a:r>
              <a:rPr lang="ru-RU" baseline="0" dirty="0" err="1" smtClean="0"/>
              <a:t>ортофотопланов</a:t>
            </a:r>
            <a:r>
              <a:rPr lang="ru-RU" baseline="0" dirty="0" smtClean="0"/>
              <a:t> в наших проектах является компания «Авиационные роботы». Эта компания имеет обширный собственный парк беспилотных летательных аппаратов, лицензии и допуски на проведение подобных работ, а также большой опыт аэрофотосъемки в различных регионах РФ.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FFDE-9B88-4121-B5D3-069190A0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072C-3A0C-401F-8956-83885B58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B636-E35E-47B5-BEA6-4B48A48C1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1682-8CE9-419D-A015-CBF412E8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1CA6-180D-4907-B214-39E7BA0B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A583-D8A8-4EF0-813F-06BA0FF6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CC1C-84C9-4267-B130-B04F77DF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85A0-7672-4FE1-AC8A-F5A58B4B7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853F-555F-45B9-869A-E7F0C50C4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67BC-2E3D-49D1-98D1-A01F4836E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AB3F-BA57-46A8-86AA-143CE5D7F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E536AD-27D5-4A98-B90C-AF608753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gi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285984" y="3460624"/>
            <a:ext cx="67500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Цифровизация</a:t>
            </a:r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имущественных отношений</a:t>
            </a:r>
            <a:b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как основа роста собственных доходов муниципалитетов </a:t>
            </a:r>
            <a:b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endParaRPr lang="ru-RU" sz="1800" b="1" dirty="0" smtClean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ru-RU" sz="1800" b="1" dirty="0" smtClean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СОВМЕСТНОЕ РЕШЕНИЕ ПАО «РОСТЕЛЕКОМ»</a:t>
            </a:r>
            <a:b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 ООО «КОРПОРАЦИЯ ПАРУС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3040" y="5957848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pc="-1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</a:t>
            </a:r>
            <a:endParaRPr lang="ru-RU" b="1" spc="-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0c72496405be51f71e12c5e0532909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234" y="394118"/>
            <a:ext cx="2710220" cy="2034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25400"/>
            <a:ext cx="585788" cy="895350"/>
            <a:chOff x="107504" y="34416"/>
            <a:chExt cx="586976" cy="895658"/>
          </a:xfrm>
        </p:grpSpPr>
        <p:pic>
          <p:nvPicPr>
            <p:cNvPr id="7176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000875" cy="400050"/>
          </a:xfrm>
        </p:spPr>
        <p:txBody>
          <a:bodyPr/>
          <a:lstStyle/>
          <a:p>
            <a:pPr algn="r" eaLnBrk="1" hangingPunct="1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Тамбовская область </a:t>
            </a:r>
            <a:b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Мичуринский муниципальный район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1" y="1285860"/>
          <a:ext cx="8572559" cy="4481136"/>
        </p:xfrm>
        <a:graphic>
          <a:graphicData uri="http://schemas.openxmlformats.org/drawingml/2006/table">
            <a:tbl>
              <a:tblPr/>
              <a:tblGrid>
                <a:gridCol w="2057422"/>
                <a:gridCol w="1300163"/>
                <a:gridCol w="1071570"/>
                <a:gridCol w="857256"/>
                <a:gridCol w="1214446"/>
                <a:gridCol w="1143008"/>
                <a:gridCol w="928694"/>
              </a:tblGrid>
              <a:tr h="488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Муниципальное образование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 2017, руб.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 прирост, руб.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 прирост, %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НИФЛ 2017, руб.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НИФЛ прирост, руб.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НИФЛ прирост, %</a:t>
                      </a:r>
                    </a:p>
                  </a:txBody>
                  <a:tcPr marL="5751" marR="5751" marT="5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Глазковский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3 100 000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69 853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287 100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44 532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15,5%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Жидиловский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5 800 000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505 323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8,7%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525 000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63 036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12,0%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Заворонежский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3 116 800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356 434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11,4%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1 200 000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590 004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49,2%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Изосимовский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4 631 000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1 067 053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23,0%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1 040 000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219 086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21,1%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Кочетовский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1 905 000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49 141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418 000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49 489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11,8%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Красивский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825 000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167 460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20,3%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24 136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30,9%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Новоникольский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5 773 000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336 514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637 000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103 071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16,2%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Остролучинский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1 147 000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85 365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7,4%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155 000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11 654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Стаевский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1 581 000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221 863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14,0%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382 000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85 070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22,3%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Староказинский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1 789 800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63 482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444 600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20 355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Старотарбеевский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879 000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151 427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17,2%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186 000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24 810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13,3%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Терский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1 301 400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84 094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6,5%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184 100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12 903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7,0%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Устьинский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1 326 000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79 361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217 000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21 274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9,8%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Хмелевской с/с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1 367 000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22 690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315 000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19 484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6,2%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34 542 000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3 260 060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9,4%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6 068 800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1 288 903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21,2%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25400"/>
            <a:ext cx="585788" cy="895350"/>
            <a:chOff x="107504" y="34416"/>
            <a:chExt cx="586976" cy="895658"/>
          </a:xfrm>
        </p:grpSpPr>
        <p:pic>
          <p:nvPicPr>
            <p:cNvPr id="7176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286627" cy="400050"/>
          </a:xfrm>
        </p:spPr>
        <p:txBody>
          <a:bodyPr/>
          <a:lstStyle/>
          <a:p>
            <a:pPr algn="r" eaLnBrk="1" hangingPunct="1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  <a:b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Модель реализации проекта в муниципальном образовании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635989"/>
            <a:ext cx="82153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Развертывание прикладного обеспечения (Системы) в ЦОД </a:t>
            </a:r>
            <a:r>
              <a:rPr lang="ru-RU" sz="17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Ростелекома</a:t>
            </a: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17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Загрузка данных из Единого государственного реестра недвижимости (ЕГРН) и сервиса ФНС АИН МО в Систему.</a:t>
            </a:r>
          </a:p>
          <a:p>
            <a:pPr marL="457200" indent="-457200">
              <a:buAutoNum type="arabicPeriod"/>
            </a:pPr>
            <a:endParaRPr lang="ru-RU" sz="17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загруженных данных и формирование перечней объектов недвижимости, подлежащих привлечению к налогообложению.</a:t>
            </a:r>
          </a:p>
          <a:p>
            <a:pPr marL="457200" indent="-457200">
              <a:buAutoNum type="arabicPeriod"/>
            </a:pPr>
            <a:endParaRPr lang="ru-RU" sz="17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комплекта документов для привлечения объектов недвижимости к налогообложению.</a:t>
            </a:r>
          </a:p>
          <a:p>
            <a:pPr marL="457200" indent="-457200">
              <a:buAutoNum type="arabicPeriod"/>
            </a:pPr>
            <a:endParaRPr lang="ru-RU" sz="17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Планирование и мониторинг исполнения мероприятий по привлечению объектов недвижимости к налогообложению. </a:t>
            </a:r>
            <a:endParaRPr lang="ru-RU" sz="17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25400"/>
            <a:ext cx="585788" cy="895350"/>
            <a:chOff x="107504" y="34416"/>
            <a:chExt cx="586976" cy="895658"/>
          </a:xfrm>
        </p:grpSpPr>
        <p:pic>
          <p:nvPicPr>
            <p:cNvPr id="7176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286627" cy="400050"/>
          </a:xfrm>
        </p:spPr>
        <p:txBody>
          <a:bodyPr/>
          <a:lstStyle/>
          <a:p>
            <a:pPr algn="r" eaLnBrk="1" hangingPunct="1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  <a:b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Дополнительные услуги</a:t>
            </a:r>
          </a:p>
        </p:txBody>
      </p:sp>
      <p:pic>
        <p:nvPicPr>
          <p:cNvPr id="9" name="Рисунок 8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759" y="1206229"/>
            <a:ext cx="80792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 </a:t>
            </a: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облачному сервису (ПО) мы предлагаем услуги по: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первичному наполнению цифровой модели данными ЕГРН и ФНС;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верификации данных ЕГРН и ФНС;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изготовлению и загрузке </a:t>
            </a:r>
            <a:r>
              <a:rPr lang="ru-RU" sz="1600" b="1" dirty="0" err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ортофотопланов</a:t>
            </a: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выявлению по </a:t>
            </a:r>
            <a:r>
              <a:rPr lang="ru-RU" sz="1600" b="1" dirty="0" err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ортофотоплану</a:t>
            </a: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неучтенных объектов недвижимости, </a:t>
            </a:r>
            <a:r>
              <a:rPr lang="ru-RU" sz="1600" b="1" dirty="0" err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самозахватов</a:t>
            </a: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нецелевого использования земель;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классификации и ранжированию «проблемных» объектов недвижимости по экономическому эффекту для бюджета;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настройке автоматизированных процедур привлечения объектов недвижимости к налогообложению; 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подготовке писем и других документов в адрес собственников, </a:t>
            </a:r>
            <a:r>
              <a:rPr lang="ru-RU" sz="1600" b="1" dirty="0" err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Росреестра</a:t>
            </a: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ФНС, необходимых для привлечения объектов недвижимости к налогообложению;</a:t>
            </a:r>
          </a:p>
          <a:p>
            <a:pPr marL="1028700" lvl="2" indent="-342900" algn="just">
              <a:buFont typeface="Symbol" charset="2"/>
              <a:buChar char=""/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консультированию специалистов администрации муниципального образования по базовым приемам выполнения работ с использованием предлагаемого облачного сервиса.</a:t>
            </a:r>
          </a:p>
          <a:p>
            <a:pPr marL="1396365" indent="450215" algn="just">
              <a:spcAft>
                <a:spcPts val="0"/>
              </a:spcAft>
            </a:pPr>
            <a:r>
              <a:rPr lang="ru-RU" sz="1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600" b="1" dirty="0">
              <a:solidFill>
                <a:srgbClr val="003C69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0" y="142852"/>
            <a:ext cx="800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Комплексные кадастровые работы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" name="Рисунок 39" descr="ПК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000108"/>
            <a:ext cx="4814902" cy="4488893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 rot="2409248">
            <a:off x="5437227" y="2962159"/>
            <a:ext cx="1407996" cy="53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2409248">
            <a:off x="5926192" y="2404593"/>
            <a:ext cx="1502191" cy="53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409248">
            <a:off x="5094119" y="3513988"/>
            <a:ext cx="682278" cy="53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2409248">
            <a:off x="4532927" y="4174884"/>
            <a:ext cx="737962" cy="53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2409248">
            <a:off x="7013686" y="3390786"/>
            <a:ext cx="1407996" cy="53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4282" y="1068157"/>
            <a:ext cx="36433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Министерства экономического развития РФ от 24.02.2016 № П/0086 «О</a:t>
            </a:r>
            <a:r>
              <a:rPr lang="ru-RU" sz="1400" dirty="0" smtClean="0">
                <a:solidFill>
                  <a:srgbClr val="003C69"/>
                </a:solidFill>
              </a:rPr>
              <a:t>б утверждении формы заявки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на предоставление субсидии из федерального бюджета бюджету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Субъекта Российской Федерации в целях </a:t>
            </a:r>
            <a:r>
              <a:rPr lang="ru-RU" sz="1400" dirty="0" err="1" smtClean="0">
                <a:solidFill>
                  <a:srgbClr val="003C69"/>
                </a:solidFill>
              </a:rPr>
              <a:t>софинансирования</a:t>
            </a:r>
            <a:endParaRPr lang="ru-RU" sz="1400" dirty="0" smtClean="0">
              <a:solidFill>
                <a:srgbClr val="003C69"/>
              </a:solidFill>
            </a:endParaRPr>
          </a:p>
          <a:p>
            <a:r>
              <a:rPr lang="ru-RU" sz="1400" dirty="0" smtClean="0">
                <a:solidFill>
                  <a:srgbClr val="003C69"/>
                </a:solidFill>
              </a:rPr>
              <a:t>проведения комплексных кадастровых работ в рамках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реализации федеральной целевой программы «Развитие единой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государственной системы регистрации прав и кадастрового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учета недвижимости (2014 - 2019 годы)" и о порядке и сроке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ее подачи, а также о перечне необходимых документов,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подтверждающих выполнение субъектом Российской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Федерации условий предоставления субсидии</a:t>
            </a:r>
          </a:p>
          <a:p>
            <a:r>
              <a:rPr lang="ru-RU" sz="1400" dirty="0" smtClean="0">
                <a:solidFill>
                  <a:srgbClr val="003C69"/>
                </a:solidFill>
              </a:rPr>
              <a:t>и соответствие критериям отбора</a:t>
            </a:r>
            <a:r>
              <a:rPr 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4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0" y="142852"/>
            <a:ext cx="8001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Штрафы за </a:t>
            </a:r>
            <a:r>
              <a:rPr lang="ru-RU" sz="1800" b="1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самозахват</a:t>
            </a:r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и 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нецелевое использование земельных участков 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1160207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кодекс Российской Федерации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39.28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42</a:t>
            </a:r>
          </a:p>
          <a:p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Кодекс об административных правонарушениях Российской Федерации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7.1.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8.8.</a:t>
            </a:r>
            <a:endParaRPr lang="ru-RU" sz="16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Самозахват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50" y="1000108"/>
            <a:ext cx="2895529" cy="2571767"/>
          </a:xfrm>
          <a:prstGeom prst="rect">
            <a:avLst/>
          </a:prstGeom>
        </p:spPr>
      </p:pic>
      <p:pic>
        <p:nvPicPr>
          <p:cNvPr id="13" name="Рисунок 12" descr="Нецелевое использов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357562"/>
            <a:ext cx="2928958" cy="2729822"/>
          </a:xfrm>
          <a:prstGeom prst="rect">
            <a:avLst/>
          </a:prstGeom>
        </p:spPr>
      </p:pic>
      <p:pic>
        <p:nvPicPr>
          <p:cNvPr id="9" name="Рисунок 8" descr="rtlogo-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0" y="142852"/>
            <a:ext cx="8001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Штрафы за нарушение правил благоустройства 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территории муниципального образования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1160207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Кодекс об административных правонарушениях Российской Федерации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2.4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3.2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3.5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3.6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7.1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7.2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7.7 </a:t>
            </a:r>
            <a:endParaRPr lang="ru-RU" sz="16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Мус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2382818" cy="1428760"/>
          </a:xfrm>
          <a:prstGeom prst="rect">
            <a:avLst/>
          </a:prstGeom>
        </p:spPr>
      </p:pic>
      <p:pic>
        <p:nvPicPr>
          <p:cNvPr id="9" name="Рисунок 8" descr="Строй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357694"/>
            <a:ext cx="2286016" cy="1524011"/>
          </a:xfrm>
          <a:prstGeom prst="rect">
            <a:avLst/>
          </a:prstGeom>
        </p:spPr>
      </p:pic>
      <p:pic>
        <p:nvPicPr>
          <p:cNvPr id="10" name="Рисунок 9" descr="Карта наруш благоуст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2500306"/>
            <a:ext cx="3929090" cy="2455681"/>
          </a:xfrm>
          <a:prstGeom prst="rect">
            <a:avLst/>
          </a:prstGeom>
        </p:spPr>
      </p:pic>
      <p:pic>
        <p:nvPicPr>
          <p:cNvPr id="11" name="Рисунок 10" descr="map-place-location-pin-pointer-transparent-image-4867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714620"/>
            <a:ext cx="357190" cy="357190"/>
          </a:xfrm>
          <a:prstGeom prst="rect">
            <a:avLst/>
          </a:prstGeom>
        </p:spPr>
      </p:pic>
      <p:pic>
        <p:nvPicPr>
          <p:cNvPr id="14" name="Рисунок 13" descr="map-place-location-pin-pointer-transparent-image-4867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786190"/>
            <a:ext cx="357190" cy="357190"/>
          </a:xfrm>
          <a:prstGeom prst="rect">
            <a:avLst/>
          </a:prstGeom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4143380"/>
            <a:ext cx="1433239" cy="1428760"/>
          </a:xfrm>
          <a:prstGeom prst="rect">
            <a:avLst/>
          </a:prstGeom>
        </p:spPr>
      </p:pic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1785926"/>
            <a:ext cx="1576115" cy="1428760"/>
          </a:xfrm>
          <a:prstGeom prst="rect">
            <a:avLst/>
          </a:prstGeom>
          <a:scene3d>
            <a:camera prst="orthographicFront">
              <a:rot lat="0" lon="0" rev="4800000"/>
            </a:camera>
            <a:lightRig rig="threePt" dir="t"/>
          </a:scene3d>
        </p:spPr>
      </p:pic>
      <p:pic>
        <p:nvPicPr>
          <p:cNvPr id="17" name="Рисунок 16" descr="rtlogo-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3809785" y="405003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0" y="142852"/>
            <a:ext cx="8001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Градостроительство и комплексное развитие территории муниципального образования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52" descr="Рисунок 52"/>
          <p:cNvPicPr>
            <a:picLocks noChangeAspect="1"/>
          </p:cNvPicPr>
          <p:nvPr/>
        </p:nvPicPr>
        <p:blipFill>
          <a:blip r:embed="rId3">
            <a:extLst/>
          </a:blip>
          <a:srcRect l="12581" t="12302" r="14212" b="13676"/>
          <a:stretch>
            <a:fillRect/>
          </a:stretch>
        </p:blipFill>
        <p:spPr>
          <a:xfrm>
            <a:off x="357158" y="1285859"/>
            <a:ext cx="4543458" cy="258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Рисунок 55" descr="Рисунок 55"/>
          <p:cNvPicPr>
            <a:picLocks noChangeAspect="1"/>
          </p:cNvPicPr>
          <p:nvPr/>
        </p:nvPicPr>
        <p:blipFill>
          <a:blip r:embed="rId4">
            <a:extLst/>
          </a:blip>
          <a:srcRect l="18410" t="16034" r="43388" b="25695"/>
          <a:stretch>
            <a:fillRect/>
          </a:stretch>
        </p:blipFill>
        <p:spPr>
          <a:xfrm>
            <a:off x="5202471" y="2928934"/>
            <a:ext cx="3512933" cy="271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 descr="rtlogo-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1357290" y="71414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Новая платформа для информационного взаимодействия</a:t>
            </a: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4701613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Цифровой муниципалитет</a:t>
            </a:r>
            <a:endParaRPr lang="ru-RU" sz="1600" b="1" dirty="0">
              <a:solidFill>
                <a:srgbClr val="004274"/>
              </a:solidFill>
            </a:endParaRPr>
          </a:p>
        </p:txBody>
      </p:sp>
      <p:pic>
        <p:nvPicPr>
          <p:cNvPr id="18" name="Рисунок 17" descr="БД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5" y="3357561"/>
            <a:ext cx="1214447" cy="12144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71470" y="278605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Органы </a:t>
            </a:r>
          </a:p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государственной власти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9388" y="2772787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Органы местного самоуправления</a:t>
            </a:r>
            <a:endParaRPr lang="ru-RU" sz="1600" b="1" dirty="0">
              <a:solidFill>
                <a:srgbClr val="00427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5140" y="580509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Бизнес-сообщество</a:t>
            </a:r>
            <a:endParaRPr lang="ru-RU" sz="1600" b="1" dirty="0">
              <a:solidFill>
                <a:srgbClr val="00427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158" y="578645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274"/>
                </a:solidFill>
              </a:rPr>
              <a:t>Граждане</a:t>
            </a:r>
            <a:endParaRPr lang="ru-RU" sz="1600" b="1" dirty="0">
              <a:solidFill>
                <a:srgbClr val="00427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654" y="1000109"/>
            <a:ext cx="17755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Администрация ОМСУ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84" y="1071546"/>
            <a:ext cx="1652582" cy="1652582"/>
          </a:xfrm>
          <a:prstGeom prst="rect">
            <a:avLst/>
          </a:prstGeom>
        </p:spPr>
      </p:pic>
      <p:pic>
        <p:nvPicPr>
          <p:cNvPr id="41" name="Рисунок 40" descr="Belye-chelovechki-640x3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497222"/>
            <a:ext cx="2357454" cy="1289232"/>
          </a:xfrm>
          <a:prstGeom prst="rect">
            <a:avLst/>
          </a:prstGeom>
        </p:spPr>
      </p:pic>
      <p:pic>
        <p:nvPicPr>
          <p:cNvPr id="43" name="Рисунок 42" descr="family-of-four-in-front-of-their-home_318-626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357694"/>
            <a:ext cx="1500198" cy="1500198"/>
          </a:xfrm>
          <a:prstGeom prst="rect">
            <a:avLst/>
          </a:prstGeom>
        </p:spPr>
      </p:pic>
      <p:sp>
        <p:nvSpPr>
          <p:cNvPr id="19" name="Двойная стрелка влево/вправо 18"/>
          <p:cNvSpPr/>
          <p:nvPr/>
        </p:nvSpPr>
        <p:spPr>
          <a:xfrm rot="2090078">
            <a:off x="2297078" y="2638079"/>
            <a:ext cx="1697928" cy="571504"/>
          </a:xfrm>
          <a:prstGeom prst="leftRightArrow">
            <a:avLst/>
          </a:prstGeom>
          <a:solidFill>
            <a:srgbClr val="003C69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090078">
            <a:off x="5226036" y="4066839"/>
            <a:ext cx="1697928" cy="571504"/>
          </a:xfrm>
          <a:prstGeom prst="leftRightArrow">
            <a:avLst/>
          </a:prstGeom>
          <a:solidFill>
            <a:srgbClr val="003C69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9787444">
            <a:off x="5243427" y="2602912"/>
            <a:ext cx="1697928" cy="571504"/>
          </a:xfrm>
          <a:prstGeom prst="leftRightArrow">
            <a:avLst/>
          </a:prstGeom>
          <a:solidFill>
            <a:srgbClr val="003C69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9787444">
            <a:off x="2100155" y="4255088"/>
            <a:ext cx="1697928" cy="571504"/>
          </a:xfrm>
          <a:prstGeom prst="leftRightArrow">
            <a:avLst/>
          </a:prstGeom>
          <a:solidFill>
            <a:srgbClr val="003C69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rtlogo-rg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rgbClr val="003C69"/>
                </a:solidFill>
                <a:latin typeface="Tahoma" pitchFamily="34" charset="0"/>
              </a:rPr>
              <a:t>ООО «Корпорация «Парус», </a:t>
            </a:r>
          </a:p>
          <a:p>
            <a:pPr algn="ctr"/>
            <a:r>
              <a:rPr lang="ru-RU" sz="1100" dirty="0">
                <a:solidFill>
                  <a:srgbClr val="003C69"/>
                </a:solidFill>
                <a:latin typeface="Tahoma" pitchFamily="34" charset="0"/>
              </a:rPr>
              <a:t>129366, Москва, ул. Ярославская, д.10 корп.4, </a:t>
            </a:r>
          </a:p>
          <a:p>
            <a:pPr algn="ctr"/>
            <a:r>
              <a:rPr lang="ru-RU" sz="1100" dirty="0">
                <a:solidFill>
                  <a:srgbClr val="003C69"/>
                </a:solidFill>
                <a:latin typeface="Tahoma" pitchFamily="34" charset="0"/>
              </a:rPr>
              <a:t>(495) 797-89-90, 797-89-91 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0" y="4365625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003C69"/>
                </a:solidFill>
                <a:latin typeface="Tahoma" pitchFamily="34" charset="0"/>
              </a:rPr>
              <a:t>office@parus.com</a:t>
            </a:r>
          </a:p>
          <a:p>
            <a:pPr algn="ctr"/>
            <a:r>
              <a:rPr lang="en-US" sz="1100">
                <a:solidFill>
                  <a:srgbClr val="003C69"/>
                </a:solidFill>
                <a:latin typeface="Tahoma" pitchFamily="34" charset="0"/>
              </a:rPr>
              <a:t>www.parus.com</a:t>
            </a:r>
            <a:endParaRPr lang="ru-RU" sz="1100">
              <a:solidFill>
                <a:srgbClr val="003C69"/>
              </a:solidFill>
              <a:latin typeface="Tahoma" pitchFamily="34" charset="0"/>
            </a:endParaRP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1285852" y="71414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Источники – Данные – Цифровая модель - Сервисы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rtlogo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52636" y="1946559"/>
            <a:ext cx="1844926" cy="1054695"/>
          </a:xfrm>
          <a:prstGeom prst="roundRect">
            <a:avLst/>
          </a:prstGeom>
          <a:noFill/>
          <a:ln w="25400">
            <a:solidFill>
              <a:srgbClr val="48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3439" y="1277058"/>
            <a:ext cx="1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</a:t>
            </a:r>
          </a:p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данных</a:t>
            </a:r>
            <a:endParaRPr lang="ru-RU" sz="14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316" y="3393694"/>
            <a:ext cx="21395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 err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Ортофотоплан</a:t>
            </a:r>
            <a:endParaRPr lang="ru-RU" sz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4093639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968">
                <a:solidFill>
                  <a:srgbClr val="006AA9"/>
                </a:solidFill>
                <a:latin typeface="Chevin Pro DemiBold" pitchFamily="34" charset="0"/>
              </a:defRPr>
            </a:lvl1pPr>
          </a:lstStyle>
          <a:p>
            <a:r>
              <a:rPr lang="ru-RU" sz="12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«Озеро данных </a:t>
            </a:r>
            <a:endParaRPr lang="en-US" sz="12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ОМСУ»</a:t>
            </a:r>
            <a:endParaRPr lang="ru-RU" sz="12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5565" y="1797200"/>
            <a:ext cx="1831193" cy="2408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436" y="3225770"/>
            <a:ext cx="517136" cy="2811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0619" y="3210110"/>
            <a:ext cx="607509" cy="2912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010" y="2033796"/>
            <a:ext cx="457577" cy="457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7748" y="1981582"/>
            <a:ext cx="517987" cy="58878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22859" y="1278233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Цифровая модель</a:t>
            </a:r>
          </a:p>
          <a:p>
            <a:pPr algn="ctr"/>
            <a:r>
              <a:rPr lang="ru-RU" sz="14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территории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558" y="3562746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Аэрофотосъемка </a:t>
            </a:r>
            <a:r>
              <a:rPr lang="ru-RU" sz="12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2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46316" y="1928802"/>
            <a:ext cx="23217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274" indent="-173274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Кадастровые данные</a:t>
            </a:r>
          </a:p>
          <a:p>
            <a:pPr marL="173274" indent="-173274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Сведения о правах</a:t>
            </a:r>
          </a:p>
          <a:p>
            <a:pPr marL="173274" indent="-173274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Сведения налогового учета</a:t>
            </a:r>
          </a:p>
          <a:p>
            <a:pPr marL="173274" indent="-173274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Публичная кадастровая </a:t>
            </a:r>
            <a:endParaRPr lang="en-US" sz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3274" indent="-173274">
              <a:buFont typeface="Arial" charset="0"/>
              <a:buChar char="•"/>
            </a:pP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</a:t>
            </a:r>
            <a:endParaRPr lang="ru-RU" sz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3274" indent="-173274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Адресный реестр</a:t>
            </a:r>
          </a:p>
          <a:p>
            <a:pPr marL="173274" indent="-173274">
              <a:buFont typeface="Arial" charset="0"/>
              <a:buChar char="•"/>
            </a:pPr>
            <a:endParaRPr lang="ru-RU" sz="12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4629400"/>
            <a:ext cx="426674" cy="4426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86578" y="2071440"/>
            <a:ext cx="2276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со СМЭВ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Выявление </a:t>
            </a: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нарушений в</a:t>
            </a:r>
            <a:b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землепользовании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Процессы </a:t>
            </a: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привлечения объектов</a:t>
            </a:r>
            <a:b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налогообложению</a:t>
            </a:r>
            <a:endParaRPr lang="ru-RU" sz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Конструктор отчетов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эффективности </a:t>
            </a: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документов градостроительного планирования</a:t>
            </a:r>
            <a:endParaRPr lang="en-US" sz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ru-RU" sz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078" y="2567955"/>
            <a:ext cx="60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ЕГРН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6059" y="2570367"/>
            <a:ext cx="946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АИН МО,</a:t>
            </a:r>
          </a:p>
          <a:p>
            <a:r>
              <a:rPr lang="ru-RU" sz="11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ФИАС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81747" y="1278233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596" y="4370637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Реестры </a:t>
            </a:r>
            <a:endParaRPr lang="en-US" sz="12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</a:t>
            </a:r>
            <a:endParaRPr lang="ru-RU" sz="12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1565" y="4168857"/>
            <a:ext cx="2139597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05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муниципального </a:t>
            </a:r>
            <a:r>
              <a:rPr lang="ru-RU" sz="105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учета(сведения о жителях и имуществе по адресам)</a:t>
            </a:r>
            <a:endParaRPr lang="ru-RU" sz="105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83"/>
          <a:stretch/>
        </p:blipFill>
        <p:spPr>
          <a:xfrm>
            <a:off x="929456" y="4059818"/>
            <a:ext cx="456740" cy="4056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36738" y="1278232"/>
            <a:ext cx="138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</a:t>
            </a:r>
            <a:endParaRPr lang="ru-RU" sz="14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261565" y="1857364"/>
            <a:ext cx="2439403" cy="1285883"/>
          </a:xfrm>
          <a:prstGeom prst="homePlate">
            <a:avLst/>
          </a:prstGeom>
          <a:noFill/>
          <a:ln w="22225">
            <a:solidFill>
              <a:srgbClr val="E65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261565" y="3352540"/>
            <a:ext cx="2382425" cy="338018"/>
          </a:xfrm>
          <a:prstGeom prst="homePlate">
            <a:avLst/>
          </a:prstGeom>
          <a:noFill/>
          <a:ln w="22225">
            <a:solidFill>
              <a:srgbClr val="E65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246316" y="4194193"/>
            <a:ext cx="2382425" cy="505008"/>
          </a:xfrm>
          <a:prstGeom prst="homePlate">
            <a:avLst/>
          </a:prstGeom>
          <a:noFill/>
          <a:ln w="22225">
            <a:solidFill>
              <a:srgbClr val="E65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15140" y="1976490"/>
            <a:ext cx="2214577" cy="2394147"/>
          </a:xfrm>
          <a:prstGeom prst="roundRect">
            <a:avLst/>
          </a:prstGeom>
          <a:noFill/>
          <a:ln w="25400">
            <a:solidFill>
              <a:srgbClr val="48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5806" y="3119425"/>
            <a:ext cx="1847349" cy="742563"/>
          </a:xfrm>
          <a:prstGeom prst="roundRect">
            <a:avLst/>
          </a:prstGeom>
          <a:noFill/>
          <a:ln w="25400">
            <a:solidFill>
              <a:srgbClr val="48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8319" y="3935950"/>
            <a:ext cx="1891321" cy="1064685"/>
          </a:xfrm>
          <a:prstGeom prst="roundRect">
            <a:avLst/>
          </a:prstGeom>
          <a:noFill/>
          <a:ln w="25400">
            <a:solidFill>
              <a:srgbClr val="482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7638" y="1946558"/>
            <a:ext cx="1771824" cy="3339829"/>
          </a:xfrm>
          <a:prstGeom prst="roundRect">
            <a:avLst/>
          </a:prstGeom>
          <a:noFill/>
          <a:ln w="38100">
            <a:solidFill>
              <a:srgbClr val="7E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z="1100" smtClean="0">
                <a:solidFill>
                  <a:srgbClr val="003C69"/>
                </a:solidFill>
              </a:rPr>
              <a:pPr/>
              <a:t>3</a:t>
            </a:fld>
            <a:endParaRPr lang="ru-RU" sz="1100" smtClean="0">
              <a:solidFill>
                <a:srgbClr val="003C6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100" b="1" dirty="0">
              <a:solidFill>
                <a:srgbClr val="003C69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51" name="Прямоугольник 32"/>
          <p:cNvSpPr>
            <a:spLocks noChangeArrowheads="1"/>
          </p:cNvSpPr>
          <p:nvPr/>
        </p:nvSpPr>
        <p:spPr bwMode="auto">
          <a:xfrm>
            <a:off x="142844" y="71414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Облачный  сервис 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" name="Рисунок 51" descr="rtlogo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59502" y="1964525"/>
            <a:ext cx="2111550" cy="2755766"/>
          </a:xfrm>
          <a:prstGeom prst="rect">
            <a:avLst/>
          </a:prstGeom>
          <a:noFill/>
          <a:ln w="31750">
            <a:solidFill>
              <a:srgbClr val="E65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03C6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4074" y="1964525"/>
            <a:ext cx="19824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3C69"/>
                </a:solidFill>
                <a:latin typeface="Basis Grotesque Pro" panose="02000503030000020004" pitchFamily="2" charset="0"/>
              </a:rPr>
              <a:t>ПАРУС </a:t>
            </a:r>
            <a:r>
              <a:rPr lang="ru-RU" sz="12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Муниципальный</a:t>
            </a:r>
            <a:r>
              <a:rPr lang="ru-RU" sz="1100" b="1" dirty="0">
                <a:solidFill>
                  <a:srgbClr val="003C69"/>
                </a:solidFill>
                <a:latin typeface="Basis Grotesque Pro" panose="02000503030000020004" pitchFamily="2" charset="0"/>
              </a:rPr>
              <a:t> учет 8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485443" y="1965101"/>
            <a:ext cx="1285884" cy="2776436"/>
            <a:chOff x="4383909" y="1265824"/>
            <a:chExt cx="1285884" cy="278218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383909" y="1265824"/>
              <a:ext cx="1285884" cy="2782187"/>
            </a:xfrm>
            <a:prstGeom prst="rect">
              <a:avLst/>
            </a:prstGeom>
            <a:noFill/>
            <a:ln w="31750">
              <a:solidFill>
                <a:srgbClr val="482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rgbClr val="003C69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92279" y="1340855"/>
              <a:ext cx="1125149" cy="46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3C6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Платформа </a:t>
              </a:r>
            </a:p>
            <a:p>
              <a:pPr algn="ctr"/>
              <a:r>
                <a:rPr lang="ru-RU" sz="1200" b="1" dirty="0" err="1">
                  <a:solidFill>
                    <a:srgbClr val="003C6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РусГИС</a:t>
              </a:r>
              <a:endParaRPr lang="ru-RU" sz="12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8" name="Рисунок 57" descr="Слои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367" y="1802520"/>
              <a:ext cx="921544" cy="1135858"/>
            </a:xfrm>
            <a:prstGeom prst="rect">
              <a:avLst/>
            </a:prstGeom>
          </p:spPr>
        </p:pic>
      </p:grpSp>
      <p:pic>
        <p:nvPicPr>
          <p:cNvPr id="59" name="Рисунок 58" descr="2б Поиск рай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4477" y="2254578"/>
            <a:ext cx="1383145" cy="801277"/>
          </a:xfrm>
          <a:prstGeom prst="rect">
            <a:avLst/>
          </a:prstGeom>
        </p:spPr>
      </p:pic>
      <p:pic>
        <p:nvPicPr>
          <p:cNvPr id="60" name="Рисунок 59" descr="Ортофотопл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5147" y="2254579"/>
            <a:ext cx="1270144" cy="80712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693741" y="3069551"/>
            <a:ext cx="1553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3C69"/>
                </a:solidFill>
                <a:latin typeface="Basis Grotesque Pro" panose="02000503030000020004" pitchFamily="2" charset="0"/>
              </a:rPr>
              <a:t>Публичная кадастровая карта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5039" y="4381836"/>
            <a:ext cx="1393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Реестры</a:t>
            </a:r>
            <a:endParaRPr lang="ru-RU" sz="1100" b="1" dirty="0">
              <a:solidFill>
                <a:srgbClr val="003C69"/>
              </a:solidFill>
              <a:latin typeface="Basis Grotesque Pro" panose="02000503030000020004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500" y="2432819"/>
            <a:ext cx="2150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 сведений из ЕГРН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Реестры муниципального </a:t>
            </a:r>
            <a:r>
              <a:rPr lang="ru-RU" sz="1100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учета: населения,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 </a:t>
            </a:r>
            <a:r>
              <a:rPr lang="ru-RU" sz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объектов</a:t>
            </a:r>
            <a:r>
              <a:rPr lang="ru-RU" sz="1100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 недвижимости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 </a:t>
            </a: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правообладателей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 плательщиков местных налогов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Реестр муниципальных документов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Планирование и мониторинг процессов привлечения к налогообложению</a:t>
            </a:r>
          </a:p>
          <a:p>
            <a:pPr marL="171450" indent="-171450">
              <a:buFont typeface="Arial" charset="0"/>
              <a:buChar char="•"/>
            </a:pPr>
            <a:endParaRPr lang="ru-RU" sz="1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ru-RU" sz="1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ru-RU" sz="1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ru-RU" sz="1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ru-RU" sz="11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49670" y="3024514"/>
            <a:ext cx="1768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003C69"/>
                </a:solidFill>
                <a:latin typeface="Basis Grotesque Pro" panose="02000503030000020004" pitchFamily="2" charset="0"/>
              </a:rPr>
              <a:t>Ортофотоплан</a:t>
            </a:r>
            <a:endParaRPr lang="ru-RU" sz="1100" b="1" dirty="0">
              <a:solidFill>
                <a:srgbClr val="003C69"/>
              </a:solidFill>
              <a:latin typeface="Basis Grotesque Pro" panose="02000503030000020004" pitchFamily="2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2513292" y="3020687"/>
            <a:ext cx="872757" cy="142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2425666" y="3412091"/>
            <a:ext cx="952620" cy="10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99054" y="3001263"/>
            <a:ext cx="1207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smtClean="0">
                <a:solidFill>
                  <a:srgbClr val="003C69"/>
                </a:solidFill>
              </a:rPr>
              <a:t>Синхронизация</a:t>
            </a:r>
            <a:br>
              <a:rPr lang="ru-RU" sz="1100" smtClean="0">
                <a:solidFill>
                  <a:srgbClr val="003C69"/>
                </a:solidFill>
              </a:rPr>
            </a:br>
            <a:r>
              <a:rPr lang="ru-RU" sz="1100" smtClean="0">
                <a:solidFill>
                  <a:srgbClr val="003C69"/>
                </a:solidFill>
              </a:rPr>
              <a:t> данных</a:t>
            </a:r>
            <a:endParaRPr lang="ru-RU" sz="1100">
              <a:solidFill>
                <a:srgbClr val="003C69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14" y="3506703"/>
            <a:ext cx="1401103" cy="82687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188080" y="4360038"/>
            <a:ext cx="1393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Аналитика и отчеты</a:t>
            </a:r>
            <a:endParaRPr lang="ru-RU" sz="1100" b="1" dirty="0">
              <a:solidFill>
                <a:srgbClr val="003C69"/>
              </a:solidFill>
              <a:latin typeface="Basis Grotesque Pro" panose="02000503030000020004" pitchFamily="2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46"/>
          <a:stretch/>
        </p:blipFill>
        <p:spPr>
          <a:xfrm>
            <a:off x="3828458" y="3577922"/>
            <a:ext cx="561736" cy="48171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682092" y="4090501"/>
            <a:ext cx="8883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Хранилище</a:t>
            </a: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/>
            </a:r>
            <a:b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</a:br>
            <a: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  <a:t>данных</a:t>
            </a:r>
            <a:br>
              <a:rPr lang="ru-RU" sz="1100" dirty="0">
                <a:solidFill>
                  <a:srgbClr val="003C69"/>
                </a:solidFill>
                <a:latin typeface="Basis Grotesque Pro" panose="02000503030000020004" pitchFamily="2" charset="0"/>
              </a:rPr>
            </a:br>
            <a:r>
              <a:rPr lang="ru-RU" sz="11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ОМСУ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2765" y="1723562"/>
            <a:ext cx="4903306" cy="3228674"/>
          </a:xfrm>
          <a:prstGeom prst="roundRect">
            <a:avLst/>
          </a:prstGeom>
          <a:noFill/>
          <a:ln>
            <a:solidFill>
              <a:srgbClr val="7E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003C6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8187" y="1357298"/>
            <a:ext cx="419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C69"/>
                </a:solidFill>
                <a:latin typeface="Basis Grotesque Pro" panose="02000503030000020004" pitchFamily="2" charset="0"/>
              </a:rPr>
              <a:t>Серверная часть </a:t>
            </a:r>
            <a:r>
              <a:rPr lang="mr-IN" sz="1400" b="1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–</a:t>
            </a:r>
            <a:r>
              <a:rPr lang="ru-RU" sz="1400" b="1" dirty="0" smtClean="0">
                <a:solidFill>
                  <a:srgbClr val="003C69"/>
                </a:solidFill>
                <a:latin typeface="Basis Grotesque Pro" panose="02000503030000020004" pitchFamily="2" charset="0"/>
              </a:rPr>
              <a:t> Защищенный ЦОД Ростелеком</a:t>
            </a:r>
            <a:endParaRPr lang="ru-RU" sz="1400" b="1" dirty="0">
              <a:solidFill>
                <a:srgbClr val="003C69"/>
              </a:solidFill>
              <a:latin typeface="Basis Grotesque Pro" panose="02000503030000020004" pitchFamily="2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499652" y="1705735"/>
            <a:ext cx="3458818" cy="3246501"/>
          </a:xfrm>
          <a:prstGeom prst="roundRect">
            <a:avLst/>
          </a:prstGeom>
          <a:noFill/>
          <a:ln>
            <a:solidFill>
              <a:srgbClr val="7E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03C6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93184" y="1335273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Тонкий клиент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0346" y="3493131"/>
            <a:ext cx="1236438" cy="866908"/>
          </a:xfrm>
          <a:prstGeom prst="rect">
            <a:avLst/>
          </a:prstGeom>
        </p:spPr>
      </p:pic>
      <p:sp>
        <p:nvSpPr>
          <p:cNvPr id="77" name="Двойная стрелка влево/вправо 76"/>
          <p:cNvSpPr/>
          <p:nvPr/>
        </p:nvSpPr>
        <p:spPr>
          <a:xfrm>
            <a:off x="4996071" y="3163194"/>
            <a:ext cx="503581" cy="122187"/>
          </a:xfrm>
          <a:prstGeom prst="leftRightArrow">
            <a:avLst/>
          </a:prstGeom>
          <a:solidFill>
            <a:srgbClr val="4827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03C6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1285852" y="71414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Пользовательские интерфейсы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rtlogo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5" y="1350162"/>
            <a:ext cx="3864720" cy="2221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978" y="1350163"/>
            <a:ext cx="4493302" cy="21095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06" y="3714752"/>
            <a:ext cx="4155674" cy="2357454"/>
          </a:xfrm>
          <a:prstGeom prst="rect">
            <a:avLst/>
          </a:prstGeom>
        </p:spPr>
      </p:pic>
      <p:pic>
        <p:nvPicPr>
          <p:cNvPr id="14" name="Рисунок 13" descr="Маршру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714752"/>
            <a:ext cx="3869073" cy="22145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98803"/>
            <a:ext cx="8001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</a:p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Комплексный анализ атрибутивных и пространственных данных </a:t>
            </a:r>
            <a:endParaRPr lang="ru-RU" sz="17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Визуализация ортофотоплана-КПТ от ЕГРН-выявленные наруше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51023"/>
            <a:ext cx="8643966" cy="4606869"/>
          </a:xfrm>
          <a:prstGeom prst="rect">
            <a:avLst/>
          </a:prstGeom>
        </p:spPr>
      </p:pic>
      <p:pic>
        <p:nvPicPr>
          <p:cNvPr id="10" name="Рисунок 9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98803"/>
            <a:ext cx="8001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</a:p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Презентационная панель данных о налоговом потенциале </a:t>
            </a:r>
            <a:endParaRPr lang="ru-RU" sz="17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Презентационная панель. Участки не поставленные на кадастровый учет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94" y="928670"/>
            <a:ext cx="7177106" cy="5223003"/>
          </a:xfrm>
          <a:prstGeom prst="rect">
            <a:avLst/>
          </a:prstGeom>
        </p:spPr>
      </p:pic>
      <p:pic>
        <p:nvPicPr>
          <p:cNvPr id="10" name="Рисунок 9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98803"/>
            <a:ext cx="8001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</a:p>
          <a:p>
            <a:pPr algn="r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Аэрофотосъемка и </a:t>
            </a:r>
            <a:r>
              <a:rPr lang="ru-RU" sz="1700" b="1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ортофотопланы</a:t>
            </a: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7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Ulan_block1.jpg" descr="Ulan_block1.jpg"/>
          <p:cNvPicPr>
            <a:picLocks noChangeAspect="1"/>
          </p:cNvPicPr>
          <p:nvPr/>
        </p:nvPicPr>
        <p:blipFill>
          <a:blip r:embed="rId3">
            <a:extLst/>
          </a:blip>
          <a:srcRect l="18547" t="18926" r="38702" b="18926"/>
          <a:stretch>
            <a:fillRect/>
          </a:stretch>
        </p:blipFill>
        <p:spPr>
          <a:xfrm>
            <a:off x="415154" y="928670"/>
            <a:ext cx="3564974" cy="300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U_Kvart.jpeg" descr="UU_Kvart.jpeg"/>
          <p:cNvPicPr>
            <a:picLocks noChangeAspect="1"/>
          </p:cNvPicPr>
          <p:nvPr/>
        </p:nvPicPr>
        <p:blipFill>
          <a:blip r:embed="rId4" cstate="print">
            <a:extLst/>
          </a:blip>
          <a:srcRect l="40747" t="7125" r="24048" b="28380"/>
          <a:stretch>
            <a:fillRect/>
          </a:stretch>
        </p:blipFill>
        <p:spPr>
          <a:xfrm>
            <a:off x="4071934" y="928670"/>
            <a:ext cx="2286016" cy="2960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U_Kvart+Kadastr.jpeg" descr="UU_Kvart+Kadastr.jpeg"/>
          <p:cNvPicPr>
            <a:picLocks noChangeAspect="1"/>
          </p:cNvPicPr>
          <p:nvPr/>
        </p:nvPicPr>
        <p:blipFill>
          <a:blip r:embed="rId5" cstate="print">
            <a:extLst/>
          </a:blip>
          <a:srcRect l="41122" t="7580" r="24228" b="29318"/>
          <a:stretch>
            <a:fillRect/>
          </a:stretch>
        </p:blipFill>
        <p:spPr>
          <a:xfrm>
            <a:off x="6429388" y="928670"/>
            <a:ext cx="2286016" cy="29433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Создание 3D и электронных карт полей;…"/>
          <p:cNvSpPr txBox="1"/>
          <p:nvPr/>
        </p:nvSpPr>
        <p:spPr>
          <a:xfrm>
            <a:off x="357158" y="3929066"/>
            <a:ext cx="8286808" cy="232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3400" tIns="53400" rIns="53400" bIns="53400">
            <a:spAutoFit/>
          </a:bodyPr>
          <a:lstStyle/>
          <a:p>
            <a:pPr marL="160420" indent="-160420" defTabSz="1209038">
              <a:lnSpc>
                <a:spcPct val="140000"/>
              </a:lnSpc>
              <a:spcBef>
                <a:spcPts val="300"/>
              </a:spcBef>
              <a:buClr>
                <a:srgbClr val="FF9300"/>
              </a:buClr>
              <a:buSzPct val="100000"/>
              <a:buChar char="•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Коммерческий оператор БПЛА самолетного, вертолетного и мультироторного типов;</a:t>
            </a:r>
          </a:p>
          <a:p>
            <a:pPr marL="160420" indent="-160420" defTabSz="1209038">
              <a:lnSpc>
                <a:spcPct val="140000"/>
              </a:lnSpc>
              <a:spcBef>
                <a:spcPts val="300"/>
              </a:spcBef>
              <a:buClr>
                <a:srgbClr val="FF9300"/>
              </a:buClr>
              <a:buSzPct val="100000"/>
              <a:buChar char="•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Видео-, фото-, тепловизионная и мультиспектральная съемка, воздушное лазерное сканирование;</a:t>
            </a:r>
          </a:p>
          <a:p>
            <a:pPr marL="160420" indent="-160420" defTabSz="1209038">
              <a:lnSpc>
                <a:spcPct val="140000"/>
              </a:lnSpc>
              <a:spcBef>
                <a:spcPts val="300"/>
              </a:spcBef>
              <a:buClr>
                <a:srgbClr val="FF9300"/>
              </a:buClr>
              <a:buSzPct val="100000"/>
              <a:buChar char="•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 ортофотопланов и топопланов, цифровых моделей, высокоточных 3D визуализаций, экспорт данных в САПР и ГИС;</a:t>
            </a:r>
          </a:p>
          <a:p>
            <a:pPr marL="160420" indent="-160420" defTabSz="1209038">
              <a:lnSpc>
                <a:spcPct val="140000"/>
              </a:lnSpc>
              <a:spcBef>
                <a:spcPts val="300"/>
              </a:spcBef>
              <a:buClr>
                <a:srgbClr val="FF9300"/>
              </a:buClr>
              <a:buSzPct val="100000"/>
              <a:buChar char="•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Ассоциации эксплуатантов и разработчиков беспилотных авиационных систем и рабочей группы «АэроНэт» (АСИ);</a:t>
            </a:r>
          </a:p>
          <a:p>
            <a:pPr marL="160420" indent="-160420" defTabSz="1209038">
              <a:lnSpc>
                <a:spcPct val="140000"/>
              </a:lnSpc>
              <a:spcBef>
                <a:spcPts val="300"/>
              </a:spcBef>
              <a:buClr>
                <a:srgbClr val="FF9300"/>
              </a:buClr>
              <a:buSzPct val="100000"/>
              <a:buChar char="•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рабочей группы «Развитие беспилотных технологий в транспортном комплексе РФ» при Министерстве транспорта РФ.</a:t>
            </a:r>
          </a:p>
        </p:txBody>
      </p: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42844" y="71414"/>
            <a:ext cx="2300621" cy="5319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98803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Цифровой муниципалитет: </a:t>
            </a:r>
          </a:p>
          <a:p>
            <a:pPr algn="r"/>
            <a:r>
              <a:rPr lang="ru-RU" sz="18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Наши проекты </a:t>
            </a:r>
            <a:endParaRPr lang="ru-RU" sz="18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28586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 Липецк, Липецкая область</a:t>
            </a:r>
          </a:p>
          <a:p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Ленинский район города Махачкалы, Республика Дагестан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Большемуртинский</a:t>
            </a: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район, Красноярский край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Вейделевский</a:t>
            </a: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район, Белгородская область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Конаковский район, Тверская область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Малоярославецкий</a:t>
            </a: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район, Калужская область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Мичуринский район, Тамбовская область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Руднянский</a:t>
            </a:r>
            <a:r>
              <a:rPr lang="ru-RU" sz="16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район, Волгоградская область</a:t>
            </a:r>
            <a:endParaRPr lang="ru-RU" sz="16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rtlogo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000875" cy="400050"/>
          </a:xfrm>
        </p:spPr>
        <p:txBody>
          <a:bodyPr/>
          <a:lstStyle/>
          <a:p>
            <a:pPr algn="r" eaLnBrk="1" hangingPunct="1"/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Тамбовская область </a:t>
            </a:r>
            <a:b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Мичуринский муниципальный район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142984"/>
          <a:ext cx="392909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1143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Население, чел.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32 994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кв. км.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1 655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ЗУ, загруженных из ЕГРН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25 432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 них не попадает в налогооблагаемую базу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2 364</a:t>
                      </a:r>
                    </a:p>
                    <a:p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ОКС, загруженных из ЕГРН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12 425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 них не попадает в налогооблагаемую базу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1 503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Продолжительность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C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мес.</a:t>
                      </a:r>
                      <a:endParaRPr lang="ru-RU" sz="1600" b="1" dirty="0">
                        <a:solidFill>
                          <a:srgbClr val="003C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Мичуринский рай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142984"/>
            <a:ext cx="4335400" cy="4000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810" y="5429264"/>
            <a:ext cx="492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Поступления местных налогов</a:t>
            </a:r>
            <a:r>
              <a:rPr lang="en-US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начало проекта:</a:t>
            </a:r>
          </a:p>
          <a:p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налог – 34,5 млн. руб.</a:t>
            </a:r>
          </a:p>
          <a:p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имущество </a:t>
            </a:r>
            <a:r>
              <a:rPr lang="ru-RU" sz="1400" b="1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физлиц</a:t>
            </a:r>
            <a:r>
              <a:rPr lang="ru-RU" sz="1400" b="1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6,1 млн. руб.  </a:t>
            </a:r>
            <a:endParaRPr lang="ru-RU" sz="1400" b="1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rtlogo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312"/>
            <a:ext cx="571504" cy="800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ЭПТ_presentation_01</Template>
  <TotalTime>11493</TotalTime>
  <Words>1976</Words>
  <Application>Microsoft Office PowerPoint</Application>
  <PresentationFormat>Экран (4:3)</PresentationFormat>
  <Paragraphs>362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ЭПТ_presentation_01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Тамбовская область  Мичуринский муниципальный район</vt:lpstr>
      <vt:lpstr>Тамбовская область  Мичуринский муниципальный район</vt:lpstr>
      <vt:lpstr>Цифровой муниципалитет:  Модель реализации проекта в муниципальном образовании</vt:lpstr>
      <vt:lpstr>Цифровой муниципалитет:  Дополнительные услуги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logo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LoparevA</cp:lastModifiedBy>
  <cp:revision>926</cp:revision>
  <dcterms:created xsi:type="dcterms:W3CDTF">2012-01-25T11:32:59Z</dcterms:created>
  <dcterms:modified xsi:type="dcterms:W3CDTF">2019-02-08T02:58:36Z</dcterms:modified>
</cp:coreProperties>
</file>