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0"/>
  </p:handoutMasterIdLst>
  <p:sldIdLst>
    <p:sldId id="256" r:id="rId2"/>
    <p:sldId id="298" r:id="rId3"/>
    <p:sldId id="294" r:id="rId4"/>
    <p:sldId id="300" r:id="rId5"/>
    <p:sldId id="301" r:id="rId6"/>
    <p:sldId id="302" r:id="rId7"/>
    <p:sldId id="303" r:id="rId8"/>
    <p:sldId id="299" r:id="rId9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HeliosCond" panose="020B7200000000000000"/>
      <p:regular r:id="rId19"/>
      <p:bold r:id="rId20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CB6"/>
    <a:srgbClr val="C9DC6C"/>
    <a:srgbClr val="808080"/>
    <a:srgbClr val="4D4D4D"/>
    <a:srgbClr val="292929"/>
    <a:srgbClr val="F22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119"/>
        <p:guide orient="horz" pos="572"/>
        <p:guide orient="horz" pos="1207"/>
        <p:guide pos="5420"/>
        <p:guide pos="2699"/>
        <p:guide pos="3061"/>
        <p:guide pos="2880"/>
        <p:guide pos="3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4551B66A-473D-4139-A616-20330220BD2F}" type="datetimeFigureOut">
              <a:rPr lang="ru-RU" altLang="ru-RU"/>
              <a:pPr>
                <a:defRPr/>
              </a:pPr>
              <a:t>03.12.2024</a:t>
            </a:fld>
            <a:endParaRPr lang="ru-RU" altLang="ru-RU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4C3B7A4-3D6C-48DF-AB2D-421CFF74AF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6930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F04F3-5D52-4E27-8743-E1FDF9FE43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320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E70C1-7FB6-47A4-9EF0-77AC8F6B5D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118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E8C95-53EA-4A06-8D85-ED8D9BD62E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83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B5B80-F7AF-4B3F-987B-182E84AD8D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909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5E331-0ADC-436C-8B7F-536E40DFFE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63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78E27-9B9E-431D-BD33-9CCD70CE5F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380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E82-4E57-49E5-AEB9-BCB6E2A633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976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66E64-5833-438E-AA90-9DC3B9A843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278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5C19B-6AF2-4AC9-BFD0-98EA8ED357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917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F8CC5-8C5C-4FD6-9755-4BDEC4FDB4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74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2BA54-223F-42AC-AEAD-554E9BF4FF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660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9F43507-8AA2-4A01-905A-9E4C237EED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4648200" y="5013325"/>
            <a:ext cx="43211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36195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36195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36195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3619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3619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19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19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19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195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  <a:spcAft>
                <a:spcPct val="50000"/>
              </a:spcAft>
              <a:buFontTx/>
              <a:buNone/>
            </a:pPr>
            <a:r>
              <a:rPr lang="ru-RU" altLang="ru-RU" sz="1800" dirty="0" err="1">
                <a:solidFill>
                  <a:schemeClr val="bg1"/>
                </a:solidFill>
                <a:latin typeface="HeliosCond" pitchFamily="34" charset="0"/>
              </a:rPr>
              <a:t>Катунин</a:t>
            </a:r>
            <a:r>
              <a:rPr lang="ru-RU" altLang="ru-RU" sz="1800" dirty="0">
                <a:solidFill>
                  <a:schemeClr val="bg1"/>
                </a:solidFill>
                <a:latin typeface="HeliosCond" pitchFamily="34" charset="0"/>
              </a:rPr>
              <a:t> Игорь</a:t>
            </a:r>
            <a:br>
              <a:rPr lang="ru-RU" altLang="ru-RU" sz="1800" dirty="0">
                <a:solidFill>
                  <a:schemeClr val="bg1"/>
                </a:solidFill>
                <a:latin typeface="HeliosCond" pitchFamily="34" charset="0"/>
              </a:rPr>
            </a:br>
            <a:r>
              <a:rPr lang="ru-RU" altLang="ru-RU" sz="1800" dirty="0">
                <a:solidFill>
                  <a:schemeClr val="bg1"/>
                </a:solidFill>
                <a:latin typeface="HeliosCond" pitchFamily="34" charset="0"/>
              </a:rPr>
              <a:t>директор Казенного учреждения города Омска</a:t>
            </a:r>
            <a:br>
              <a:rPr lang="ru-RU" altLang="ru-RU" sz="1800" dirty="0">
                <a:solidFill>
                  <a:schemeClr val="bg1"/>
                </a:solidFill>
                <a:latin typeface="HeliosCond" pitchFamily="34" charset="0"/>
              </a:rPr>
            </a:br>
            <a:r>
              <a:rPr lang="ru-RU" altLang="ru-RU" sz="1800" dirty="0">
                <a:solidFill>
                  <a:schemeClr val="bg1"/>
                </a:solidFill>
                <a:latin typeface="HeliosCond" pitchFamily="34" charset="0"/>
              </a:rPr>
              <a:t>"Управление информационно-коммуникационных технологий"</a:t>
            </a: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936625" y="2354341"/>
            <a:ext cx="766762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  <a:buFontTx/>
              <a:buNone/>
            </a:pPr>
            <a:r>
              <a:rPr lang="ru-RU" dirty="0">
                <a:solidFill>
                  <a:srgbClr val="C9DC6C"/>
                </a:solidFill>
                <a:latin typeface="HeliosCond" pitchFamily="34" charset="0"/>
              </a:rPr>
              <a:t>О проблемах </a:t>
            </a:r>
            <a:r>
              <a:rPr lang="ru-RU" dirty="0" smtClean="0">
                <a:solidFill>
                  <a:srgbClr val="C9DC6C"/>
                </a:solidFill>
                <a:latin typeface="HeliosCond" pitchFamily="34" charset="0"/>
              </a:rPr>
              <a:t>информационной инфраструктуры </a:t>
            </a:r>
            <a:r>
              <a:rPr lang="ru-RU" dirty="0">
                <a:solidFill>
                  <a:srgbClr val="C9DC6C"/>
                </a:solidFill>
                <a:latin typeface="HeliosCond" pitchFamily="34" charset="0"/>
              </a:rPr>
              <a:t>муниципалитетов </a:t>
            </a:r>
            <a:r>
              <a:rPr lang="ru-RU" dirty="0" smtClean="0">
                <a:solidFill>
                  <a:srgbClr val="C9DC6C"/>
                </a:solidFill>
                <a:latin typeface="HeliosCond" pitchFamily="34" charset="0"/>
              </a:rPr>
              <a:t/>
            </a:r>
            <a:br>
              <a:rPr lang="ru-RU" dirty="0" smtClean="0">
                <a:solidFill>
                  <a:srgbClr val="C9DC6C"/>
                </a:solidFill>
                <a:latin typeface="HeliosCond" pitchFamily="34" charset="0"/>
              </a:rPr>
            </a:br>
            <a:r>
              <a:rPr lang="ru-RU" dirty="0" smtClean="0">
                <a:solidFill>
                  <a:srgbClr val="C9DC6C"/>
                </a:solidFill>
                <a:latin typeface="HeliosCond" pitchFamily="34" charset="0"/>
              </a:rPr>
              <a:t>при </a:t>
            </a:r>
            <a:r>
              <a:rPr lang="ru-RU" dirty="0">
                <a:solidFill>
                  <a:srgbClr val="C9DC6C"/>
                </a:solidFill>
                <a:latin typeface="HeliosCond" pitchFamily="34" charset="0"/>
              </a:rPr>
              <a:t>цифровом взаимодействии </a:t>
            </a:r>
            <a:r>
              <a:rPr lang="ru-RU" dirty="0" smtClean="0">
                <a:solidFill>
                  <a:srgbClr val="C9DC6C"/>
                </a:solidFill>
                <a:latin typeface="HeliosCond" pitchFamily="34" charset="0"/>
              </a:rPr>
              <a:t/>
            </a:r>
            <a:br>
              <a:rPr lang="ru-RU" dirty="0" smtClean="0">
                <a:solidFill>
                  <a:srgbClr val="C9DC6C"/>
                </a:solidFill>
                <a:latin typeface="HeliosCond" pitchFamily="34" charset="0"/>
              </a:rPr>
            </a:br>
            <a:r>
              <a:rPr lang="ru-RU" dirty="0" smtClean="0">
                <a:solidFill>
                  <a:srgbClr val="C9DC6C"/>
                </a:solidFill>
                <a:latin typeface="HeliosCond" pitchFamily="34" charset="0"/>
              </a:rPr>
              <a:t>с </a:t>
            </a:r>
            <a:r>
              <a:rPr lang="ru-RU" dirty="0">
                <a:solidFill>
                  <a:srgbClr val="C9DC6C"/>
                </a:solidFill>
                <a:latin typeface="HeliosCond" pitchFamily="34" charset="0"/>
              </a:rPr>
              <a:t>государственными и региональными информационными </a:t>
            </a:r>
            <a:r>
              <a:rPr lang="ru-RU" dirty="0" smtClean="0">
                <a:solidFill>
                  <a:srgbClr val="C9DC6C"/>
                </a:solidFill>
                <a:latin typeface="HeliosCond" pitchFamily="34" charset="0"/>
              </a:rPr>
              <a:t>системами</a:t>
            </a:r>
            <a:endParaRPr lang="ru-RU" altLang="ru-RU" dirty="0">
              <a:solidFill>
                <a:srgbClr val="C9DC6C"/>
              </a:solidFill>
              <a:latin typeface="HeliosCond" pitchFamily="34" charset="0"/>
            </a:endParaRPr>
          </a:p>
        </p:txBody>
      </p:sp>
      <p:sp>
        <p:nvSpPr>
          <p:cNvPr id="2052" name="Text Box 8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  <a:buFontTx/>
              <a:buNone/>
            </a:pPr>
            <a:fld id="{2E1FE0DE-0EC2-4CDE-BFAF-18FF38643A2A}" type="slidenum">
              <a:rPr lang="ru-RU" altLang="ru-RU" sz="1600">
                <a:solidFill>
                  <a:srgbClr val="007CB6"/>
                </a:solidFill>
                <a:latin typeface="HeliosCond" pitchFamily="34" charset="0"/>
              </a:rPr>
              <a:pPr eaLnBrk="1" hangingPunct="1"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  <a:buFontTx/>
                <a:buNone/>
              </a:pPr>
              <a:t>1</a:t>
            </a:fld>
            <a:endParaRPr lang="ru-RU" altLang="ru-RU" sz="1600">
              <a:solidFill>
                <a:srgbClr val="007CB6"/>
              </a:solidFill>
              <a:latin typeface="HeliosCon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574675" y="-1588"/>
            <a:ext cx="71438" cy="765176"/>
          </a:xfrm>
          <a:prstGeom prst="rect">
            <a:avLst/>
          </a:prstGeom>
          <a:solidFill>
            <a:srgbClr val="F22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  <a:buFontTx/>
              <a:buNone/>
            </a:pPr>
            <a:fld id="{96026C73-7DFC-4946-A3C7-91758249AE37}" type="slidenum">
              <a:rPr lang="ru-RU" altLang="ru-RU" sz="1600">
                <a:solidFill>
                  <a:srgbClr val="007CB6"/>
                </a:solidFill>
                <a:latin typeface="HeliosCond" pitchFamily="34" charset="0"/>
              </a:rPr>
              <a:pPr eaLnBrk="1" hangingPunct="1"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  <a:buFontTx/>
                <a:buNone/>
              </a:pPr>
              <a:t>2</a:t>
            </a:fld>
            <a:endParaRPr lang="ru-RU" altLang="ru-RU" sz="1600">
              <a:solidFill>
                <a:srgbClr val="007CB6"/>
              </a:solidFill>
              <a:latin typeface="HeliosCond" pitchFamily="34" charset="0"/>
            </a:endParaRP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3142"/>
            <a:ext cx="87820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1"/>
                    </a:gs>
                    <a:gs pos="100000">
                      <a:srgbClr val="99CCFF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160120"/>
              </p:ext>
            </p:extLst>
          </p:nvPr>
        </p:nvGraphicFramePr>
        <p:xfrm>
          <a:off x="976968" y="4484276"/>
          <a:ext cx="7505700" cy="192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Image" r:id="rId5" imgW="1828804" imgH="438839" progId="Photoshop.Image.7">
                  <p:embed/>
                </p:oleObj>
              </mc:Choice>
              <mc:Fallback>
                <p:oleObj name="Image" r:id="rId5" imgW="1828804" imgH="43883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53" r="3543"/>
                      <a:stretch>
                        <a:fillRect/>
                      </a:stretch>
                    </p:blipFill>
                    <p:spPr bwMode="auto">
                      <a:xfrm>
                        <a:off x="976968" y="4484276"/>
                        <a:ext cx="7505700" cy="192405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chemeClr val="tx1"/>
                          </a:gs>
                          <a:gs pos="100000">
                            <a:srgbClr val="FFFFFF"/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87624" y="717780"/>
            <a:ext cx="6912768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latin typeface="HeliosCond" pitchFamily="34" charset="0"/>
              </a:rPr>
              <a:t>Информационные системы и базы данных</a:t>
            </a:r>
            <a:endParaRPr lang="ru-RU" sz="700" b="1" dirty="0">
              <a:latin typeface="Helios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83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574675" y="-1588"/>
            <a:ext cx="71438" cy="765176"/>
          </a:xfrm>
          <a:prstGeom prst="rect">
            <a:avLst/>
          </a:prstGeom>
          <a:solidFill>
            <a:srgbClr val="F22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  <a:buFontTx/>
              <a:buNone/>
            </a:pPr>
            <a:fld id="{C7302A43-2327-4BDF-9BAD-8DA1AF199ABF}" type="slidenum">
              <a:rPr lang="ru-RU" altLang="ru-RU" sz="1600">
                <a:solidFill>
                  <a:srgbClr val="007CB6"/>
                </a:solidFill>
                <a:latin typeface="HeliosCond" pitchFamily="34" charset="0"/>
              </a:rPr>
              <a:pPr eaLnBrk="1" hangingPunct="1"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  <a:buFontTx/>
                <a:buNone/>
              </a:pPr>
              <a:t>3</a:t>
            </a:fld>
            <a:endParaRPr lang="ru-RU" altLang="ru-RU" sz="1600">
              <a:solidFill>
                <a:srgbClr val="007CB6"/>
              </a:solidFill>
              <a:latin typeface="HeliosCond" pitchFamily="34" charset="0"/>
            </a:endParaRP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090161"/>
              </p:ext>
            </p:extLst>
          </p:nvPr>
        </p:nvGraphicFramePr>
        <p:xfrm>
          <a:off x="646112" y="408915"/>
          <a:ext cx="8102351" cy="4381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02351"/>
              </a:tblGrid>
              <a:tr h="363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500" b="1" kern="1200" dirty="0" smtClean="0">
                        <a:solidFill>
                          <a:schemeClr val="tx1"/>
                        </a:solidFill>
                        <a:latin typeface="HeliosCond" pitchFamily="34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latin typeface="HeliosCond" pitchFamily="34" charset="0"/>
                          <a:ea typeface="+mn-ea"/>
                          <a:cs typeface="+mn-cs"/>
                        </a:rPr>
                        <a:t>Государственные информационные системы</a:t>
                      </a:r>
                      <a:endParaRPr lang="ru-RU" sz="500" b="1" kern="1200" dirty="0">
                        <a:solidFill>
                          <a:schemeClr val="tx1"/>
                        </a:solidFill>
                        <a:latin typeface="HeliosCond" pitchFamily="34" charset="0"/>
                        <a:ea typeface="+mn-ea"/>
                        <a:cs typeface="+mn-cs"/>
                      </a:endParaRPr>
                    </a:p>
                  </a:txBody>
                  <a:tcPr marL="52401" marR="52401" marT="0" marB="0">
                    <a:solidFill>
                      <a:schemeClr val="accent1">
                        <a:alpha val="4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88040"/>
              </p:ext>
            </p:extLst>
          </p:nvPr>
        </p:nvGraphicFramePr>
        <p:xfrm>
          <a:off x="610394" y="836712"/>
          <a:ext cx="8146294" cy="54090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21846"/>
                <a:gridCol w="2024448"/>
              </a:tblGrid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</a:rPr>
                        <a:t>Официальный </a:t>
                      </a:r>
                      <a:r>
                        <a:rPr lang="ru-RU" sz="1200" u="none" strike="noStrike" dirty="0">
                          <a:effectLst/>
                        </a:rPr>
                        <a:t>сайт Единой информационной системы в сфере закупок)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zakupki.gov.ru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ГАС "Управление"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roskazna.gov.ru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201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ГИИС «Электронный бюджет»</a:t>
                      </a:r>
                      <a:endParaRPr lang="ru-RU" sz="1200" b="0" i="0" u="none" strike="noStrike" dirty="0">
                        <a:solidFill>
                          <a:srgbClr val="222222"/>
                        </a:solidFill>
                        <a:effectLst/>
                        <a:latin typeface="Verdana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www.budget.gov.ru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201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ЕПГУ, ЕСИА, СМЭВ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www.gosuslugi.ru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201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ПГС (портал </a:t>
                      </a:r>
                      <a:r>
                        <a:rPr lang="ru-RU" sz="1200" u="none" strike="noStrike" dirty="0" err="1">
                          <a:effectLst/>
                        </a:rPr>
                        <a:t>гос.сервисов</a:t>
                      </a:r>
                      <a:r>
                        <a:rPr lang="ru-RU" sz="1200" u="none" strike="noStrike" dirty="0">
                          <a:effectLst/>
                        </a:rPr>
                        <a:t>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201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Конструктор Цифровых Регламентов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kcr.gosuslugi.ru/kcr/login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201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ГИС ГМП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www.roskazna.ru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21325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ГИС ЖКХ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dom.gosuslugi.ru/#!/main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201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ГИС «</a:t>
                      </a:r>
                      <a:r>
                        <a:rPr lang="ru-RU" sz="1200" u="none" strike="noStrike" dirty="0" err="1">
                          <a:effectLst/>
                        </a:rPr>
                        <a:t>Энергоэффективность</a:t>
                      </a:r>
                      <a:r>
                        <a:rPr lang="ru-RU" sz="1200" u="none" strike="noStrike" dirty="0">
                          <a:effectLst/>
                        </a:rPr>
                        <a:t>»</a:t>
                      </a:r>
                      <a:endParaRPr lang="ru-RU" sz="1200" b="0" i="0" u="none" strike="noStrike" dirty="0">
                        <a:solidFill>
                          <a:srgbClr val="2D2F39"/>
                        </a:solidFill>
                        <a:effectLst/>
                        <a:latin typeface="Arial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lk.gisee.ru/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201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Платформа обратной связи (ПОС)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digital.gov.ru/ru/activity/directions/1058/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201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Электронная </a:t>
                      </a:r>
                      <a:r>
                        <a:rPr lang="ru-RU" sz="1200" u="none" strike="noStrike" dirty="0" err="1">
                          <a:effectLst/>
                        </a:rPr>
                        <a:t>похозяйственная</a:t>
                      </a:r>
                      <a:r>
                        <a:rPr lang="ru-RU" sz="1200" u="none" strike="noStrike" dirty="0">
                          <a:effectLst/>
                        </a:rPr>
                        <a:t> книга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3862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ФГИС «Единый реестр контрольных (надзорных) мероприятий»</a:t>
                      </a:r>
                      <a:br>
                        <a:rPr lang="ru-RU" sz="1200" u="none" strike="noStrike" dirty="0">
                          <a:effectLst/>
                        </a:rPr>
                      </a:br>
                      <a:r>
                        <a:rPr lang="ru-RU" sz="1200" u="none" strike="noStrike" dirty="0">
                          <a:effectLst/>
                        </a:rPr>
                        <a:t>ФГИС «Единый реестр проверок»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https://proverki.gov.ru/portal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201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ФИАС (Федеральная информационная адресная система)</a:t>
                      </a:r>
                      <a:endParaRPr lang="ru-RU" sz="1200" b="0" i="0" u="none" strike="noStrike" dirty="0">
                        <a:solidFill>
                          <a:srgbClr val="2D2F39"/>
                        </a:solidFill>
                        <a:effectLst/>
                        <a:latin typeface="Arial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fias.nalog.ru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37784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ГИС ведения Единой электронной картографической основы (ГИС ЕЭКО) и Федеральный портал пространственных данных (ГИС ФППД)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rosreestr.gov.ru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201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Единая государственная система социального обеспечения (ЕГИССО)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egisso.ru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201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Электронная трудовая книжка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201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ССТУ.РФ - Общероссийский прием граждан - Сетевой справочный телефонный узел.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ссту.рф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201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ГИС "Единая централизованная цифровая платформа в социальной сфере"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docs.cntd.ru/document/1304475656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36338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Государственная информационная система «Платформа «Центр хранения электронных документов»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platform-eadsc.voskhod.ru/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201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ФГИС учета и контроля за обращением с отходами I и II классов опасности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fgisopvk.ru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201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ГИС </a:t>
                      </a:r>
                      <a:r>
                        <a:rPr lang="ru-RU" sz="1200" u="none" strike="noStrike" dirty="0" err="1">
                          <a:effectLst/>
                        </a:rPr>
                        <a:t>ГосЭДО</a:t>
                      </a:r>
                      <a:r>
                        <a:rPr lang="ru-RU" sz="1200" u="none" strike="noStrike" dirty="0">
                          <a:effectLst/>
                        </a:rPr>
                        <a:t> и в частности ТОР СЭД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gosedo.ru/</a:t>
                      </a:r>
                      <a:r>
                        <a:rPr lang="ru-RU" sz="900" u="none" strike="noStrike" dirty="0">
                          <a:effectLst/>
                        </a:rPr>
                        <a:t>сервисы-</a:t>
                      </a:r>
                      <a:r>
                        <a:rPr lang="ru-RU" sz="900" u="none" strike="noStrike" dirty="0" err="1">
                          <a:effectLst/>
                        </a:rPr>
                        <a:t>госэдо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201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Реестр избирателей</a:t>
                      </a:r>
                      <a:endParaRPr lang="ru-RU" sz="1200" b="0" i="0" u="none" strike="noStrike" dirty="0">
                        <a:solidFill>
                          <a:srgbClr val="222222"/>
                        </a:solidFill>
                        <a:effectLst/>
                        <a:latin typeface="Verdana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201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</a:rPr>
                        <a:t>Госпаблики, Инцидент Менеджмент (ЦУР, ЦУМ)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  <a:tr h="2015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effectLst/>
                        </a:rPr>
                        <a:t>региональные </a:t>
                      </a:r>
                      <a:r>
                        <a:rPr lang="ru-RU" sz="1200" u="none" strike="noStrike" dirty="0">
                          <a:effectLst/>
                        </a:rPr>
                        <a:t>информационные системы (например ИСОГД)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78" marR="6578" marT="6578" marB="0" anchor="b">
                    <a:solidFill>
                      <a:schemeClr val="accent1">
                        <a:tint val="20000"/>
                        <a:alpha val="62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825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574675" y="-1588"/>
            <a:ext cx="71438" cy="765176"/>
          </a:xfrm>
          <a:prstGeom prst="rect">
            <a:avLst/>
          </a:prstGeom>
          <a:solidFill>
            <a:srgbClr val="F22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  <a:buFontTx/>
              <a:buNone/>
            </a:pPr>
            <a:fld id="{C7302A43-2327-4BDF-9BAD-8DA1AF199ABF}" type="slidenum">
              <a:rPr lang="ru-RU" altLang="ru-RU" sz="1600">
                <a:solidFill>
                  <a:srgbClr val="007CB6"/>
                </a:solidFill>
                <a:latin typeface="HeliosCond" pitchFamily="34" charset="0"/>
              </a:rPr>
              <a:pPr eaLnBrk="1" hangingPunct="1"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  <a:buFontTx/>
                <a:buNone/>
              </a:pPr>
              <a:t>4</a:t>
            </a:fld>
            <a:endParaRPr lang="ru-RU" altLang="ru-RU" sz="1600">
              <a:solidFill>
                <a:srgbClr val="007CB6"/>
              </a:solidFill>
              <a:latin typeface="HeliosCond" pitchFamily="34" charset="0"/>
            </a:endParaRP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509886"/>
              </p:ext>
            </p:extLst>
          </p:nvPr>
        </p:nvGraphicFramePr>
        <p:xfrm>
          <a:off x="646112" y="408915"/>
          <a:ext cx="8102351" cy="5759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02351"/>
              </a:tblGrid>
              <a:tr h="5759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HeliosCond" pitchFamily="34" charset="0"/>
                          <a:ea typeface="+mn-ea"/>
                          <a:cs typeface="+mn-cs"/>
                        </a:rPr>
                        <a:t>Типичные проблемы при работе с ГИС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HeliosCond" pitchFamily="34" charset="0"/>
                        <a:ea typeface="+mn-ea"/>
                        <a:cs typeface="+mn-cs"/>
                      </a:endParaRPr>
                    </a:p>
                  </a:txBody>
                  <a:tcPr marL="52401" marR="52401" marT="0" marB="0">
                    <a:solidFill>
                      <a:schemeClr val="accent1">
                        <a:alpha val="4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55576" y="1412776"/>
            <a:ext cx="799288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latin typeface="HeliosCond" pitchFamily="34" charset="0"/>
              </a:rPr>
              <a:t>отсутствие механизмов интеграции с эксплуатируемыми муниципальными информационными </a:t>
            </a:r>
            <a:r>
              <a:rPr lang="ru-RU" sz="2400" b="1" dirty="0" smtClean="0">
                <a:latin typeface="HeliosCond" pitchFamily="34" charset="0"/>
              </a:rPr>
              <a:t>системами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HeliosCond" pitchFamily="34" charset="0"/>
              </a:rPr>
              <a:t>дублирование данных в ГИС</a:t>
            </a:r>
            <a:endParaRPr lang="ru-RU" sz="2400" b="1" dirty="0">
              <a:latin typeface="HeliosCond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HeliosCond" pitchFamily="34" charset="0"/>
              </a:rPr>
              <a:t>различные </a:t>
            </a:r>
            <a:r>
              <a:rPr lang="ru-RU" sz="2400" b="1" dirty="0">
                <a:latin typeface="HeliosCond" pitchFamily="34" charset="0"/>
              </a:rPr>
              <a:t>способы идентификации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latin typeface="HeliosCond" pitchFamily="34" charset="0"/>
              </a:rPr>
              <a:t>различные требования к СКЗИ и к электронной подписи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400" b="1" dirty="0">
                <a:latin typeface="HeliosCond" pitchFamily="34" charset="0"/>
              </a:rPr>
              <a:t>различные требования к общесистемному программному обеспечению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HeliosCond" pitchFamily="34" charset="0"/>
              </a:rPr>
              <a:t>неудовлетворительная </a:t>
            </a:r>
            <a:r>
              <a:rPr lang="ru-RU" sz="2400" b="1" dirty="0">
                <a:latin typeface="HeliosCond" pitchFamily="34" charset="0"/>
              </a:rPr>
              <a:t>работа служб технического сопровождения</a:t>
            </a:r>
          </a:p>
        </p:txBody>
      </p:sp>
    </p:spTree>
    <p:extLst>
      <p:ext uri="{BB962C8B-B14F-4D97-AF65-F5344CB8AC3E}">
        <p14:creationId xmlns:p14="http://schemas.microsoft.com/office/powerpoint/2010/main" val="296714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574675" y="-1588"/>
            <a:ext cx="71438" cy="765176"/>
          </a:xfrm>
          <a:prstGeom prst="rect">
            <a:avLst/>
          </a:prstGeom>
          <a:solidFill>
            <a:srgbClr val="F22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  <a:buFontTx/>
              <a:buNone/>
            </a:pPr>
            <a:fld id="{C7302A43-2327-4BDF-9BAD-8DA1AF199ABF}" type="slidenum">
              <a:rPr lang="ru-RU" altLang="ru-RU" sz="1600">
                <a:solidFill>
                  <a:srgbClr val="007CB6"/>
                </a:solidFill>
                <a:latin typeface="HeliosCond" pitchFamily="34" charset="0"/>
              </a:rPr>
              <a:pPr eaLnBrk="1" hangingPunct="1"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  <a:buFontTx/>
                <a:buNone/>
              </a:pPr>
              <a:t>5</a:t>
            </a:fld>
            <a:endParaRPr lang="ru-RU" altLang="ru-RU" sz="1600">
              <a:solidFill>
                <a:srgbClr val="007CB6"/>
              </a:solidFill>
              <a:latin typeface="HeliosCond" pitchFamily="34" charset="0"/>
            </a:endParaRP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415" y="303066"/>
            <a:ext cx="3086728" cy="61734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03065"/>
            <a:ext cx="3096344" cy="61926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03065"/>
            <a:ext cx="3077111" cy="617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3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574675" y="-1588"/>
            <a:ext cx="71438" cy="765176"/>
          </a:xfrm>
          <a:prstGeom prst="rect">
            <a:avLst/>
          </a:prstGeom>
          <a:solidFill>
            <a:srgbClr val="F22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  <a:buFontTx/>
              <a:buNone/>
            </a:pPr>
            <a:fld id="{C7302A43-2327-4BDF-9BAD-8DA1AF199ABF}" type="slidenum">
              <a:rPr lang="ru-RU" altLang="ru-RU" sz="1600">
                <a:solidFill>
                  <a:srgbClr val="007CB6"/>
                </a:solidFill>
                <a:latin typeface="HeliosCond" pitchFamily="34" charset="0"/>
              </a:rPr>
              <a:pPr eaLnBrk="1" hangingPunct="1"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  <a:buFontTx/>
                <a:buNone/>
              </a:pPr>
              <a:t>6</a:t>
            </a:fld>
            <a:endParaRPr lang="ru-RU" altLang="ru-RU" sz="1600">
              <a:solidFill>
                <a:srgbClr val="007CB6"/>
              </a:solidFill>
              <a:latin typeface="HeliosCond" pitchFamily="34" charset="0"/>
            </a:endParaRP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31" y="582000"/>
            <a:ext cx="4154850" cy="57527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82001"/>
            <a:ext cx="2736304" cy="57527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82000"/>
            <a:ext cx="3174870" cy="576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9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574675" y="-1588"/>
            <a:ext cx="71438" cy="765176"/>
          </a:xfrm>
          <a:prstGeom prst="rect">
            <a:avLst/>
          </a:prstGeom>
          <a:solidFill>
            <a:srgbClr val="F22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  <a:buFontTx/>
              <a:buNone/>
            </a:pPr>
            <a:fld id="{C7302A43-2327-4BDF-9BAD-8DA1AF199ABF}" type="slidenum">
              <a:rPr lang="ru-RU" altLang="ru-RU" sz="1600">
                <a:solidFill>
                  <a:srgbClr val="007CB6"/>
                </a:solidFill>
                <a:latin typeface="HeliosCond" pitchFamily="34" charset="0"/>
              </a:rPr>
              <a:pPr eaLnBrk="1" hangingPunct="1"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  <a:buFontTx/>
                <a:buNone/>
              </a:pPr>
              <a:t>7</a:t>
            </a:fld>
            <a:endParaRPr lang="ru-RU" altLang="ru-RU" sz="1600">
              <a:solidFill>
                <a:srgbClr val="007CB6"/>
              </a:solidFill>
              <a:latin typeface="HeliosCond" pitchFamily="34" charset="0"/>
            </a:endParaRP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4875213" y="0"/>
            <a:ext cx="71437" cy="115888"/>
          </a:xfrm>
          <a:prstGeom prst="rect">
            <a:avLst/>
          </a:prstGeom>
          <a:solidFill>
            <a:srgbClr val="007C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544682"/>
              </p:ext>
            </p:extLst>
          </p:nvPr>
        </p:nvGraphicFramePr>
        <p:xfrm>
          <a:off x="646112" y="408915"/>
          <a:ext cx="8102351" cy="981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02351"/>
              </a:tblGrid>
              <a:tr h="5759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kern="1200" dirty="0" smtClean="0">
                          <a:solidFill>
                            <a:schemeClr val="tx1"/>
                          </a:solidFill>
                          <a:latin typeface="HeliosCond" pitchFamily="34" charset="0"/>
                          <a:ea typeface="+mn-ea"/>
                          <a:cs typeface="+mn-cs"/>
                        </a:rPr>
                        <a:t>Предложения по решению проблем</a:t>
                      </a:r>
                      <a:br>
                        <a:rPr lang="ru-RU" sz="2800" b="1" kern="1200" dirty="0" smtClean="0">
                          <a:solidFill>
                            <a:schemeClr val="tx1"/>
                          </a:solidFill>
                          <a:latin typeface="HeliosCond" pitchFamily="34" charset="0"/>
                          <a:ea typeface="+mn-ea"/>
                          <a:cs typeface="+mn-cs"/>
                        </a:rPr>
                      </a:br>
                      <a:endParaRPr lang="ru-RU" sz="2800" b="1" kern="1200" dirty="0">
                        <a:solidFill>
                          <a:schemeClr val="tx1"/>
                        </a:solidFill>
                        <a:latin typeface="HeliosCond" pitchFamily="34" charset="0"/>
                        <a:ea typeface="+mn-ea"/>
                        <a:cs typeface="+mn-cs"/>
                      </a:endParaRPr>
                    </a:p>
                  </a:txBody>
                  <a:tcPr marL="52401" marR="52401" marT="0" marB="0">
                    <a:solidFill>
                      <a:schemeClr val="accent1">
                        <a:alpha val="4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55576" y="1412776"/>
            <a:ext cx="799288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HeliosCond" pitchFamily="34" charset="0"/>
              </a:rPr>
              <a:t>Подойти системно к проектированию ГИС с учетом </a:t>
            </a:r>
            <a:r>
              <a:rPr lang="ru-RU" sz="2400" b="1" dirty="0">
                <a:latin typeface="HeliosCond" pitchFamily="34" charset="0"/>
              </a:rPr>
              <a:t>эксплуатации  в </a:t>
            </a:r>
            <a:r>
              <a:rPr lang="ru-RU" sz="2400" b="1" dirty="0" smtClean="0">
                <a:latin typeface="HeliosCond" pitchFamily="34" charset="0"/>
              </a:rPr>
              <a:t>ОМСУ </a:t>
            </a:r>
            <a:r>
              <a:rPr lang="ru-RU" sz="2400" b="1" dirty="0">
                <a:latin typeface="HeliosCond" pitchFamily="34" charset="0"/>
              </a:rPr>
              <a:t>не в виде терминала для ручного ввода данных, а подключаясь к сложной системе с множеством межотраслевых информационных связей. 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HeliosCond" pitchFamily="34" charset="0"/>
              </a:rPr>
              <a:t>Организовать круглосуточный </a:t>
            </a:r>
            <a:r>
              <a:rPr lang="en-US" sz="2400" b="1" dirty="0" smtClean="0">
                <a:latin typeface="HeliosCond" pitchFamily="34" charset="0"/>
              </a:rPr>
              <a:t>Help Des</a:t>
            </a:r>
            <a:r>
              <a:rPr lang="ru-RU" sz="2400" b="1" dirty="0" smtClean="0">
                <a:latin typeface="HeliosCond" pitchFamily="34" charset="0"/>
              </a:rPr>
              <a:t>, распределить нагрузку на ГИС с учетом географии.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HeliosCond" pitchFamily="34" charset="0"/>
              </a:rPr>
              <a:t>Перед эксплуатацией ГИС организовать возможность эксплуатации ГИС.</a:t>
            </a:r>
            <a:endParaRPr lang="ru-RU" sz="2400" b="1" dirty="0">
              <a:latin typeface="Helios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44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2124075" y="2565400"/>
            <a:ext cx="6207125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  <a:buFontTx/>
              <a:buNone/>
            </a:pPr>
            <a:r>
              <a:rPr lang="ru-RU" altLang="ru-RU" sz="4000" dirty="0">
                <a:solidFill>
                  <a:srgbClr val="C9DC6C"/>
                </a:solidFill>
                <a:latin typeface="HeliosCond" pitchFamily="34" charset="0"/>
              </a:rPr>
              <a:t>Благодарю за внимание!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  <a:buFontTx/>
              <a:buNone/>
            </a:pPr>
            <a:r>
              <a:rPr lang="en-US" altLang="ru-RU" sz="200" dirty="0">
                <a:solidFill>
                  <a:srgbClr val="C9DC6C"/>
                </a:solidFill>
                <a:latin typeface="HeliosCond" pitchFamily="34" charset="0"/>
              </a:rPr>
              <a:t/>
            </a:r>
            <a:br>
              <a:rPr lang="en-US" altLang="ru-RU" sz="200" dirty="0">
                <a:solidFill>
                  <a:srgbClr val="C9DC6C"/>
                </a:solidFill>
                <a:latin typeface="HeliosCond" pitchFamily="34" charset="0"/>
              </a:rPr>
            </a:br>
            <a:r>
              <a:rPr lang="en-US" altLang="ru-RU" sz="2800" dirty="0">
                <a:solidFill>
                  <a:srgbClr val="C9DC6C"/>
                </a:solidFill>
                <a:latin typeface="HeliosCond" pitchFamily="34" charset="0"/>
              </a:rPr>
              <a:t>ikatunin@admomsk.ru</a:t>
            </a:r>
            <a:br>
              <a:rPr lang="en-US" altLang="ru-RU" sz="2800" dirty="0">
                <a:solidFill>
                  <a:srgbClr val="C9DC6C"/>
                </a:solidFill>
                <a:latin typeface="HeliosCond" pitchFamily="34" charset="0"/>
              </a:rPr>
            </a:br>
            <a:r>
              <a:rPr lang="en-US" altLang="ru-RU" sz="2800" dirty="0">
                <a:solidFill>
                  <a:srgbClr val="C9DC6C"/>
                </a:solidFill>
                <a:latin typeface="HeliosCond" pitchFamily="34" charset="0"/>
              </a:rPr>
              <a:t>ikatunin@gmail.com</a:t>
            </a:r>
            <a:endParaRPr lang="ru-RU" altLang="ru-RU" sz="2800" dirty="0">
              <a:solidFill>
                <a:srgbClr val="C9DC6C"/>
              </a:solidFill>
              <a:latin typeface="HeliosCond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  <a:buFontTx/>
              <a:buNone/>
            </a:pPr>
            <a:endParaRPr lang="ru-RU" altLang="ru-RU" sz="2800" dirty="0">
              <a:solidFill>
                <a:srgbClr val="C9DC6C"/>
              </a:solidFill>
              <a:latin typeface="HeliosCond" pitchFamily="34" charset="0"/>
            </a:endParaRPr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8604250" y="6381750"/>
            <a:ext cx="5397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50000"/>
              </a:spcBef>
              <a:spcAft>
                <a:spcPct val="50000"/>
              </a:spcAft>
              <a:buFontTx/>
              <a:buNone/>
            </a:pPr>
            <a:fld id="{4E5298D1-05C5-4FA2-960E-5958882D8404}" type="slidenum">
              <a:rPr lang="ru-RU" altLang="ru-RU" sz="1600">
                <a:solidFill>
                  <a:srgbClr val="007CB6"/>
                </a:solidFill>
                <a:latin typeface="HeliosCond" pitchFamily="34" charset="0"/>
              </a:rPr>
              <a:pPr eaLnBrk="1" hangingPunct="1">
                <a:lnSpc>
                  <a:spcPct val="95000"/>
                </a:lnSpc>
                <a:spcBef>
                  <a:spcPct val="50000"/>
                </a:spcBef>
                <a:spcAft>
                  <a:spcPct val="50000"/>
                </a:spcAft>
                <a:buFontTx/>
                <a:buNone/>
              </a:pPr>
              <a:t>8</a:t>
            </a:fld>
            <a:endParaRPr lang="ru-RU" altLang="ru-RU" sz="1600">
              <a:solidFill>
                <a:srgbClr val="007CB6"/>
              </a:solidFill>
              <a:latin typeface="Helios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19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1943</TotalTime>
  <Words>310</Words>
  <Application>Microsoft Office PowerPoint</Application>
  <PresentationFormat>Экран (4:3)</PresentationFormat>
  <Paragraphs>74</Paragraphs>
  <Slides>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Verdana</vt:lpstr>
      <vt:lpstr>Calibri</vt:lpstr>
      <vt:lpstr>HeliosCond</vt:lpstr>
      <vt:lpstr>Оформление по умолчанию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администрация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DYRudakov</dc:creator>
  <cp:lastModifiedBy>Игорь Н. Катунин</cp:lastModifiedBy>
  <cp:revision>98</cp:revision>
  <dcterms:created xsi:type="dcterms:W3CDTF">2010-09-12T11:10:10Z</dcterms:created>
  <dcterms:modified xsi:type="dcterms:W3CDTF">2024-12-03T05:21:43Z</dcterms:modified>
</cp:coreProperties>
</file>