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5"/>
  </p:notesMasterIdLst>
  <p:sldIdLst>
    <p:sldId id="298" r:id="rId2"/>
    <p:sldId id="302" r:id="rId3"/>
    <p:sldId id="274" r:id="rId4"/>
    <p:sldId id="283" r:id="rId5"/>
    <p:sldId id="285" r:id="rId6"/>
    <p:sldId id="286" r:id="rId7"/>
    <p:sldId id="288" r:id="rId8"/>
    <p:sldId id="290" r:id="rId9"/>
    <p:sldId id="292" r:id="rId10"/>
    <p:sldId id="294" r:id="rId11"/>
    <p:sldId id="295" r:id="rId12"/>
    <p:sldId id="300" r:id="rId13"/>
    <p:sldId id="301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24"/>
    <a:srgbClr val="294667"/>
    <a:srgbClr val="4E6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096B66B-0D48-4D44-BCB1-6C24A9280D30}">
  <a:tblStyle styleId="{F096B66B-0D48-4D44-BCB1-6C24A9280D30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86" d="100"/>
          <a:sy n="186" d="100"/>
        </p:scale>
        <p:origin x="-120" y="-12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51236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1353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577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57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861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285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8679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413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9384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535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0598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46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2393795" cy="51435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393795" y="0"/>
            <a:ext cx="6750205" cy="5143500"/>
          </a:xfrm>
          <a:prstGeom prst="rect">
            <a:avLst/>
          </a:prstGeom>
          <a:solidFill>
            <a:srgbClr val="FFB4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233277" y="620250"/>
            <a:ext cx="4903800" cy="115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3369792" y="1950300"/>
            <a:ext cx="695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20114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750205" y="0"/>
            <a:ext cx="2393795" cy="51435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5310" y="0"/>
            <a:ext cx="6755516" cy="5143500"/>
          </a:xfrm>
          <a:prstGeom prst="rect">
            <a:avLst/>
          </a:prstGeom>
          <a:solidFill>
            <a:srgbClr val="FFB42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82643" y="367489"/>
            <a:ext cx="4903800" cy="115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3" name="Shape 13"/>
          <p:cNvCxnSpPr/>
          <p:nvPr/>
        </p:nvCxnSpPr>
        <p:spPr>
          <a:xfrm>
            <a:off x="619158" y="1697539"/>
            <a:ext cx="695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342250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 (white)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flipV="1">
            <a:off x="-6000" y="0"/>
            <a:ext cx="9149875" cy="536700"/>
          </a:xfrm>
          <a:prstGeom prst="rect">
            <a:avLst/>
          </a:prstGeom>
          <a:solidFill>
            <a:srgbClr val="FFA800">
              <a:alpha val="8588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-6000" y="536700"/>
            <a:ext cx="9149875" cy="46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716638" y="529350"/>
            <a:ext cx="452399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9" name="Shape 69"/>
          <p:cNvSpPr/>
          <p:nvPr/>
        </p:nvSpPr>
        <p:spPr>
          <a:xfrm>
            <a:off x="0" y="0"/>
            <a:ext cx="542700" cy="5367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16638" y="-138000"/>
            <a:ext cx="2147400" cy="674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1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-6000" y="0"/>
            <a:ext cx="9149875" cy="536700"/>
          </a:xfrm>
          <a:prstGeom prst="rect">
            <a:avLst/>
          </a:prstGeom>
          <a:solidFill>
            <a:srgbClr val="325680">
              <a:alpha val="861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5" name="Shape 75"/>
          <p:cNvCxnSpPr/>
          <p:nvPr/>
        </p:nvCxnSpPr>
        <p:spPr>
          <a:xfrm>
            <a:off x="725391" y="536700"/>
            <a:ext cx="452399" cy="0"/>
          </a:xfrm>
          <a:prstGeom prst="straightConnector1">
            <a:avLst/>
          </a:prstGeom>
          <a:noFill/>
          <a:ln w="28575" cap="flat" cmpd="sng">
            <a:solidFill>
              <a:srgbClr val="FFA8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6" name="Shape 76"/>
          <p:cNvSpPr/>
          <p:nvPr/>
        </p:nvSpPr>
        <p:spPr>
          <a:xfrm>
            <a:off x="-1" y="0"/>
            <a:ext cx="548699" cy="536700"/>
          </a:xfrm>
          <a:prstGeom prst="rect">
            <a:avLst/>
          </a:prstGeom>
          <a:solidFill>
            <a:srgbClr val="FFA8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36701" y="0"/>
            <a:ext cx="8607174" cy="536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 (dark)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rgbClr val="FFA8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14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A800"/>
              </a:buClr>
              <a:buSzPct val="1000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480"/>
              </a:spcBef>
              <a:buClr>
                <a:srgbClr val="FFA800"/>
              </a:buClr>
              <a:buSzPct val="1000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480"/>
              </a:spcBef>
              <a:buClr>
                <a:srgbClr val="FFA800"/>
              </a:buClr>
              <a:buSzPct val="1000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360"/>
              </a:spcBef>
              <a:buClr>
                <a:srgbClr val="FFA800"/>
              </a:buClr>
              <a:buSzPct val="1000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360"/>
              </a:spcBef>
              <a:buClr>
                <a:srgbClr val="FFA800"/>
              </a:buClr>
              <a:buSzPct val="1000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360"/>
              </a:spcBef>
              <a:buClr>
                <a:srgbClr val="FFA800"/>
              </a:buClr>
              <a:buSzPct val="1000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360"/>
              </a:spcBef>
              <a:buClr>
                <a:srgbClr val="FFA800"/>
              </a:buClr>
              <a:buSzPct val="1000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360"/>
              </a:spcBef>
              <a:buClr>
                <a:srgbClr val="FFA800"/>
              </a:buClr>
              <a:buSzPct val="1000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360"/>
              </a:spcBef>
              <a:buClr>
                <a:srgbClr val="FFA800"/>
              </a:buClr>
              <a:buSzPct val="1000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300" b="1">
              <a:solidFill>
                <a:srgbClr val="02102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55" r:id="rId3"/>
    <p:sldLayoutId id="2147483656" r:id="rId4"/>
    <p:sldLayoutId id="214748366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tartupstockphotos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startupstockphoto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 noChangeArrowheads="1"/>
          </p:cNvSpPr>
          <p:nvPr/>
        </p:nvSpPr>
        <p:spPr>
          <a:xfrm>
            <a:off x="279971" y="158021"/>
            <a:ext cx="6479454" cy="1329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ru-RU" altLang="ru-RU" sz="3600" dirty="0">
                <a:solidFill>
                  <a:srgbClr val="4E6D91"/>
                </a:solidFill>
                <a:sym typeface="Georgia" panose="02040502050405020303" pitchFamily="18" charset="0"/>
              </a:rPr>
              <a:t>Услуги связи </a:t>
            </a:r>
            <a:r>
              <a:rPr lang="ru-RU" altLang="ru-RU" sz="3600" dirty="0" smtClean="0">
                <a:solidFill>
                  <a:srgbClr val="4E6D91"/>
                </a:solidFill>
                <a:sym typeface="Georgia" panose="02040502050405020303" pitchFamily="18" charset="0"/>
              </a:rPr>
              <a:t>–</a:t>
            </a:r>
          </a:p>
          <a:p>
            <a:r>
              <a:rPr lang="ru-RU" altLang="ru-RU" sz="3600" dirty="0">
                <a:solidFill>
                  <a:srgbClr val="4E6D91"/>
                </a:solidFill>
                <a:sym typeface="Georgia" panose="02040502050405020303" pitchFamily="18" charset="0"/>
              </a:rPr>
              <a:t> </a:t>
            </a:r>
            <a:r>
              <a:rPr lang="ru-RU" altLang="ru-RU" sz="3600" dirty="0" smtClean="0">
                <a:solidFill>
                  <a:srgbClr val="4E6D91"/>
                </a:solidFill>
                <a:sym typeface="Georgia" panose="02040502050405020303" pitchFamily="18" charset="0"/>
              </a:rPr>
              <a:t>      </a:t>
            </a:r>
            <a:r>
              <a:rPr lang="ru-RU" altLang="ru-RU" sz="3600" dirty="0" smtClean="0">
                <a:solidFill>
                  <a:srgbClr val="4E6D91"/>
                </a:solidFill>
                <a:sym typeface="Georgia" panose="02040502050405020303" pitchFamily="18" charset="0"/>
              </a:rPr>
              <a:t>услуги коммунальные.</a:t>
            </a:r>
            <a:endParaRPr lang="ru-RU" altLang="ru-RU" sz="3600" dirty="0">
              <a:solidFill>
                <a:srgbClr val="4E6D91"/>
              </a:solidFill>
              <a:sym typeface="Georgia" panose="02040502050405020303" pitchFamily="18" charset="0"/>
            </a:endParaRP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232142" y="2850065"/>
            <a:ext cx="653411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ru-RU" altLang="ru-RU" sz="2200" dirty="0">
                <a:solidFill>
                  <a:srgbClr val="4E6D9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Как удвоить </a:t>
            </a:r>
            <a:r>
              <a:rPr lang="ru-RU" altLang="ru-RU" sz="2200" dirty="0" smtClean="0">
                <a:solidFill>
                  <a:srgbClr val="4E6D9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прибыль</a:t>
            </a:r>
            <a:r>
              <a:rPr lang="en-US" altLang="ru-RU" sz="2200" dirty="0" smtClean="0">
                <a:solidFill>
                  <a:srgbClr val="4E6D9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altLang="ru-RU" sz="2200" dirty="0" smtClean="0">
                <a:solidFill>
                  <a:srgbClr val="4E6D9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управляющих компаний</a:t>
            </a:r>
            <a:r>
              <a:rPr lang="en-US" altLang="ru-RU" sz="2200" dirty="0" smtClean="0">
                <a:solidFill>
                  <a:srgbClr val="4E6D9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?</a:t>
            </a:r>
            <a:endParaRPr lang="ru-RU" altLang="ru-RU" sz="2200" dirty="0">
              <a:solidFill>
                <a:srgbClr val="4E6D9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1935" y="3758788"/>
            <a:ext cx="2305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/>
            <a:r>
              <a:rPr lang="ru-RU" altLang="ru-RU" sz="1800" dirty="0">
                <a:solidFill>
                  <a:srgbClr val="FFB424"/>
                </a:solidFill>
              </a:rPr>
              <a:t>Докладчик : Казимир </a:t>
            </a:r>
            <a:r>
              <a:rPr lang="ru-RU" altLang="ru-RU" sz="1800" dirty="0" smtClean="0">
                <a:solidFill>
                  <a:srgbClr val="FFB424"/>
                </a:solidFill>
              </a:rPr>
              <a:t>Войткевич</a:t>
            </a:r>
          </a:p>
          <a:p>
            <a:pPr eaLnBrk="1"/>
            <a:r>
              <a:rPr lang="ru-RU" altLang="ru-RU" sz="1800" dirty="0" smtClean="0">
                <a:solidFill>
                  <a:srgbClr val="FFB424"/>
                </a:solidFill>
              </a:rPr>
              <a:t>ЗАО  </a:t>
            </a:r>
            <a:r>
              <a:rPr lang="ru-RU" altLang="ru-RU" sz="1800" dirty="0">
                <a:solidFill>
                  <a:srgbClr val="FFB424"/>
                </a:solidFill>
              </a:rPr>
              <a:t>«Интертакс</a:t>
            </a:r>
            <a:r>
              <a:rPr lang="ru-RU" altLang="ru-RU" sz="1800" dirty="0" smtClean="0">
                <a:solidFill>
                  <a:srgbClr val="FFB424"/>
                </a:solidFill>
              </a:rPr>
              <a:t>»</a:t>
            </a:r>
          </a:p>
          <a:p>
            <a:pPr eaLnBrk="1"/>
            <a:r>
              <a:rPr lang="en-US" altLang="ru-RU" sz="1800" dirty="0" smtClean="0">
                <a:solidFill>
                  <a:srgbClr val="FFB424"/>
                </a:solidFill>
              </a:rPr>
              <a:t>e</a:t>
            </a:r>
            <a:r>
              <a:rPr lang="en-US" altLang="ru-RU" sz="1800" dirty="0" smtClean="0">
                <a:solidFill>
                  <a:srgbClr val="FFB424"/>
                </a:solidFill>
              </a:rPr>
              <a:t>-</a:t>
            </a:r>
            <a:r>
              <a:rPr lang="en-US" altLang="ru-RU" sz="1800" dirty="0">
                <a:solidFill>
                  <a:srgbClr val="FFB424"/>
                </a:solidFill>
              </a:rPr>
              <a:t>mail</a:t>
            </a:r>
            <a:r>
              <a:rPr lang="en-US" altLang="ru-RU" sz="1800" dirty="0" smtClean="0">
                <a:solidFill>
                  <a:srgbClr val="FFB424"/>
                </a:solidFill>
              </a:rPr>
              <a:t>:</a:t>
            </a:r>
            <a:r>
              <a:rPr lang="ru-RU" altLang="ru-RU" sz="1800" dirty="0" smtClean="0">
                <a:solidFill>
                  <a:srgbClr val="FFB424"/>
                </a:solidFill>
              </a:rPr>
              <a:t>  </a:t>
            </a:r>
            <a:r>
              <a:rPr lang="en-US" altLang="ru-RU" sz="1800" dirty="0" smtClean="0">
                <a:solidFill>
                  <a:srgbClr val="FFB424"/>
                </a:solidFill>
              </a:rPr>
              <a:t>uk</a:t>
            </a:r>
            <a:r>
              <a:rPr lang="en-US" altLang="ru-RU" sz="1800" dirty="0">
                <a:solidFill>
                  <a:srgbClr val="FFB424"/>
                </a:solidFill>
              </a:rPr>
              <a:t>@itax.ru</a:t>
            </a:r>
            <a:endParaRPr lang="ru-RU" altLang="ru-RU" sz="1800" dirty="0">
              <a:solidFill>
                <a:srgbClr val="FFB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11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723900" y="0"/>
            <a:ext cx="5528217" cy="53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И ОТВЕТЫ</a:t>
            </a:r>
            <a:endParaRPr lang="en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E6D91"/>
                </a:solidFill>
              </a:rPr>
              <a:t>10</a:t>
            </a:fld>
            <a:endParaRPr lang="en" dirty="0">
              <a:solidFill>
                <a:srgbClr val="4E6D91"/>
              </a:solidFill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0" y="641980"/>
            <a:ext cx="9144000" cy="9217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FF6600"/>
                </a:solidFill>
              </a:rPr>
              <a:t>Боитесь значительных разовых расходов?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Время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легких денег кончилось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не вложишь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получишь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0" y="2702505"/>
            <a:ext cx="9144000" cy="9279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FF6600"/>
                </a:solidFill>
              </a:rPr>
              <a:t>Нужно ли делать кабельное ТВ</a:t>
            </a:r>
            <a:r>
              <a:rPr lang="ru-RU" sz="2200" dirty="0" smtClean="0">
                <a:solidFill>
                  <a:srgbClr val="FF6600"/>
                </a:solidFill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Чего нет в эфирном телевидении, давно есть в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интернете.</a:t>
            </a:r>
            <a:endParaRPr lang="ru-RU" sz="2200" dirty="0">
              <a:solidFill>
                <a:srgbClr val="008000"/>
              </a:solidFill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0" y="1640466"/>
            <a:ext cx="9144000" cy="968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FF6600"/>
                </a:solidFill>
              </a:rPr>
              <a:t>Ваши сотрудники против создания собственной сети связи.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Подумайте, не платят ли им действующие провайдеры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" sz="2200" b="1" dirty="0">
              <a:solidFill>
                <a:schemeClr val="accent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FFB424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" name="Shape 256"/>
          <p:cNvSpPr txBox="1"/>
          <p:nvPr/>
        </p:nvSpPr>
        <p:spPr>
          <a:xfrm>
            <a:off x="0" y="3785661"/>
            <a:ext cx="8601174" cy="817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FF6600"/>
                </a:solidFill>
              </a:rPr>
              <a:t>Нужно ли делать проводные телефоны?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У всех уже давно есть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мобильные.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9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E6D91"/>
                </a:solidFill>
              </a:rPr>
              <a:t>11</a:t>
            </a:fld>
            <a:endParaRPr lang="en" dirty="0">
              <a:solidFill>
                <a:srgbClr val="4E6D91"/>
              </a:solidFill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0" y="3873234"/>
            <a:ext cx="8601174" cy="8946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FF6600"/>
                </a:solidFill>
              </a:rPr>
              <a:t>Страшитесь незнакомого </a:t>
            </a:r>
            <a:r>
              <a:rPr lang="ru-RU" sz="2200" dirty="0">
                <a:solidFill>
                  <a:srgbClr val="FF6600"/>
                </a:solidFill>
              </a:rPr>
              <a:t>и неизвестного?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Будущее всегда пугает и всегда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наступает.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0" y="1815883"/>
            <a:ext cx="8601174" cy="82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FF6600"/>
                </a:solidFill>
              </a:rPr>
              <a:t>Боитесь больших «Телекомов»?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 своей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территории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вы эффективнее их и ближе к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клиенту.</a:t>
            </a:r>
            <a:endParaRPr lang="en" sz="2200" b="1" dirty="0">
              <a:solidFill>
                <a:schemeClr val="accent1">
                  <a:lumMod val="50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Shape 260"/>
          <p:cNvSpPr txBox="1"/>
          <p:nvPr/>
        </p:nvSpPr>
        <p:spPr>
          <a:xfrm>
            <a:off x="0" y="2811142"/>
            <a:ext cx="8601174" cy="7576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FF6600"/>
                </a:solidFill>
              </a:rPr>
              <a:t>Опасаетесь нашей </a:t>
            </a:r>
            <a:r>
              <a:rPr lang="ru-RU" sz="2200" dirty="0">
                <a:solidFill>
                  <a:srgbClr val="FF6600"/>
                </a:solidFill>
              </a:rPr>
              <a:t>монополии?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Вы всегда сможете поменять поставщика любой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услуги.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Shape 253"/>
          <p:cNvSpPr txBox="1">
            <a:spLocks/>
          </p:cNvSpPr>
          <p:nvPr/>
        </p:nvSpPr>
        <p:spPr>
          <a:xfrm>
            <a:off x="704850" y="0"/>
            <a:ext cx="5362575" cy="5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 И ОТВЕТЫ</a:t>
            </a:r>
            <a:endParaRPr lang="en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FFB424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256"/>
          <p:cNvSpPr txBox="1"/>
          <p:nvPr/>
        </p:nvSpPr>
        <p:spPr>
          <a:xfrm>
            <a:off x="0" y="794827"/>
            <a:ext cx="8601174" cy="817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FF6600"/>
                </a:solidFill>
              </a:rPr>
              <a:t>Не уверены в конкурентоспособности?</a:t>
            </a:r>
            <a:endParaRPr lang="ru-RU" sz="2200" dirty="0">
              <a:solidFill>
                <a:srgbClr val="FF66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Ваши конкуренты когда то начинали с меньшего.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8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E6D91"/>
                </a:solidFill>
              </a:rPr>
              <a:t>12</a:t>
            </a:fld>
            <a:endParaRPr lang="en" dirty="0">
              <a:solidFill>
                <a:srgbClr val="4E6D91"/>
              </a:solidFill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0" y="696498"/>
            <a:ext cx="9143874" cy="44470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4E6D91"/>
                </a:solidFill>
              </a:rPr>
              <a:t>Группа компаний «Интертакс» основана в 1991 году и вот уже ровно 25 лет успешно занимается системами и услугами </a:t>
            </a:r>
            <a:r>
              <a:rPr lang="ru-RU" sz="2200" dirty="0" smtClean="0">
                <a:solidFill>
                  <a:srgbClr val="4E6D91"/>
                </a:solidFill>
              </a:rPr>
              <a:t>связи.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4E6D91"/>
                </a:solidFill>
              </a:rPr>
              <a:t>Мы не оказываем услуг связи физическим лицам и никогда не будем </a:t>
            </a:r>
            <a:r>
              <a:rPr lang="ru-RU" sz="2200" dirty="0" smtClean="0">
                <a:solidFill>
                  <a:srgbClr val="4E6D91"/>
                </a:solidFill>
              </a:rPr>
              <a:t>для управляющих компаний ЖКХ конкурентами</a:t>
            </a:r>
            <a:r>
              <a:rPr lang="ru-RU" sz="2200" dirty="0">
                <a:solidFill>
                  <a:srgbClr val="4E6D91"/>
                </a:solidFill>
              </a:rPr>
              <a:t>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rgbClr val="4E6D91"/>
                </a:solidFill>
              </a:rPr>
              <a:t>Наша основная специализация – услуги для других операторов </a:t>
            </a:r>
            <a:r>
              <a:rPr lang="ru-RU" sz="2200" dirty="0" smtClean="0">
                <a:solidFill>
                  <a:srgbClr val="4E6D91"/>
                </a:solidFill>
              </a:rPr>
              <a:t>связи (</a:t>
            </a:r>
            <a:r>
              <a:rPr lang="en-US" sz="2200" dirty="0" err="1" smtClean="0">
                <a:solidFill>
                  <a:srgbClr val="4E6D91"/>
                </a:solidFill>
              </a:rPr>
              <a:t>www.red-ix.ru</a:t>
            </a:r>
            <a:r>
              <a:rPr lang="en-US" sz="2200" dirty="0" smtClean="0">
                <a:solidFill>
                  <a:srgbClr val="4E6D91"/>
                </a:solidFill>
              </a:rPr>
              <a:t>/members)</a:t>
            </a:r>
            <a:r>
              <a:rPr lang="ru-RU" sz="2200" dirty="0" smtClean="0">
                <a:solidFill>
                  <a:srgbClr val="4E6D91"/>
                </a:solidFill>
              </a:rPr>
              <a:t>. </a:t>
            </a:r>
            <a:r>
              <a:rPr lang="ru-RU" sz="2200" dirty="0">
                <a:solidFill>
                  <a:srgbClr val="4E6D91"/>
                </a:solidFill>
              </a:rPr>
              <a:t>Мы умеем это делать хорошо.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4E6D91"/>
                </a:solidFill>
              </a:rPr>
              <a:t>В 1996 году мы сделали ставку на неизвестный тогда Интернет и не ошиблись. В 2006 году мы одними из первых в РФ сделали межоператорский узел </a:t>
            </a:r>
            <a:r>
              <a:rPr lang="en-US" sz="2200" dirty="0" smtClean="0">
                <a:solidFill>
                  <a:srgbClr val="4E6D91"/>
                </a:solidFill>
              </a:rPr>
              <a:t>RED-IX.ru </a:t>
            </a:r>
            <a:r>
              <a:rPr lang="ru-RU" sz="2200" dirty="0" smtClean="0">
                <a:solidFill>
                  <a:srgbClr val="4E6D91"/>
                </a:solidFill>
              </a:rPr>
              <a:t>и оказались правы. В 2016 году мы прогнозируем переход услуг связи в ведение ЖКХ</a:t>
            </a:r>
            <a:r>
              <a:rPr lang="ru-RU" sz="2200" dirty="0">
                <a:solidFill>
                  <a:srgbClr val="4E6D91"/>
                </a:solidFill>
              </a:rPr>
              <a:t> </a:t>
            </a:r>
            <a:r>
              <a:rPr lang="ru-RU" sz="2200" dirty="0" smtClean="0">
                <a:solidFill>
                  <a:srgbClr val="4E6D91"/>
                </a:solidFill>
              </a:rPr>
              <a:t>за 10 лет.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" sz="2200" b="1" dirty="0">
              <a:solidFill>
                <a:srgbClr val="4E6D9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200" dirty="0">
              <a:solidFill>
                <a:srgbClr val="4E6D91"/>
              </a:solidFill>
            </a:endParaRPr>
          </a:p>
        </p:txBody>
      </p:sp>
      <p:sp>
        <p:nvSpPr>
          <p:cNvPr id="14" name="Shape 253"/>
          <p:cNvSpPr txBox="1">
            <a:spLocks/>
          </p:cNvSpPr>
          <p:nvPr/>
        </p:nvSpPr>
        <p:spPr>
          <a:xfrm>
            <a:off x="704850" y="0"/>
            <a:ext cx="5362575" cy="5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ИМЕННО МЫ?</a:t>
            </a:r>
            <a:endParaRPr lang="en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FFB424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FFB424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345224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03253" y="0"/>
            <a:ext cx="8440622" cy="536700"/>
          </a:xfrm>
        </p:spPr>
        <p:txBody>
          <a:bodyPr/>
          <a:lstStyle/>
          <a:p>
            <a:r>
              <a:rPr lang="ru-RU" sz="2400" dirty="0" smtClean="0">
                <a:solidFill>
                  <a:srgbClr val="FFB424"/>
                </a:solidFill>
              </a:rPr>
              <a:t>КОНТАКТЫ:</a:t>
            </a:r>
            <a:endParaRPr lang="ru-RU" sz="2400" dirty="0">
              <a:solidFill>
                <a:srgbClr val="FFB424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FFFFFF"/>
                </a:solidFill>
              </a:rPr>
              <a:t>13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8" name="Shape 256"/>
          <p:cNvSpPr txBox="1"/>
          <p:nvPr/>
        </p:nvSpPr>
        <p:spPr>
          <a:xfrm>
            <a:off x="826151" y="1782215"/>
            <a:ext cx="7319297" cy="1727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4E6D91"/>
                </a:solidFill>
              </a:rPr>
              <a:t>Войткевич Казимир Станиславович</a:t>
            </a:r>
            <a:r>
              <a:rPr lang="en-US" sz="2400" dirty="0" smtClean="0">
                <a:solidFill>
                  <a:srgbClr val="4E6D91"/>
                </a:solidFill>
              </a:rPr>
              <a:t>, uk@itax.ru</a:t>
            </a:r>
            <a:endParaRPr lang="ru-RU" sz="2400" dirty="0">
              <a:solidFill>
                <a:srgbClr val="4E6D9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4E6D91"/>
                </a:solidFill>
              </a:rPr>
              <a:t>ЗАО «Интертакс», Россия, Красноярск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4E6D91"/>
                </a:solidFill>
              </a:rPr>
              <a:t>660049, Маркса 78, </a:t>
            </a:r>
            <a:r>
              <a:rPr lang="en-US" sz="2400" dirty="0" smtClean="0">
                <a:solidFill>
                  <a:srgbClr val="4E6D91"/>
                </a:solidFill>
              </a:rPr>
              <a:t>+7 391 2661212</a:t>
            </a:r>
            <a:endParaRPr lang="ru-RU" sz="2400" dirty="0" smtClean="0">
              <a:solidFill>
                <a:srgbClr val="4E6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82500" y="54628"/>
            <a:ext cx="2147400" cy="536699"/>
          </a:xfrm>
        </p:spPr>
        <p:txBody>
          <a:bodyPr/>
          <a:lstStyle/>
          <a:p>
            <a:r>
              <a:rPr lang="en-US" sz="3200" dirty="0" smtClean="0">
                <a:sym typeface="Wingdings"/>
              </a:rPr>
              <a:t>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FFFFFF"/>
                </a:solidFill>
              </a:rPr>
              <a:t>2</a:t>
            </a:fld>
            <a:endParaRPr lang="en" dirty="0">
              <a:solidFill>
                <a:srgbClr val="FFFFFF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DA61C"/>
              </a:clrFrom>
              <a:clrTo>
                <a:srgbClr val="FDA61C">
                  <a:alpha val="0"/>
                </a:srgbClr>
              </a:clrTo>
            </a:clrChange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1" t="3376" r="1548" b="3417"/>
          <a:stretch/>
        </p:blipFill>
        <p:spPr>
          <a:xfrm>
            <a:off x="594010" y="1432025"/>
            <a:ext cx="3188537" cy="2740135"/>
          </a:xfrm>
          <a:prstGeom prst="rect">
            <a:avLst/>
          </a:prstGeom>
          <a:solidFill>
            <a:srgbClr val="FFB424"/>
          </a:solidFill>
          <a:ln>
            <a:solidFill>
              <a:schemeClr val="bg1"/>
            </a:solidFill>
          </a:ln>
        </p:spPr>
      </p:pic>
      <p:pic>
        <p:nvPicPr>
          <p:cNvPr id="5" name="Рисунок 1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69" y="1368332"/>
            <a:ext cx="2386711" cy="279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8102" y="1924816"/>
            <a:ext cx="118964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800" b="1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=</a:t>
            </a:r>
            <a:endParaRPr lang="ru-RU" sz="8800" b="1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302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3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685575" y="-28524"/>
            <a:ext cx="2543399" cy="5652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ЧЁМ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РЕЧЬ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0" y="716982"/>
            <a:ext cx="9150000" cy="44265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Выручка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провайдера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с квартиры, в среднем 500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рублей.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Получение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лицензий на услуги связи – 3 месяца и 15.000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рублей.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Затраты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на строительство собственной сети связи –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от 2000 до 4000 рублей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квартиру, чем плотнее застройка, тем меньше.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altLang="ru-RU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Услуги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доступа в Интернет по сложности и технологичности ничем не отличаются от коммунальных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услуг.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Действующий штат обычной управляющей компании достаточен для обслуживания сети и предоставления услуг связи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altLang="ru-RU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228600">
              <a:lnSpc>
                <a:spcPct val="115000"/>
              </a:lnSpc>
              <a:spcBef>
                <a:spcPts val="0"/>
              </a:spcBef>
            </a:pPr>
            <a:endParaRPr lang="en" dirty="0">
              <a:solidFill>
                <a:schemeClr val="accent1">
                  <a:lumMod val="50000"/>
                </a:schemeClr>
              </a:solidFill>
              <a:hlinkClick r:id="rId3"/>
            </a:endParaRPr>
          </a:p>
        </p:txBody>
      </p:sp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4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714375" y="61411"/>
            <a:ext cx="3361868" cy="47528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ЗАЧЕМ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ВАМ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0" y="669184"/>
            <a:ext cx="9144000" cy="4474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Деньги - существенное увеличение чистой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прибыли.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В отличие от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коммуналки,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«за Интернет» привыкли платить - его можно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отключать.</a:t>
            </a: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озможность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сократить или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исключить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доступ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помещения управляемых вами домов сотрудников сторонних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организаций.</a:t>
            </a: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Конкурентное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преимущество перед другими управляющими компаниями в борьбе за дома - уходя из дома как УК вы можете остаться там как оператор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связи</a:t>
            </a:r>
            <a:r>
              <a:rPr lang="en-US" alt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и влиять на жильцов.</a:t>
            </a: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Полный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контроль над домовыми информационными системами – телеметрия датчиков в квартирах, установка своих видеокамер, продажа адресной рекламы с точным таргетированием, прямая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агитация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в период предвыборных кампаний и так 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</a:rPr>
              <a:t>далее…</a:t>
            </a:r>
            <a:endParaRPr lang="en" sz="2000" dirty="0">
              <a:solidFill>
                <a:schemeClr val="accent1">
                  <a:lumMod val="50000"/>
                </a:schemeClr>
              </a:solidFill>
              <a:hlinkClick r:id="rId3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ru-RU" alt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390714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5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704850" y="68184"/>
            <a:ext cx="3124200" cy="46851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ЗАЧЕМ ЭТО НАМ?</a:t>
            </a:r>
            <a:endParaRPr lang="e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0" y="684107"/>
            <a:ext cx="8967027" cy="44593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Мы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 специализируемся на услугах для иных операторов связи и таким образом ощутимо увеличиваем свою «кормовую базу».</a:t>
            </a: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Мы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поставляем вам оборудование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связи, зарабатывая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свой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разумный процент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его </a:t>
            </a:r>
            <a:r>
              <a:rPr lang="ru-RU" alt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дистрибьюции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обслуживании.</a:t>
            </a: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Мы ежемесячно получаем 10% от вашего дохода за консультации, техническую поддержку и оперативное администрирование оборудования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связи.</a:t>
            </a:r>
            <a:endParaRPr lang="ru-RU" alt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ru-RU" altLang="ru-RU" sz="2200" dirty="0">
                <a:solidFill>
                  <a:schemeClr val="accent1">
                    <a:lumMod val="50000"/>
                  </a:schemeClr>
                </a:solidFill>
              </a:rPr>
              <a:t>Мы ежемесячно получаем 10% от вашего дохода за </a:t>
            </a:r>
            <a:r>
              <a:rPr lang="ru-RU" altLang="ru-RU" sz="2200" dirty="0" smtClean="0">
                <a:solidFill>
                  <a:schemeClr val="accent1">
                    <a:lumMod val="50000"/>
                  </a:schemeClr>
                </a:solidFill>
              </a:rPr>
              <a:t>услугу предоставления внешних каналов в любой точке России.</a:t>
            </a:r>
            <a:endParaRPr lang="ru-RU" alt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315419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6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714374" y="0"/>
            <a:ext cx="4048125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ПОЧЁМ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-6000" y="703327"/>
            <a:ext cx="9150000" cy="4440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Порядок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платежей: 1.000.000 сразу (ЦУС), далее от 100.000 до 400.000 в месяц, в зависимости от темпов монтажа и 1.000.000 в конце (СОРМ).</a:t>
            </a:r>
            <a:r>
              <a:rPr lang="en-US" alt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Возможна покупка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существующих сетей у местных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провайдеров с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ощутимой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экономией.</a:t>
            </a:r>
            <a:endParaRPr lang="en-US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Ежемесячные расходы составят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% от выручки за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администрирование оборудования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связи и консультации,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% за внешние каналы связи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10%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амортизацию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и общехозяйственные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расходы.</a:t>
            </a:r>
            <a:endParaRPr lang="en-US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Расходы на оплату труда относятся на основную деятельность управляющей компании, после ввода сети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эксплуатацию расширения штата не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требуется.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Ежемесячная выручка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200 до 1000 рублей с квартиры. Предлагается простой трехтарифный прейскурант – «10 мегабит за 200 рублей», «100 мегабит за 500 рублей» и «1 гигабит за 1000 рублей». Принципиальный момент – тарифы на услуги доступа в Интернет государством не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регулируются.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en-US" alt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alt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132504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7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714375" y="5568"/>
            <a:ext cx="2413476" cy="531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НУЖНО?</a:t>
            </a:r>
            <a:endParaRPr lang="e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-6000" y="635042"/>
            <a:ext cx="9150000" cy="45084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Заключить с нами договор о сотрудничестве и получить пакет методической литературы, где подробнейшим образом расписаны все этапы создания и эксплуатации оператора связи, включая юридический (образцы документов), маркетинговый, финансовый и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технологический.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Провести обучение своего или привлеченного персонала приёмам и навыкам, соответствующим новой деятельности (мы готовим специализированные курсы на базе нынешних Учебных центров ЖКХ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en-US" alt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Силами своего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или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привлечённого персонала произвести монтаж кабельно-проводной сети связи, закупку и установку оборудования (мы, в рамках договора, осуществляем контроль, консультации и пуско-наладочные работы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</a:rPr>
              <a:t>Выработать меры конкурентного противодействия иным операторам связи на своей территории. Организовать, силами действующих сотрудников и с нашей помощью, взаимодействие с жильцами и переключение их к своей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</a:rPr>
              <a:t>сети.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398506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8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714375" y="1"/>
            <a:ext cx="3675050" cy="53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ОБСЛУЖИВАТЬ?</a:t>
            </a:r>
            <a:endParaRPr lang="e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0" y="662356"/>
            <a:ext cx="9144000" cy="44248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Сложное оборудование связи и внешние каналы связи обслуживаются и администрируются нами или любой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другой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компетентной структурой.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Физические соединения проводной сети вне квартир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- силами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штатного или привлечённого персонала, обученного в учебных центрах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ЖКХ.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Внутриквартирные работы, в том числе обслуживание  компьютера клиента, делают привлечённые предприятия типа «компьютерная помощь» за эксклюзив и рекламу со стороны управляющей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компании.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Управление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подключением 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тарифами производится оператором УК вручную через специальную программу,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несложную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управлении.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558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bg1"/>
                </a:solidFill>
              </a:rPr>
              <a:t>9</a:t>
            </a:fld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714375" y="0"/>
            <a:ext cx="4214464" cy="536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КОНКУРИРОВАТЬ?</a:t>
            </a:r>
            <a:endParaRPr lang="e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hape 328"/>
          <p:cNvSpPr txBox="1">
            <a:spLocks/>
          </p:cNvSpPr>
          <p:nvPr/>
        </p:nvSpPr>
        <p:spPr>
          <a:xfrm>
            <a:off x="-6000" y="703326"/>
            <a:ext cx="9150000" cy="4440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Выигрывать за счет непосредственной близости к жителям - все платежи «в одно окно», постоянная агитация силами сотрудников, принимающих оплату или обслуживающих коммунальные сети 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т.д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Конкурировать простотой услуги и низкими эксплуатационными затратами, при необходимости снижая цену в зависимости от рыночной ситуации. Предоставлять длительные бесплатные периоды при первичном переключении от других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провайдеров.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 законном основании принуждать иных операторов связи к соблюдению технологических норм в монтаже внутридомовых сетей связи (которые, как правило, строились ими с регулярными нарушениями), а также выполнению «Закона о рекламе», резко повышая конкурентам текущие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расходы.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6670665" y="0"/>
            <a:ext cx="2473334" cy="536701"/>
          </a:xfrm>
          <a:prstGeom prst="rect">
            <a:avLst/>
          </a:prstGeom>
        </p:spPr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Казимир </a:t>
            </a:r>
            <a:r>
              <a:rPr lang="ru-RU" sz="1200" dirty="0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Войткевич, 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uk</a:t>
            </a:r>
            <a:r>
              <a:rPr lang="ru-RU" sz="1200" dirty="0" err="1" smtClean="0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rPr>
              <a:t>@itax.ru</a:t>
            </a:r>
            <a:endParaRPr lang="ru-RU" sz="1200" dirty="0">
              <a:solidFill>
                <a:srgbClr val="294667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90745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mi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10698</TotalTime>
  <Words>1063</Words>
  <Application>Microsoft Macintosh PowerPoint</Application>
  <PresentationFormat>Экран (16:9)</PresentationFormat>
  <Paragraphs>96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Merriweather</vt:lpstr>
      <vt:lpstr>Open Sans</vt:lpstr>
      <vt:lpstr>Georgia</vt:lpstr>
      <vt:lpstr>Tahoma</vt:lpstr>
      <vt:lpstr>Calibri</vt:lpstr>
      <vt:lpstr>Emilia template</vt:lpstr>
      <vt:lpstr>Презентация PowerPoint</vt:lpstr>
      <vt:lpstr></vt:lpstr>
      <vt:lpstr>О ЧЁМ РЕЧЬ?</vt:lpstr>
      <vt:lpstr>ЗАЧЕМ ЭТО ВАМ?</vt:lpstr>
      <vt:lpstr>  ЗАЧЕМ ЭТО НАМ?</vt:lpstr>
      <vt:lpstr>ЧТО ПОЧЁМ?</vt:lpstr>
      <vt:lpstr>  ЧТО НУЖНО?</vt:lpstr>
      <vt:lpstr>  КАК ОБСЛУЖИВАТЬ?</vt:lpstr>
      <vt:lpstr>  КАК КОНКУРИРОВАТЬ?</vt:lpstr>
      <vt:lpstr> ВОПРОСЫ И ОТВЕТЫ</vt:lpstr>
      <vt:lpstr>Презентация PowerPoint</vt:lpstr>
      <vt:lpstr>Презентация PowerPoint</vt:lpstr>
      <vt:lpstr>КОНТАКТЫ:</vt:lpstr>
    </vt:vector>
  </TitlesOfParts>
  <Manager/>
  <Company>ЗАО "Интертакс"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управляющих компаний.</dc:title>
  <dc:subject>Услуги связи - услуги коммунальные.</dc:subject>
  <dc:creator>Войткевич Казимир Станиславович</dc:creator>
  <cp:keywords/>
  <dc:description/>
  <cp:lastModifiedBy>CEO</cp:lastModifiedBy>
  <cp:revision>104</cp:revision>
  <dcterms:modified xsi:type="dcterms:W3CDTF">2016-11-22T15:01:48Z</dcterms:modified>
  <cp:category/>
</cp:coreProperties>
</file>