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26"/>
  </p:notesMasterIdLst>
  <p:sldIdLst>
    <p:sldId id="359" r:id="rId3"/>
    <p:sldId id="263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37" r:id="rId16"/>
    <p:sldId id="320" r:id="rId17"/>
    <p:sldId id="334" r:id="rId18"/>
    <p:sldId id="336" r:id="rId19"/>
    <p:sldId id="341" r:id="rId20"/>
    <p:sldId id="340" r:id="rId21"/>
    <p:sldId id="356" r:id="rId22"/>
    <p:sldId id="357" r:id="rId23"/>
    <p:sldId id="358" r:id="rId24"/>
    <p:sldId id="33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F8F"/>
    <a:srgbClr val="F9BC1F"/>
    <a:srgbClr val="FFCC99"/>
    <a:srgbClr val="FFCC66"/>
    <a:srgbClr val="384657"/>
    <a:srgbClr val="F7991E"/>
    <a:srgbClr val="FFFFCC"/>
    <a:srgbClr val="FFFF66"/>
    <a:srgbClr val="FF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5" autoAdjust="0"/>
    <p:restoredTop sz="81176" autoAdjust="0"/>
  </p:normalViewPr>
  <p:slideViewPr>
    <p:cSldViewPr>
      <p:cViewPr varScale="1">
        <p:scale>
          <a:sx n="82" d="100"/>
          <a:sy n="82" d="100"/>
        </p:scale>
        <p:origin x="13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02621-1E7D-4467-A9BB-288E7A7E8F7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117F18-3179-4F14-9423-06F91385A8B4}">
      <dgm:prSet phldrT="[Текст]" custT="1"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 sz="1200" smtClean="0"/>
        </a:p>
        <a:p>
          <a:r>
            <a:rPr lang="ru-RU" sz="1200" smtClean="0"/>
            <a:t>Установка и первичная настройка</a:t>
          </a:r>
          <a:endParaRPr lang="ru-RU" sz="1200"/>
        </a:p>
      </dgm:t>
    </dgm:pt>
    <dgm:pt modelId="{6039731B-B9BD-4138-9A4F-37BCA790D453}" type="parTrans" cxnId="{4D6F875C-0272-4DCC-9727-A7893B187B60}">
      <dgm:prSet/>
      <dgm:spPr/>
      <dgm:t>
        <a:bodyPr/>
        <a:lstStyle/>
        <a:p>
          <a:endParaRPr lang="ru-RU"/>
        </a:p>
      </dgm:t>
    </dgm:pt>
    <dgm:pt modelId="{00352A46-35FD-4F08-897E-AD53F38E84AC}" type="sibTrans" cxnId="{4D6F875C-0272-4DCC-9727-A7893B187B60}">
      <dgm:prSet/>
      <dgm:spPr/>
      <dgm:t>
        <a:bodyPr/>
        <a:lstStyle/>
        <a:p>
          <a:endParaRPr lang="ru-RU"/>
        </a:p>
      </dgm:t>
    </dgm:pt>
    <dgm:pt modelId="{2CB6132E-1901-4EBC-8C0B-DACFA238326F}">
      <dgm:prSet phldrT="[Текст]" custT="1"/>
      <dgm:spPr/>
      <dgm:t>
        <a:bodyPr anchor="t"/>
        <a:lstStyle/>
        <a:p>
          <a:r>
            <a:rPr lang="ru-RU" sz="1600" smtClean="0"/>
            <a:t>Сбор</a:t>
          </a:r>
          <a:br>
            <a:rPr lang="ru-RU" sz="1600" smtClean="0"/>
          </a:br>
          <a:r>
            <a:rPr lang="ru-RU" sz="1600" smtClean="0"/>
            <a:t>данных</a:t>
          </a:r>
          <a:endParaRPr lang="ru-RU" sz="1800"/>
        </a:p>
      </dgm:t>
    </dgm:pt>
    <dgm:pt modelId="{2EB54EB8-2D82-4B7C-BD98-40511B43AA8D}" type="parTrans" cxnId="{F3B6B254-872E-47EA-A3D1-4225248CC603}">
      <dgm:prSet/>
      <dgm:spPr/>
      <dgm:t>
        <a:bodyPr/>
        <a:lstStyle/>
        <a:p>
          <a:endParaRPr lang="ru-RU"/>
        </a:p>
      </dgm:t>
    </dgm:pt>
    <dgm:pt modelId="{F7CE87D8-2C74-4FBB-B0F1-CCBBA4E6A636}" type="sibTrans" cxnId="{F3B6B254-872E-47EA-A3D1-4225248CC603}">
      <dgm:prSet/>
      <dgm:spPr/>
      <dgm:t>
        <a:bodyPr/>
        <a:lstStyle/>
        <a:p>
          <a:endParaRPr lang="ru-RU"/>
        </a:p>
      </dgm:t>
    </dgm:pt>
    <dgm:pt modelId="{4DD568B5-7DCE-415E-990B-954EC543FC85}">
      <dgm:prSet phldrT="[Текст]" custT="1"/>
      <dgm:spPr>
        <a:ln w="127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smtClean="0">
              <a:latin typeface="Segoe UI Light" panose="020B0502040204020203" pitchFamily="34" charset="0"/>
              <a:cs typeface="Segoe UI Light" panose="020B0502040204020203" pitchFamily="34" charset="0"/>
            </a:rPr>
            <a:t>Настроить подключение к источникам данных</a:t>
          </a:r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D0656AF-6153-4E70-AD92-C5D676268D96}" type="parTrans" cxnId="{57EA9876-3E09-4629-B54E-49720CBC2AE1}">
      <dgm:prSet/>
      <dgm:spPr/>
      <dgm:t>
        <a:bodyPr/>
        <a:lstStyle/>
        <a:p>
          <a:endParaRPr lang="ru-RU"/>
        </a:p>
      </dgm:t>
    </dgm:pt>
    <dgm:pt modelId="{E34AAD9E-CB8E-44D4-A996-2250EFAC5FB8}" type="sibTrans" cxnId="{57EA9876-3E09-4629-B54E-49720CBC2AE1}">
      <dgm:prSet/>
      <dgm:spPr/>
      <dgm:t>
        <a:bodyPr/>
        <a:lstStyle/>
        <a:p>
          <a:endParaRPr lang="ru-RU"/>
        </a:p>
      </dgm:t>
    </dgm:pt>
    <dgm:pt modelId="{85116188-7778-4733-8774-7F04370F8A31}">
      <dgm:prSet phldrT="[Текст]" custT="1"/>
      <dgm:spPr>
        <a:ln w="127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smtClean="0">
              <a:latin typeface="Segoe UI Light" panose="020B0502040204020203" pitchFamily="34" charset="0"/>
              <a:cs typeface="Segoe UI Light" panose="020B0502040204020203" pitchFamily="34" charset="0"/>
            </a:rPr>
            <a:t>Зарегистрировать </a:t>
          </a:r>
          <a:r>
            <a:rPr lang="ru-RU" sz="1200" b="1" smtClean="0">
              <a:latin typeface="Segoe UI Light" panose="020B0502040204020203" pitchFamily="34" charset="0"/>
              <a:cs typeface="Segoe UI Light" panose="020B0502040204020203" pitchFamily="34" charset="0"/>
            </a:rPr>
            <a:t>набор источников</a:t>
          </a:r>
          <a:endParaRPr lang="ru-RU" sz="1200" b="1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7FAEA1F-5471-499B-B3A9-E7AC5D9207C0}" type="parTrans" cxnId="{8EB508CF-7B67-4B4E-841F-EF3BF7E23696}">
      <dgm:prSet/>
      <dgm:spPr/>
      <dgm:t>
        <a:bodyPr/>
        <a:lstStyle/>
        <a:p>
          <a:endParaRPr lang="ru-RU"/>
        </a:p>
      </dgm:t>
    </dgm:pt>
    <dgm:pt modelId="{FAE61F85-FA01-4534-8035-41B4A6336463}" type="sibTrans" cxnId="{8EB508CF-7B67-4B4E-841F-EF3BF7E23696}">
      <dgm:prSet/>
      <dgm:spPr/>
      <dgm:t>
        <a:bodyPr/>
        <a:lstStyle/>
        <a:p>
          <a:endParaRPr lang="ru-RU"/>
        </a:p>
      </dgm:t>
    </dgm:pt>
    <dgm:pt modelId="{34CD620E-B129-4C0F-B912-CEFBE0761B34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050" smtClean="0"/>
        </a:p>
        <a:p>
          <a:r>
            <a:rPr lang="ru-RU" sz="1400" smtClean="0"/>
            <a:t>Трансфор-мация данных</a:t>
          </a:r>
          <a:endParaRPr lang="ru-RU" sz="1400"/>
        </a:p>
      </dgm:t>
    </dgm:pt>
    <dgm:pt modelId="{5053DF13-08A0-4D9A-A0B2-040F532E2DD5}" type="parTrans" cxnId="{6D268C4D-7A87-457A-AB34-95FF1A98DE5E}">
      <dgm:prSet/>
      <dgm:spPr/>
      <dgm:t>
        <a:bodyPr/>
        <a:lstStyle/>
        <a:p>
          <a:endParaRPr lang="ru-RU"/>
        </a:p>
      </dgm:t>
    </dgm:pt>
    <dgm:pt modelId="{6B5FA28A-E757-4DBD-AEA9-9C292E5AA521}" type="sibTrans" cxnId="{6D268C4D-7A87-457A-AB34-95FF1A98DE5E}">
      <dgm:prSet/>
      <dgm:spPr/>
      <dgm:t>
        <a:bodyPr/>
        <a:lstStyle/>
        <a:p>
          <a:endParaRPr lang="ru-RU"/>
        </a:p>
      </dgm:t>
    </dgm:pt>
    <dgm:pt modelId="{E0AAC209-4D0F-4EBF-82E8-2512567F6F89}">
      <dgm:prSet phldrT="[Текст]"/>
      <dgm:spPr>
        <a:ln w="127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900"/>
        </a:p>
      </dgm:t>
    </dgm:pt>
    <dgm:pt modelId="{044AE110-CE50-4CBB-B759-C4A8DC28549C}" type="parTrans" cxnId="{5F6F61A0-078F-40D5-8D6F-22354C2064E8}">
      <dgm:prSet/>
      <dgm:spPr/>
      <dgm:t>
        <a:bodyPr/>
        <a:lstStyle/>
        <a:p>
          <a:endParaRPr lang="ru-RU"/>
        </a:p>
      </dgm:t>
    </dgm:pt>
    <dgm:pt modelId="{539B6A55-1111-4ADD-B7CE-745E943C28BD}" type="sibTrans" cxnId="{5F6F61A0-078F-40D5-8D6F-22354C2064E8}">
      <dgm:prSet/>
      <dgm:spPr/>
      <dgm:t>
        <a:bodyPr/>
        <a:lstStyle/>
        <a:p>
          <a:endParaRPr lang="ru-RU"/>
        </a:p>
      </dgm:t>
    </dgm:pt>
    <dgm:pt modelId="{F5750185-2FC2-4A51-B3A3-FC17E2922007}">
      <dgm:prSet phldrT="[Текст]" custT="1"/>
      <dgm:spPr>
        <a:ln w="127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100" smtClean="0">
              <a:latin typeface="Segoe UI Light" panose="020B0502040204020203" pitchFamily="34" charset="0"/>
              <a:cs typeface="Segoe UI Light" panose="020B0502040204020203" pitchFamily="34" charset="0"/>
            </a:rPr>
            <a:t>Настроить </a:t>
          </a:r>
          <a:r>
            <a:rPr lang="ru-RU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сценарии подготовки данных</a:t>
          </a:r>
          <a:endParaRPr lang="ru-RU" sz="1100" b="1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12A67AC-8B87-4C26-9145-B2887E26330A}" type="parTrans" cxnId="{655C1E4A-BA60-42C9-9E4D-BDBE5B49CB78}">
      <dgm:prSet/>
      <dgm:spPr/>
      <dgm:t>
        <a:bodyPr/>
        <a:lstStyle/>
        <a:p>
          <a:endParaRPr lang="ru-RU"/>
        </a:p>
      </dgm:t>
    </dgm:pt>
    <dgm:pt modelId="{B7D98513-9531-43C8-9554-12ED071D3370}" type="sibTrans" cxnId="{655C1E4A-BA60-42C9-9E4D-BDBE5B49CB78}">
      <dgm:prSet/>
      <dgm:spPr/>
      <dgm:t>
        <a:bodyPr/>
        <a:lstStyle/>
        <a:p>
          <a:endParaRPr lang="ru-RU"/>
        </a:p>
      </dgm:t>
    </dgm:pt>
    <dgm:pt modelId="{4A73BAE1-DE81-4636-95A5-E496C833D2BA}">
      <dgm:prSet phldrT="[Текст]" custT="1"/>
      <dgm:spPr>
        <a:ln w="127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b="0" u="none" smtClean="0">
              <a:latin typeface="Segoe UI Light" panose="020B0502040204020203" pitchFamily="34" charset="0"/>
              <a:cs typeface="Segoe UI Light" panose="020B0502040204020203" pitchFamily="34" charset="0"/>
            </a:rPr>
            <a:t>Настроить</a:t>
          </a:r>
          <a:r>
            <a:rPr lang="en-US" sz="1200" b="0" u="none" smtClean="0"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ru-RU" sz="1200" b="1" u="none" smtClean="0">
              <a:latin typeface="Segoe UI Light" panose="020B0502040204020203" pitchFamily="34" charset="0"/>
              <a:cs typeface="Segoe UI Light" panose="020B0502040204020203" pitchFamily="34" charset="0"/>
            </a:rPr>
            <a:t>правила сбора данных</a:t>
          </a:r>
          <a:endParaRPr lang="ru-RU" sz="1200" b="1" u="none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D0BBDD9-7648-4873-888B-314C94575D0D}" type="parTrans" cxnId="{2AD8DE99-BD44-4059-B1DE-FF94D16BCCB0}">
      <dgm:prSet/>
      <dgm:spPr/>
      <dgm:t>
        <a:bodyPr/>
        <a:lstStyle/>
        <a:p>
          <a:endParaRPr lang="ru-RU"/>
        </a:p>
      </dgm:t>
    </dgm:pt>
    <dgm:pt modelId="{503649C2-77F1-4C87-91E5-14F54631267E}" type="sibTrans" cxnId="{2AD8DE99-BD44-4059-B1DE-FF94D16BCCB0}">
      <dgm:prSet/>
      <dgm:spPr/>
      <dgm:t>
        <a:bodyPr/>
        <a:lstStyle/>
        <a:p>
          <a:endParaRPr lang="ru-RU"/>
        </a:p>
      </dgm:t>
    </dgm:pt>
    <dgm:pt modelId="{959FD898-2692-49AA-8AA0-1D9D25324C8F}">
      <dgm:prSet phldrT="[Текст]" custT="1"/>
      <dgm:spPr>
        <a:ln w="12700"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ru-RU" sz="1200" b="0" smtClean="0">
              <a:latin typeface="Segoe UI Light" panose="020B0502040204020203" pitchFamily="34" charset="0"/>
              <a:cs typeface="Segoe UI Light" panose="020B0502040204020203" pitchFamily="34" charset="0"/>
            </a:rPr>
            <a:t>Первичная настройка </a:t>
          </a:r>
          <a:r>
            <a:rPr lang="en-US" sz="1200" b="0" smtClean="0">
              <a:latin typeface="Segoe UI Light" panose="020B0502040204020203" pitchFamily="34" charset="0"/>
              <a:cs typeface="Segoe UI Light" panose="020B0502040204020203" pitchFamily="34" charset="0"/>
            </a:rPr>
            <a:t>ETL [</a:t>
          </a:r>
          <a:r>
            <a:rPr lang="ru-RU" sz="1200" b="0" smtClean="0">
              <a:latin typeface="Segoe UI Light" panose="020B0502040204020203" pitchFamily="34" charset="0"/>
              <a:cs typeface="Segoe UI Light" panose="020B0502040204020203" pitchFamily="34" charset="0"/>
            </a:rPr>
            <a:t>мастер</a:t>
          </a:r>
          <a:r>
            <a:rPr lang="en-US" sz="1200" b="0" smtClean="0">
              <a:latin typeface="Segoe UI Light" panose="020B0502040204020203" pitchFamily="34" charset="0"/>
              <a:cs typeface="Segoe UI Light" panose="020B0502040204020203" pitchFamily="34" charset="0"/>
            </a:rPr>
            <a:t>]</a:t>
          </a:r>
          <a:endParaRPr lang="ru-RU" sz="1200" b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120C24F-12DD-4CF4-A9BE-B9015171B630}" type="sibTrans" cxnId="{323E90BB-692B-4D69-A1FB-F83E7D5C03B9}">
      <dgm:prSet/>
      <dgm:spPr/>
      <dgm:t>
        <a:bodyPr/>
        <a:lstStyle/>
        <a:p>
          <a:endParaRPr lang="ru-RU"/>
        </a:p>
      </dgm:t>
    </dgm:pt>
    <dgm:pt modelId="{1F5CCFAB-11D0-4A95-BFB0-3E1223E3A35E}" type="parTrans" cxnId="{323E90BB-692B-4D69-A1FB-F83E7D5C03B9}">
      <dgm:prSet/>
      <dgm:spPr/>
      <dgm:t>
        <a:bodyPr/>
        <a:lstStyle/>
        <a:p>
          <a:endParaRPr lang="ru-RU"/>
        </a:p>
      </dgm:t>
    </dgm:pt>
    <dgm:pt modelId="{EAC5A4FC-DFDB-4229-B56D-27DE03E91230}">
      <dgm:prSet phldrT="[Текст]" custT="1"/>
      <dgm:spPr>
        <a:ln w="12700"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ru-RU" sz="1200" smtClean="0">
              <a:latin typeface="Segoe UI Light" panose="020B0502040204020203" pitchFamily="34" charset="0"/>
              <a:cs typeface="Segoe UI Light" panose="020B0502040204020203" pitchFamily="34" charset="0"/>
            </a:rPr>
            <a:t>Настройка окружения</a:t>
          </a:r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F5DFFED-2ADF-4908-B37D-705741A72796}" type="sibTrans" cxnId="{97873017-0EB6-4270-8064-48EF76B93AA4}">
      <dgm:prSet/>
      <dgm:spPr/>
      <dgm:t>
        <a:bodyPr/>
        <a:lstStyle/>
        <a:p>
          <a:endParaRPr lang="ru-RU"/>
        </a:p>
      </dgm:t>
    </dgm:pt>
    <dgm:pt modelId="{4074E7B8-E32B-4626-BE4A-F62E2B70D6F9}" type="parTrans" cxnId="{97873017-0EB6-4270-8064-48EF76B93AA4}">
      <dgm:prSet/>
      <dgm:spPr/>
      <dgm:t>
        <a:bodyPr/>
        <a:lstStyle/>
        <a:p>
          <a:endParaRPr lang="ru-RU"/>
        </a:p>
      </dgm:t>
    </dgm:pt>
    <dgm:pt modelId="{ECC30119-1022-437D-B463-D5AE34469D08}">
      <dgm:prSet phldrT="[Текст]" custT="1"/>
      <dgm:spPr>
        <a:ln w="12700"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ru-RU" sz="1200" smtClean="0">
              <a:latin typeface="Segoe UI Light" panose="020B0502040204020203" pitchFamily="34" charset="0"/>
              <a:cs typeface="Segoe UI Light" panose="020B0502040204020203" pitchFamily="34" charset="0"/>
            </a:rPr>
            <a:t>Установка ПО</a:t>
          </a:r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CE9EC62-6B66-4BB4-8EEC-88AFE41585F2}" type="sibTrans" cxnId="{A44F5519-36E1-4DDF-8BD0-043820337BF0}">
      <dgm:prSet/>
      <dgm:spPr/>
      <dgm:t>
        <a:bodyPr/>
        <a:lstStyle/>
        <a:p>
          <a:endParaRPr lang="ru-RU"/>
        </a:p>
      </dgm:t>
    </dgm:pt>
    <dgm:pt modelId="{43D71674-894D-4BDB-A231-491039FF39B3}" type="parTrans" cxnId="{A44F5519-36E1-4DDF-8BD0-043820337BF0}">
      <dgm:prSet/>
      <dgm:spPr/>
      <dgm:t>
        <a:bodyPr/>
        <a:lstStyle/>
        <a:p>
          <a:endParaRPr lang="ru-RU"/>
        </a:p>
      </dgm:t>
    </dgm:pt>
    <dgm:pt modelId="{2FE82860-6FA2-4462-9326-90F0D0B85268}">
      <dgm:prSet phldrT="[Текст]" custT="1"/>
      <dgm:spPr>
        <a:ln w="127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100" b="1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C72CE9D-7696-4CFF-9337-CE89A56905D3}" type="parTrans" cxnId="{8BE0407E-E37D-4B20-8355-E761F1B136B7}">
      <dgm:prSet/>
      <dgm:spPr/>
      <dgm:t>
        <a:bodyPr/>
        <a:lstStyle/>
        <a:p>
          <a:endParaRPr lang="ru-RU"/>
        </a:p>
      </dgm:t>
    </dgm:pt>
    <dgm:pt modelId="{7A1160D0-C659-4A71-9AC1-93BC9CEC33FC}" type="sibTrans" cxnId="{8BE0407E-E37D-4B20-8355-E761F1B136B7}">
      <dgm:prSet/>
      <dgm:spPr/>
      <dgm:t>
        <a:bodyPr/>
        <a:lstStyle/>
        <a:p>
          <a:endParaRPr lang="ru-RU"/>
        </a:p>
      </dgm:t>
    </dgm:pt>
    <dgm:pt modelId="{32F991EF-ACB2-493C-AD5C-2497473E2208}">
      <dgm:prSet phldrT="[Текст]" custT="1"/>
      <dgm:spPr>
        <a:ln w="127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100" b="1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EAD6C24-FE5F-47A0-916D-067827299D99}" type="parTrans" cxnId="{B2726085-41E7-45E7-B958-18B29DD06F91}">
      <dgm:prSet/>
      <dgm:spPr/>
      <dgm:t>
        <a:bodyPr/>
        <a:lstStyle/>
        <a:p>
          <a:endParaRPr lang="ru-RU"/>
        </a:p>
      </dgm:t>
    </dgm:pt>
    <dgm:pt modelId="{A448975C-3244-4F91-B509-14E5226F2675}" type="sibTrans" cxnId="{B2726085-41E7-45E7-B958-18B29DD06F91}">
      <dgm:prSet/>
      <dgm:spPr/>
      <dgm:t>
        <a:bodyPr/>
        <a:lstStyle/>
        <a:p>
          <a:endParaRPr lang="ru-RU"/>
        </a:p>
      </dgm:t>
    </dgm:pt>
    <dgm:pt modelId="{ED0C647E-4983-4B1E-BFEF-7A5E42CFADF9}">
      <dgm:prSet phldrT="[Текст]" custT="1"/>
      <dgm:spPr>
        <a:ln w="127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100" b="1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9028C60-A982-4709-AA9B-CBB64A3A0509}" type="parTrans" cxnId="{E4565162-C1D4-4DFB-97ED-E8BFF3BBBCFB}">
      <dgm:prSet/>
      <dgm:spPr/>
      <dgm:t>
        <a:bodyPr/>
        <a:lstStyle/>
        <a:p>
          <a:endParaRPr lang="ru-RU"/>
        </a:p>
      </dgm:t>
    </dgm:pt>
    <dgm:pt modelId="{AFD55792-3A7B-40D8-990E-4B71228E98C8}" type="sibTrans" cxnId="{E4565162-C1D4-4DFB-97ED-E8BFF3BBBCFB}">
      <dgm:prSet/>
      <dgm:spPr/>
      <dgm:t>
        <a:bodyPr/>
        <a:lstStyle/>
        <a:p>
          <a:endParaRPr lang="ru-RU"/>
        </a:p>
      </dgm:t>
    </dgm:pt>
    <dgm:pt modelId="{87C11782-974D-4FF0-88B6-8E311D0A1B57}">
      <dgm:prSet phldrT="[Текст]" custT="1"/>
      <dgm:spPr>
        <a:ln w="127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100" b="1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2220DBD-AF34-44B8-9523-BC8FF45ECA6F}" type="parTrans" cxnId="{197B3D70-9E70-4A2E-9D25-AA25EE8A7274}">
      <dgm:prSet/>
      <dgm:spPr/>
      <dgm:t>
        <a:bodyPr/>
        <a:lstStyle/>
        <a:p>
          <a:endParaRPr lang="ru-RU"/>
        </a:p>
      </dgm:t>
    </dgm:pt>
    <dgm:pt modelId="{54DFBFFB-653D-493D-BEAE-0DD1C01C248B}" type="sibTrans" cxnId="{197B3D70-9E70-4A2E-9D25-AA25EE8A7274}">
      <dgm:prSet/>
      <dgm:spPr/>
      <dgm:t>
        <a:bodyPr/>
        <a:lstStyle/>
        <a:p>
          <a:endParaRPr lang="ru-RU"/>
        </a:p>
      </dgm:t>
    </dgm:pt>
    <dgm:pt modelId="{AB03D965-2FB2-4A78-ABC6-200BD7ED014E}">
      <dgm:prSet phldrT="[Текст]" custT="1"/>
      <dgm:spPr>
        <a:ln w="127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 sz="1100" b="1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D4E099F-C3E6-4348-BF9E-B871DEE403A2}" type="parTrans" cxnId="{25BA07CE-2663-4A9D-8CE9-DFF072B89554}">
      <dgm:prSet/>
      <dgm:spPr/>
      <dgm:t>
        <a:bodyPr/>
        <a:lstStyle/>
        <a:p>
          <a:endParaRPr lang="ru-RU"/>
        </a:p>
      </dgm:t>
    </dgm:pt>
    <dgm:pt modelId="{E328E4C7-2447-4158-9895-BAB1688D1A35}" type="sibTrans" cxnId="{25BA07CE-2663-4A9D-8CE9-DFF072B89554}">
      <dgm:prSet/>
      <dgm:spPr/>
      <dgm:t>
        <a:bodyPr/>
        <a:lstStyle/>
        <a:p>
          <a:endParaRPr lang="ru-RU"/>
        </a:p>
      </dgm:t>
    </dgm:pt>
    <dgm:pt modelId="{61913345-8AEE-4F17-992A-1BBD6F6335FD}" type="pres">
      <dgm:prSet presAssocID="{A2802621-1E7D-4467-A9BB-288E7A7E8F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F4E9A9-ABD5-4911-B4A2-E2069DF767D8}" type="pres">
      <dgm:prSet presAssocID="{9C117F18-3179-4F14-9423-06F91385A8B4}" presName="composite" presStyleCnt="0"/>
      <dgm:spPr/>
    </dgm:pt>
    <dgm:pt modelId="{3EC8DD8E-826B-40D3-A228-C70A2B28C79F}" type="pres">
      <dgm:prSet presAssocID="{9C117F18-3179-4F14-9423-06F91385A8B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57956-4F0B-468E-92A1-123936EF2D26}" type="pres">
      <dgm:prSet presAssocID="{9C117F18-3179-4F14-9423-06F91385A8B4}" presName="descendantText" presStyleLbl="alignAcc1" presStyleIdx="0" presStyleCnt="3" custScaleX="88347" custScaleY="100000" custLinFactNeighborX="-4116" custLinFactNeighborY="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544DE-03B7-4B6B-A81D-81396FF18A2A}" type="pres">
      <dgm:prSet presAssocID="{00352A46-35FD-4F08-897E-AD53F38E84AC}" presName="sp" presStyleCnt="0"/>
      <dgm:spPr/>
    </dgm:pt>
    <dgm:pt modelId="{CF83315D-E81D-4EBA-960C-68B2D429E9BB}" type="pres">
      <dgm:prSet presAssocID="{2CB6132E-1901-4EBC-8C0B-DACFA238326F}" presName="composite" presStyleCnt="0"/>
      <dgm:spPr/>
    </dgm:pt>
    <dgm:pt modelId="{292B2C13-0411-41F8-803F-FEDEBEFAFF5C}" type="pres">
      <dgm:prSet presAssocID="{2CB6132E-1901-4EBC-8C0B-DACFA23832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63379-50E1-4D54-9569-4D32CC836C73}" type="pres">
      <dgm:prSet presAssocID="{2CB6132E-1901-4EBC-8C0B-DACFA238326F}" presName="descendantText" presStyleLbl="alignAcc1" presStyleIdx="1" presStyleCnt="3" custScaleX="89265" custLinFactNeighborX="-3564" custLinFactNeighborY="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FEDE9-47BB-44DD-BB91-2252EED1964D}" type="pres">
      <dgm:prSet presAssocID="{F7CE87D8-2C74-4FBB-B0F1-CCBBA4E6A636}" presName="sp" presStyleCnt="0"/>
      <dgm:spPr/>
    </dgm:pt>
    <dgm:pt modelId="{87FD4D4F-EE6E-42BE-B7C6-910A8292F079}" type="pres">
      <dgm:prSet presAssocID="{34CD620E-B129-4C0F-B912-CEFBE0761B34}" presName="composite" presStyleCnt="0"/>
      <dgm:spPr/>
    </dgm:pt>
    <dgm:pt modelId="{9EF81BDF-2A43-489B-8AC6-DD2A587C0115}" type="pres">
      <dgm:prSet presAssocID="{34CD620E-B129-4C0F-B912-CEFBE0761B34}" presName="parentText" presStyleLbl="alignNode1" presStyleIdx="2" presStyleCnt="3" custLinFactNeighborY="-23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207B6-77E9-492B-A813-E86587547D82}" type="pres">
      <dgm:prSet presAssocID="{34CD620E-B129-4C0F-B912-CEFBE0761B34}" presName="descendantText" presStyleLbl="alignAcc1" presStyleIdx="2" presStyleCnt="3" custScaleX="88894" custScaleY="118688" custLinFactNeighborX="-3843" custLinFactNeighborY="-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5CF9F3-2CE1-4A3E-AF37-59D8AB5D3463}" type="presOf" srcId="{34CD620E-B129-4C0F-B912-CEFBE0761B34}" destId="{9EF81BDF-2A43-489B-8AC6-DD2A587C0115}" srcOrd="0" destOrd="0" presId="urn:microsoft.com/office/officeart/2005/8/layout/chevron2"/>
    <dgm:cxn modelId="{2AD8DE99-BD44-4059-B1DE-FF94D16BCCB0}" srcId="{2CB6132E-1901-4EBC-8C0B-DACFA238326F}" destId="{4A73BAE1-DE81-4636-95A5-E496C833D2BA}" srcOrd="2" destOrd="0" parTransId="{AD0BBDD9-7648-4873-888B-314C94575D0D}" sibTransId="{503649C2-77F1-4C87-91E5-14F54631267E}"/>
    <dgm:cxn modelId="{905E38B3-46D7-4292-8F52-6D0E50FB1F36}" type="presOf" srcId="{ECC30119-1022-437D-B463-D5AE34469D08}" destId="{0BF57956-4F0B-468E-92A1-123936EF2D26}" srcOrd="0" destOrd="0" presId="urn:microsoft.com/office/officeart/2005/8/layout/chevron2"/>
    <dgm:cxn modelId="{8194032C-58A0-4734-857B-321EEA7F2C77}" type="presOf" srcId="{87C11782-974D-4FF0-88B6-8E311D0A1B57}" destId="{1BC207B6-77E9-492B-A813-E86587547D82}" srcOrd="0" destOrd="3" presId="urn:microsoft.com/office/officeart/2005/8/layout/chevron2"/>
    <dgm:cxn modelId="{AF357A47-3A38-40FA-8944-DA6D6C868732}" type="presOf" srcId="{F5750185-2FC2-4A51-B3A3-FC17E2922007}" destId="{1BC207B6-77E9-492B-A813-E86587547D82}" srcOrd="0" destOrd="1" presId="urn:microsoft.com/office/officeart/2005/8/layout/chevron2"/>
    <dgm:cxn modelId="{A44F5519-36E1-4DDF-8BD0-043820337BF0}" srcId="{9C117F18-3179-4F14-9423-06F91385A8B4}" destId="{ECC30119-1022-437D-B463-D5AE34469D08}" srcOrd="0" destOrd="0" parTransId="{43D71674-894D-4BDB-A231-491039FF39B3}" sibTransId="{3CE9EC62-6B66-4BB4-8EEC-88AFE41585F2}"/>
    <dgm:cxn modelId="{197B3D70-9E70-4A2E-9D25-AA25EE8A7274}" srcId="{34CD620E-B129-4C0F-B912-CEFBE0761B34}" destId="{87C11782-974D-4FF0-88B6-8E311D0A1B57}" srcOrd="3" destOrd="0" parTransId="{E2220DBD-AF34-44B8-9523-BC8FF45ECA6F}" sibTransId="{54DFBFFB-653D-493D-BEAE-0DD1C01C248B}"/>
    <dgm:cxn modelId="{F3862148-87B8-4DA3-AAAF-C3F8415C74FA}" type="presOf" srcId="{AB03D965-2FB2-4A78-ABC6-200BD7ED014E}" destId="{1BC207B6-77E9-492B-A813-E86587547D82}" srcOrd="0" destOrd="2" presId="urn:microsoft.com/office/officeart/2005/8/layout/chevron2"/>
    <dgm:cxn modelId="{F3B6B254-872E-47EA-A3D1-4225248CC603}" srcId="{A2802621-1E7D-4467-A9BB-288E7A7E8F7A}" destId="{2CB6132E-1901-4EBC-8C0B-DACFA238326F}" srcOrd="1" destOrd="0" parTransId="{2EB54EB8-2D82-4B7C-BD98-40511B43AA8D}" sibTransId="{F7CE87D8-2C74-4FBB-B0F1-CCBBA4E6A636}"/>
    <dgm:cxn modelId="{0863749E-2EDE-449F-8981-CB8CE6B0F75C}" type="presOf" srcId="{4A73BAE1-DE81-4636-95A5-E496C833D2BA}" destId="{CA463379-50E1-4D54-9569-4D32CC836C73}" srcOrd="0" destOrd="2" presId="urn:microsoft.com/office/officeart/2005/8/layout/chevron2"/>
    <dgm:cxn modelId="{04C222DF-0767-4156-BAF0-38FE88AE9F0D}" type="presOf" srcId="{2FE82860-6FA2-4462-9326-90F0D0B85268}" destId="{1BC207B6-77E9-492B-A813-E86587547D82}" srcOrd="0" destOrd="6" presId="urn:microsoft.com/office/officeart/2005/8/layout/chevron2"/>
    <dgm:cxn modelId="{9C0B1F6E-8842-4140-9994-1A71E1CC2947}" type="presOf" srcId="{ED0C647E-4983-4B1E-BFEF-7A5E42CFADF9}" destId="{1BC207B6-77E9-492B-A813-E86587547D82}" srcOrd="0" destOrd="5" presId="urn:microsoft.com/office/officeart/2005/8/layout/chevron2"/>
    <dgm:cxn modelId="{25BA07CE-2663-4A9D-8CE9-DFF072B89554}" srcId="{34CD620E-B129-4C0F-B912-CEFBE0761B34}" destId="{AB03D965-2FB2-4A78-ABC6-200BD7ED014E}" srcOrd="2" destOrd="0" parTransId="{BD4E099F-C3E6-4348-BF9E-B871DEE403A2}" sibTransId="{E328E4C7-2447-4158-9895-BAB1688D1A35}"/>
    <dgm:cxn modelId="{B2726085-41E7-45E7-B958-18B29DD06F91}" srcId="{34CD620E-B129-4C0F-B912-CEFBE0761B34}" destId="{32F991EF-ACB2-493C-AD5C-2497473E2208}" srcOrd="4" destOrd="0" parTransId="{AEAD6C24-FE5F-47A0-916D-067827299D99}" sibTransId="{A448975C-3244-4F91-B509-14E5226F2675}"/>
    <dgm:cxn modelId="{5F6F61A0-078F-40D5-8D6F-22354C2064E8}" srcId="{34CD620E-B129-4C0F-B912-CEFBE0761B34}" destId="{E0AAC209-4D0F-4EBF-82E8-2512567F6F89}" srcOrd="0" destOrd="0" parTransId="{044AE110-CE50-4CBB-B759-C4A8DC28549C}" sibTransId="{539B6A55-1111-4ADD-B7CE-745E943C28BD}"/>
    <dgm:cxn modelId="{323E90BB-692B-4D69-A1FB-F83E7D5C03B9}" srcId="{9C117F18-3179-4F14-9423-06F91385A8B4}" destId="{959FD898-2692-49AA-8AA0-1D9D25324C8F}" srcOrd="2" destOrd="0" parTransId="{1F5CCFAB-11D0-4A95-BFB0-3E1223E3A35E}" sibTransId="{5120C24F-12DD-4CF4-A9BE-B9015171B630}"/>
    <dgm:cxn modelId="{E4565162-C1D4-4DFB-97ED-E8BFF3BBBCFB}" srcId="{34CD620E-B129-4C0F-B912-CEFBE0761B34}" destId="{ED0C647E-4983-4B1E-BFEF-7A5E42CFADF9}" srcOrd="5" destOrd="0" parTransId="{F9028C60-A982-4709-AA9B-CBB64A3A0509}" sibTransId="{AFD55792-3A7B-40D8-990E-4B71228E98C8}"/>
    <dgm:cxn modelId="{4404E8E1-0768-42BD-9000-3E7EB59341A8}" type="presOf" srcId="{32F991EF-ACB2-493C-AD5C-2497473E2208}" destId="{1BC207B6-77E9-492B-A813-E86587547D82}" srcOrd="0" destOrd="4" presId="urn:microsoft.com/office/officeart/2005/8/layout/chevron2"/>
    <dgm:cxn modelId="{531B693D-79C1-4843-9E41-45BBE8FE684A}" type="presOf" srcId="{EAC5A4FC-DFDB-4229-B56D-27DE03E91230}" destId="{0BF57956-4F0B-468E-92A1-123936EF2D26}" srcOrd="0" destOrd="1" presId="urn:microsoft.com/office/officeart/2005/8/layout/chevron2"/>
    <dgm:cxn modelId="{8EB508CF-7B67-4B4E-841F-EF3BF7E23696}" srcId="{2CB6132E-1901-4EBC-8C0B-DACFA238326F}" destId="{85116188-7778-4733-8774-7F04370F8A31}" srcOrd="1" destOrd="0" parTransId="{17FAEA1F-5471-499B-B3A9-E7AC5D9207C0}" sibTransId="{FAE61F85-FA01-4534-8035-41B4A6336463}"/>
    <dgm:cxn modelId="{A6329377-809B-4622-AAF4-78828B8DC32F}" type="presOf" srcId="{A2802621-1E7D-4467-A9BB-288E7A7E8F7A}" destId="{61913345-8AEE-4F17-992A-1BBD6F6335FD}" srcOrd="0" destOrd="0" presId="urn:microsoft.com/office/officeart/2005/8/layout/chevron2"/>
    <dgm:cxn modelId="{CA5B1659-8019-4DCC-AF86-B0266657231C}" type="presOf" srcId="{959FD898-2692-49AA-8AA0-1D9D25324C8F}" destId="{0BF57956-4F0B-468E-92A1-123936EF2D26}" srcOrd="0" destOrd="2" presId="urn:microsoft.com/office/officeart/2005/8/layout/chevron2"/>
    <dgm:cxn modelId="{97873017-0EB6-4270-8064-48EF76B93AA4}" srcId="{9C117F18-3179-4F14-9423-06F91385A8B4}" destId="{EAC5A4FC-DFDB-4229-B56D-27DE03E91230}" srcOrd="1" destOrd="0" parTransId="{4074E7B8-E32B-4626-BE4A-F62E2B70D6F9}" sibTransId="{6F5DFFED-2ADF-4908-B37D-705741A72796}"/>
    <dgm:cxn modelId="{6D268C4D-7A87-457A-AB34-95FF1A98DE5E}" srcId="{A2802621-1E7D-4467-A9BB-288E7A7E8F7A}" destId="{34CD620E-B129-4C0F-B912-CEFBE0761B34}" srcOrd="2" destOrd="0" parTransId="{5053DF13-08A0-4D9A-A0B2-040F532E2DD5}" sibTransId="{6B5FA28A-E757-4DBD-AEA9-9C292E5AA521}"/>
    <dgm:cxn modelId="{CDFA21FB-D006-45E5-B546-F5B487A8E595}" type="presOf" srcId="{E0AAC209-4D0F-4EBF-82E8-2512567F6F89}" destId="{1BC207B6-77E9-492B-A813-E86587547D82}" srcOrd="0" destOrd="0" presId="urn:microsoft.com/office/officeart/2005/8/layout/chevron2"/>
    <dgm:cxn modelId="{8BE0407E-E37D-4B20-8355-E761F1B136B7}" srcId="{34CD620E-B129-4C0F-B912-CEFBE0761B34}" destId="{2FE82860-6FA2-4462-9326-90F0D0B85268}" srcOrd="6" destOrd="0" parTransId="{5C72CE9D-7696-4CFF-9337-CE89A56905D3}" sibTransId="{7A1160D0-C659-4A71-9AC1-93BC9CEC33FC}"/>
    <dgm:cxn modelId="{655C1E4A-BA60-42C9-9E4D-BDBE5B49CB78}" srcId="{34CD620E-B129-4C0F-B912-CEFBE0761B34}" destId="{F5750185-2FC2-4A51-B3A3-FC17E2922007}" srcOrd="1" destOrd="0" parTransId="{712A67AC-8B87-4C26-9145-B2887E26330A}" sibTransId="{B7D98513-9531-43C8-9554-12ED071D3370}"/>
    <dgm:cxn modelId="{4D6F875C-0272-4DCC-9727-A7893B187B60}" srcId="{A2802621-1E7D-4467-A9BB-288E7A7E8F7A}" destId="{9C117F18-3179-4F14-9423-06F91385A8B4}" srcOrd="0" destOrd="0" parTransId="{6039731B-B9BD-4138-9A4F-37BCA790D453}" sibTransId="{00352A46-35FD-4F08-897E-AD53F38E84AC}"/>
    <dgm:cxn modelId="{57EA9876-3E09-4629-B54E-49720CBC2AE1}" srcId="{2CB6132E-1901-4EBC-8C0B-DACFA238326F}" destId="{4DD568B5-7DCE-415E-990B-954EC543FC85}" srcOrd="0" destOrd="0" parTransId="{8D0656AF-6153-4E70-AD92-C5D676268D96}" sibTransId="{E34AAD9E-CB8E-44D4-A996-2250EFAC5FB8}"/>
    <dgm:cxn modelId="{B46F3777-9FFA-4FDC-B69C-0820A4CC72BE}" type="presOf" srcId="{4DD568B5-7DCE-415E-990B-954EC543FC85}" destId="{CA463379-50E1-4D54-9569-4D32CC836C73}" srcOrd="0" destOrd="0" presId="urn:microsoft.com/office/officeart/2005/8/layout/chevron2"/>
    <dgm:cxn modelId="{4B90BF3A-FA76-4D18-A4CB-B8A88CCE40D7}" type="presOf" srcId="{2CB6132E-1901-4EBC-8C0B-DACFA238326F}" destId="{292B2C13-0411-41F8-803F-FEDEBEFAFF5C}" srcOrd="0" destOrd="0" presId="urn:microsoft.com/office/officeart/2005/8/layout/chevron2"/>
    <dgm:cxn modelId="{99B6C9FC-CAC2-4793-A49A-A421AE248775}" type="presOf" srcId="{85116188-7778-4733-8774-7F04370F8A31}" destId="{CA463379-50E1-4D54-9569-4D32CC836C73}" srcOrd="0" destOrd="1" presId="urn:microsoft.com/office/officeart/2005/8/layout/chevron2"/>
    <dgm:cxn modelId="{928EA60C-3803-41E1-99FD-7B1669C0E419}" type="presOf" srcId="{9C117F18-3179-4F14-9423-06F91385A8B4}" destId="{3EC8DD8E-826B-40D3-A228-C70A2B28C79F}" srcOrd="0" destOrd="0" presId="urn:microsoft.com/office/officeart/2005/8/layout/chevron2"/>
    <dgm:cxn modelId="{6A536133-4D45-40CE-8DB0-E948AAA3B092}" type="presParOf" srcId="{61913345-8AEE-4F17-992A-1BBD6F6335FD}" destId="{38F4E9A9-ABD5-4911-B4A2-E2069DF767D8}" srcOrd="0" destOrd="0" presId="urn:microsoft.com/office/officeart/2005/8/layout/chevron2"/>
    <dgm:cxn modelId="{C6D5E8EF-F5C2-417C-8785-AFFEA7AA518C}" type="presParOf" srcId="{38F4E9A9-ABD5-4911-B4A2-E2069DF767D8}" destId="{3EC8DD8E-826B-40D3-A228-C70A2B28C79F}" srcOrd="0" destOrd="0" presId="urn:microsoft.com/office/officeart/2005/8/layout/chevron2"/>
    <dgm:cxn modelId="{3DB27704-3115-473B-A9B4-4FAB99536282}" type="presParOf" srcId="{38F4E9A9-ABD5-4911-B4A2-E2069DF767D8}" destId="{0BF57956-4F0B-468E-92A1-123936EF2D26}" srcOrd="1" destOrd="0" presId="urn:microsoft.com/office/officeart/2005/8/layout/chevron2"/>
    <dgm:cxn modelId="{1074D397-99EC-4E2F-8F20-C48FCC943F12}" type="presParOf" srcId="{61913345-8AEE-4F17-992A-1BBD6F6335FD}" destId="{B4F544DE-03B7-4B6B-A81D-81396FF18A2A}" srcOrd="1" destOrd="0" presId="urn:microsoft.com/office/officeart/2005/8/layout/chevron2"/>
    <dgm:cxn modelId="{D2D3F79B-2F39-4DEA-A8E3-EC8F454E5924}" type="presParOf" srcId="{61913345-8AEE-4F17-992A-1BBD6F6335FD}" destId="{CF83315D-E81D-4EBA-960C-68B2D429E9BB}" srcOrd="2" destOrd="0" presId="urn:microsoft.com/office/officeart/2005/8/layout/chevron2"/>
    <dgm:cxn modelId="{34BA37C9-A658-4862-B5A0-F4EC36102433}" type="presParOf" srcId="{CF83315D-E81D-4EBA-960C-68B2D429E9BB}" destId="{292B2C13-0411-41F8-803F-FEDEBEFAFF5C}" srcOrd="0" destOrd="0" presId="urn:microsoft.com/office/officeart/2005/8/layout/chevron2"/>
    <dgm:cxn modelId="{BCC1A629-63EB-4B47-A721-C49BB2607118}" type="presParOf" srcId="{CF83315D-E81D-4EBA-960C-68B2D429E9BB}" destId="{CA463379-50E1-4D54-9569-4D32CC836C73}" srcOrd="1" destOrd="0" presId="urn:microsoft.com/office/officeart/2005/8/layout/chevron2"/>
    <dgm:cxn modelId="{18483627-7E04-47F3-8209-71B067710412}" type="presParOf" srcId="{61913345-8AEE-4F17-992A-1BBD6F6335FD}" destId="{23EFEDE9-47BB-44DD-BB91-2252EED1964D}" srcOrd="3" destOrd="0" presId="urn:microsoft.com/office/officeart/2005/8/layout/chevron2"/>
    <dgm:cxn modelId="{65ABD39C-F2F5-458F-A858-4940D6ABE8A3}" type="presParOf" srcId="{61913345-8AEE-4F17-992A-1BBD6F6335FD}" destId="{87FD4D4F-EE6E-42BE-B7C6-910A8292F079}" srcOrd="4" destOrd="0" presId="urn:microsoft.com/office/officeart/2005/8/layout/chevron2"/>
    <dgm:cxn modelId="{F5A378C1-CF90-45D7-BAD2-0CAC1C78DABA}" type="presParOf" srcId="{87FD4D4F-EE6E-42BE-B7C6-910A8292F079}" destId="{9EF81BDF-2A43-489B-8AC6-DD2A587C0115}" srcOrd="0" destOrd="0" presId="urn:microsoft.com/office/officeart/2005/8/layout/chevron2"/>
    <dgm:cxn modelId="{10082F30-69B8-47C5-BD46-D0CACEFC1563}" type="presParOf" srcId="{87FD4D4F-EE6E-42BE-B7C6-910A8292F079}" destId="{1BC207B6-77E9-492B-A813-E86587547D82}" srcOrd="1" destOrd="0" presId="urn:microsoft.com/office/officeart/2005/8/layout/chevron2"/>
  </dgm:cxnLst>
  <dgm:bg/>
  <dgm:whole>
    <a:ln w="952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02621-1E7D-4467-A9BB-288E7A7E8F7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117F18-3179-4F14-9423-06F91385A8B4}">
      <dgm:prSet phldrT="[Текст]" custT="1"/>
      <dgm:spPr>
        <a:solidFill>
          <a:schemeClr val="accent6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 anchor="t"/>
        <a:lstStyle/>
        <a:p>
          <a:r>
            <a:rPr lang="ru-RU" sz="1400" smtClean="0"/>
            <a:t>Настройка</a:t>
          </a:r>
        </a:p>
        <a:p>
          <a:r>
            <a:rPr lang="en-US" sz="1400" smtClean="0"/>
            <a:t>ETL</a:t>
          </a:r>
          <a:r>
            <a:rPr lang="ru-RU" sz="1400" smtClean="0"/>
            <a:t>-пакета</a:t>
          </a:r>
          <a:endParaRPr lang="ru-RU" sz="1400"/>
        </a:p>
      </dgm:t>
    </dgm:pt>
    <dgm:pt modelId="{6039731B-B9BD-4138-9A4F-37BCA790D453}" type="parTrans" cxnId="{4D6F875C-0272-4DCC-9727-A7893B187B60}">
      <dgm:prSet/>
      <dgm:spPr/>
      <dgm:t>
        <a:bodyPr/>
        <a:lstStyle/>
        <a:p>
          <a:endParaRPr lang="ru-RU"/>
        </a:p>
      </dgm:t>
    </dgm:pt>
    <dgm:pt modelId="{00352A46-35FD-4F08-897E-AD53F38E84AC}" type="sibTrans" cxnId="{4D6F875C-0272-4DCC-9727-A7893B187B60}">
      <dgm:prSet/>
      <dgm:spPr/>
      <dgm:t>
        <a:bodyPr/>
        <a:lstStyle/>
        <a:p>
          <a:endParaRPr lang="ru-RU"/>
        </a:p>
      </dgm:t>
    </dgm:pt>
    <dgm:pt modelId="{2CB6132E-1901-4EBC-8C0B-DACFA238326F}">
      <dgm:prSet phldrT="[Текст]" custT="1"/>
      <dgm:spPr/>
      <dgm:t>
        <a:bodyPr/>
        <a:lstStyle/>
        <a:p>
          <a:endParaRPr lang="ru-RU" sz="1600" smtClean="0"/>
        </a:p>
        <a:p>
          <a:r>
            <a:rPr lang="ru-RU" sz="1400" smtClean="0"/>
            <a:t>Наборы </a:t>
          </a:r>
        </a:p>
        <a:p>
          <a:r>
            <a:rPr lang="ru-RU" sz="1400" smtClean="0"/>
            <a:t>данных</a:t>
          </a:r>
          <a:endParaRPr lang="ru-RU" sz="1600"/>
        </a:p>
      </dgm:t>
    </dgm:pt>
    <dgm:pt modelId="{2EB54EB8-2D82-4B7C-BD98-40511B43AA8D}" type="parTrans" cxnId="{F3B6B254-872E-47EA-A3D1-4225248CC603}">
      <dgm:prSet/>
      <dgm:spPr/>
      <dgm:t>
        <a:bodyPr/>
        <a:lstStyle/>
        <a:p>
          <a:endParaRPr lang="ru-RU"/>
        </a:p>
      </dgm:t>
    </dgm:pt>
    <dgm:pt modelId="{F7CE87D8-2C74-4FBB-B0F1-CCBBA4E6A636}" type="sibTrans" cxnId="{F3B6B254-872E-47EA-A3D1-4225248CC603}">
      <dgm:prSet/>
      <dgm:spPr/>
      <dgm:t>
        <a:bodyPr/>
        <a:lstStyle/>
        <a:p>
          <a:endParaRPr lang="ru-RU"/>
        </a:p>
      </dgm:t>
    </dgm:pt>
    <dgm:pt modelId="{4DD568B5-7DCE-415E-990B-954EC543FC85}">
      <dgm:prSet phldrT="[Текст]" custT="1"/>
      <dgm:spPr>
        <a:ln w="127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200" smtClean="0">
              <a:latin typeface="Segoe UI Light" panose="020B0502040204020203" pitchFamily="34" charset="0"/>
              <a:cs typeface="Segoe UI Light" panose="020B0502040204020203" pitchFamily="34" charset="0"/>
            </a:rPr>
            <a:t>Сформировать наборы данных для аналитического портала </a:t>
          </a:r>
          <a:r>
            <a:rPr lang="en-US" sz="1200" smtClean="0">
              <a:latin typeface="Segoe UI Light" panose="020B0502040204020203" pitchFamily="34" charset="0"/>
              <a:cs typeface="Segoe UI Light" panose="020B0502040204020203" pitchFamily="34" charset="0"/>
            </a:rPr>
            <a:t>[BI-</a:t>
          </a:r>
          <a:r>
            <a:rPr lang="ru-RU" sz="1200" smtClean="0">
              <a:latin typeface="Segoe UI Light" panose="020B0502040204020203" pitchFamily="34" charset="0"/>
              <a:cs typeface="Segoe UI Light" panose="020B0502040204020203" pitchFamily="34" charset="0"/>
            </a:rPr>
            <a:t>портала</a:t>
          </a:r>
          <a:r>
            <a:rPr lang="en-US" sz="1200" smtClean="0">
              <a:latin typeface="Segoe UI Light" panose="020B0502040204020203" pitchFamily="34" charset="0"/>
              <a:cs typeface="Segoe UI Light" panose="020B0502040204020203" pitchFamily="34" charset="0"/>
            </a:rPr>
            <a:t>]</a:t>
          </a:r>
          <a:endParaRPr lang="ru-RU" sz="12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D0656AF-6153-4E70-AD92-C5D676268D96}" type="parTrans" cxnId="{57EA9876-3E09-4629-B54E-49720CBC2AE1}">
      <dgm:prSet/>
      <dgm:spPr/>
      <dgm:t>
        <a:bodyPr/>
        <a:lstStyle/>
        <a:p>
          <a:endParaRPr lang="ru-RU"/>
        </a:p>
      </dgm:t>
    </dgm:pt>
    <dgm:pt modelId="{E34AAD9E-CB8E-44D4-A996-2250EFAC5FB8}" type="sibTrans" cxnId="{57EA9876-3E09-4629-B54E-49720CBC2AE1}">
      <dgm:prSet/>
      <dgm:spPr/>
      <dgm:t>
        <a:bodyPr/>
        <a:lstStyle/>
        <a:p>
          <a:endParaRPr lang="ru-RU"/>
        </a:p>
      </dgm:t>
    </dgm:pt>
    <dgm:pt modelId="{159229AE-A81B-4F28-9585-66EB7F86A757}">
      <dgm:prSet custT="1"/>
      <dgm:spPr>
        <a:ln w="127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100" smtClean="0">
              <a:latin typeface="Segoe UI Light" panose="020B0502040204020203" pitchFamily="34" charset="0"/>
              <a:cs typeface="Segoe UI Light" panose="020B0502040204020203" pitchFamily="34" charset="0"/>
            </a:rPr>
            <a:t>Настроить состав </a:t>
          </a:r>
          <a:r>
            <a:rPr lang="en-US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ETL-</a:t>
          </a:r>
          <a:r>
            <a:rPr lang="ru-RU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пакета</a:t>
          </a:r>
          <a:r>
            <a:rPr lang="en-US" sz="1100" smtClean="0">
              <a:latin typeface="Segoe UI Light" panose="020B0502040204020203" pitchFamily="34" charset="0"/>
              <a:cs typeface="Segoe UI Light" panose="020B0502040204020203" pitchFamily="34" charset="0"/>
            </a:rPr>
            <a:t>:</a:t>
          </a:r>
          <a:r>
            <a:rPr lang="ru-RU" sz="1100" smtClean="0">
              <a:latin typeface="Segoe UI Light" panose="020B0502040204020203" pitchFamily="34" charset="0"/>
              <a:cs typeface="Segoe UI Light" panose="020B0502040204020203" pitchFamily="34" charset="0"/>
            </a:rPr>
            <a:t/>
          </a:r>
          <a:br>
            <a:rPr lang="ru-RU" sz="1100" smtClean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en-US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[</a:t>
          </a:r>
          <a:r>
            <a:rPr lang="ru-RU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Состав выгрузки</a:t>
          </a:r>
          <a:r>
            <a:rPr lang="en-US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]</a:t>
          </a:r>
          <a:r>
            <a:rPr lang="en-US" sz="1100" b="1" baseline="-25000" smtClean="0">
              <a:latin typeface="Segoe UI Light" panose="020B0502040204020203" pitchFamily="34" charset="0"/>
              <a:cs typeface="Segoe UI Light" panose="020B0502040204020203" pitchFamily="34" charset="0"/>
            </a:rPr>
            <a:t>n</a:t>
          </a:r>
          <a:r>
            <a:rPr lang="ru-RU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+</a:t>
          </a:r>
          <a:r>
            <a:rPr lang="en-US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[</a:t>
          </a:r>
          <a:r>
            <a:rPr lang="ru-RU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Сценарий трансформации данных</a:t>
          </a:r>
          <a:r>
            <a:rPr lang="en-US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]</a:t>
          </a:r>
          <a:r>
            <a:rPr lang="en-US" sz="1100" b="1" baseline="-25000" smtClean="0">
              <a:latin typeface="Segoe UI Light" panose="020B0502040204020203" pitchFamily="34" charset="0"/>
              <a:cs typeface="Segoe UI Light" panose="020B0502040204020203" pitchFamily="34" charset="0"/>
            </a:rPr>
            <a:t>m</a:t>
          </a:r>
          <a:r>
            <a:rPr lang="ru-RU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+</a:t>
          </a:r>
          <a:r>
            <a:rPr lang="en-US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[</a:t>
          </a:r>
          <a:r>
            <a:rPr lang="ru-RU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Пакет</a:t>
          </a:r>
          <a:r>
            <a:rPr lang="en-US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]</a:t>
          </a:r>
          <a:r>
            <a:rPr lang="en-US" sz="1100" b="1" baseline="-25000" smtClean="0">
              <a:latin typeface="Segoe UI Light" panose="020B0502040204020203" pitchFamily="34" charset="0"/>
              <a:cs typeface="Segoe UI Light" panose="020B0502040204020203" pitchFamily="34" charset="0"/>
            </a:rPr>
            <a:t>p</a:t>
          </a:r>
          <a:r>
            <a:rPr lang="ru-RU" sz="1100" b="1" baseline="-25000" smtClean="0">
              <a:latin typeface="Segoe UI Light" panose="020B0502040204020203" pitchFamily="34" charset="0"/>
              <a:cs typeface="Segoe UI Light" panose="020B0502040204020203" pitchFamily="34" charset="0"/>
            </a:rPr>
            <a:t>                 </a:t>
          </a:r>
          <a:endParaRPr lang="ru-RU" sz="1100" b="1"/>
        </a:p>
      </dgm:t>
    </dgm:pt>
    <dgm:pt modelId="{B110A5CF-1457-4068-AD86-BD91EA0EBFBC}" type="parTrans" cxnId="{AD9A1D78-694D-47A2-A211-F909CEE2A6A0}">
      <dgm:prSet/>
      <dgm:spPr/>
      <dgm:t>
        <a:bodyPr/>
        <a:lstStyle/>
        <a:p>
          <a:endParaRPr lang="ru-RU"/>
        </a:p>
      </dgm:t>
    </dgm:pt>
    <dgm:pt modelId="{73DC7A0F-E482-427E-B898-16CC132B6308}" type="sibTrans" cxnId="{AD9A1D78-694D-47A2-A211-F909CEE2A6A0}">
      <dgm:prSet/>
      <dgm:spPr/>
      <dgm:t>
        <a:bodyPr/>
        <a:lstStyle/>
        <a:p>
          <a:endParaRPr lang="ru-RU"/>
        </a:p>
      </dgm:t>
    </dgm:pt>
    <dgm:pt modelId="{0FBCCACD-CA0A-4219-856C-67DA9A75453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100" smtClean="0">
              <a:latin typeface="Segoe UI Light" panose="020B0502040204020203" pitchFamily="34" charset="0"/>
              <a:cs typeface="Segoe UI Light" panose="020B0502040204020203" pitchFamily="34" charset="0"/>
            </a:rPr>
            <a:t>Настроить </a:t>
          </a:r>
          <a:r>
            <a:rPr lang="ru-RU" sz="1100" b="1" smtClean="0">
              <a:latin typeface="Segoe UI Light" panose="020B0502040204020203" pitchFamily="34" charset="0"/>
              <a:cs typeface="Segoe UI Light" panose="020B0502040204020203" pitchFamily="34" charset="0"/>
            </a:rPr>
            <a:t>расписание запуска</a:t>
          </a:r>
          <a:r>
            <a:rPr lang="ru-RU" sz="1100" smtClean="0">
              <a:latin typeface="Segoe UI Light" panose="020B0502040204020203" pitchFamily="34" charset="0"/>
              <a:cs typeface="Segoe UI Light" panose="020B0502040204020203" pitchFamily="34" charset="0"/>
            </a:rPr>
            <a:t> и правила нотификации</a:t>
          </a:r>
          <a:endParaRPr lang="ru-RU" sz="11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A381E10-E431-4B62-8412-BFDCA1570FFA}" type="parTrans" cxnId="{9AC0819C-5F7B-412E-A8A0-ACD2CD01CF6C}">
      <dgm:prSet/>
      <dgm:spPr/>
      <dgm:t>
        <a:bodyPr/>
        <a:lstStyle/>
        <a:p>
          <a:endParaRPr lang="ru-RU"/>
        </a:p>
      </dgm:t>
    </dgm:pt>
    <dgm:pt modelId="{1A61AD2B-62D7-4A2F-9411-1D9340F0B79C}" type="sibTrans" cxnId="{9AC0819C-5F7B-412E-A8A0-ACD2CD01CF6C}">
      <dgm:prSet/>
      <dgm:spPr/>
      <dgm:t>
        <a:bodyPr/>
        <a:lstStyle/>
        <a:p>
          <a:endParaRPr lang="ru-RU"/>
        </a:p>
      </dgm:t>
    </dgm:pt>
    <dgm:pt modelId="{61913345-8AEE-4F17-992A-1BBD6F6335FD}" type="pres">
      <dgm:prSet presAssocID="{A2802621-1E7D-4467-A9BB-288E7A7E8F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F4E9A9-ABD5-4911-B4A2-E2069DF767D8}" type="pres">
      <dgm:prSet presAssocID="{9C117F18-3179-4F14-9423-06F91385A8B4}" presName="composite" presStyleCnt="0"/>
      <dgm:spPr/>
    </dgm:pt>
    <dgm:pt modelId="{3EC8DD8E-826B-40D3-A228-C70A2B28C79F}" type="pres">
      <dgm:prSet presAssocID="{9C117F18-3179-4F14-9423-06F91385A8B4}" presName="parentText" presStyleLbl="alignNode1" presStyleIdx="0" presStyleCnt="2" custLinFactNeighborX="-9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57956-4F0B-468E-92A1-123936EF2D26}" type="pres">
      <dgm:prSet presAssocID="{9C117F18-3179-4F14-9423-06F91385A8B4}" presName="descendantText" presStyleLbl="alignAcc1" presStyleIdx="0" presStyleCnt="2" custScaleX="89537" custLinFactNeighborX="-3825" custLinFactNeighborY="-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544DE-03B7-4B6B-A81D-81396FF18A2A}" type="pres">
      <dgm:prSet presAssocID="{00352A46-35FD-4F08-897E-AD53F38E84AC}" presName="sp" presStyleCnt="0"/>
      <dgm:spPr/>
    </dgm:pt>
    <dgm:pt modelId="{CF83315D-E81D-4EBA-960C-68B2D429E9BB}" type="pres">
      <dgm:prSet presAssocID="{2CB6132E-1901-4EBC-8C0B-DACFA238326F}" presName="composite" presStyleCnt="0"/>
      <dgm:spPr/>
    </dgm:pt>
    <dgm:pt modelId="{292B2C13-0411-41F8-803F-FEDEBEFAFF5C}" type="pres">
      <dgm:prSet presAssocID="{2CB6132E-1901-4EBC-8C0B-DACFA238326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63379-50E1-4D54-9569-4D32CC836C73}" type="pres">
      <dgm:prSet presAssocID="{2CB6132E-1901-4EBC-8C0B-DACFA238326F}" presName="descendantText" presStyleLbl="alignAcc1" presStyleIdx="1" presStyleCnt="2" custScaleX="88266" custLinFactNeighborX="-4290" custLinFactNeighborY="-3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69DBA4-BF4C-45FD-9B31-F6E39E2418A5}" type="presOf" srcId="{9C117F18-3179-4F14-9423-06F91385A8B4}" destId="{3EC8DD8E-826B-40D3-A228-C70A2B28C79F}" srcOrd="0" destOrd="0" presId="urn:microsoft.com/office/officeart/2005/8/layout/chevron2"/>
    <dgm:cxn modelId="{57EA9876-3E09-4629-B54E-49720CBC2AE1}" srcId="{2CB6132E-1901-4EBC-8C0B-DACFA238326F}" destId="{4DD568B5-7DCE-415E-990B-954EC543FC85}" srcOrd="0" destOrd="0" parTransId="{8D0656AF-6153-4E70-AD92-C5D676268D96}" sibTransId="{E34AAD9E-CB8E-44D4-A996-2250EFAC5FB8}"/>
    <dgm:cxn modelId="{F3B6B254-872E-47EA-A3D1-4225248CC603}" srcId="{A2802621-1E7D-4467-A9BB-288E7A7E8F7A}" destId="{2CB6132E-1901-4EBC-8C0B-DACFA238326F}" srcOrd="1" destOrd="0" parTransId="{2EB54EB8-2D82-4B7C-BD98-40511B43AA8D}" sibTransId="{F7CE87D8-2C74-4FBB-B0F1-CCBBA4E6A636}"/>
    <dgm:cxn modelId="{4AC1BF30-1A8B-47C5-8185-B789A282A102}" type="presOf" srcId="{2CB6132E-1901-4EBC-8C0B-DACFA238326F}" destId="{292B2C13-0411-41F8-803F-FEDEBEFAFF5C}" srcOrd="0" destOrd="0" presId="urn:microsoft.com/office/officeart/2005/8/layout/chevron2"/>
    <dgm:cxn modelId="{58BD8CF7-700F-44F8-A993-CF187F1DE1C2}" type="presOf" srcId="{0FBCCACD-CA0A-4219-856C-67DA9A75453A}" destId="{0BF57956-4F0B-468E-92A1-123936EF2D26}" srcOrd="0" destOrd="1" presId="urn:microsoft.com/office/officeart/2005/8/layout/chevron2"/>
    <dgm:cxn modelId="{BBB4C21A-7445-4551-BAD5-E2F5AFF362D8}" type="presOf" srcId="{159229AE-A81B-4F28-9585-66EB7F86A757}" destId="{0BF57956-4F0B-468E-92A1-123936EF2D26}" srcOrd="0" destOrd="0" presId="urn:microsoft.com/office/officeart/2005/8/layout/chevron2"/>
    <dgm:cxn modelId="{AD9A1D78-694D-47A2-A211-F909CEE2A6A0}" srcId="{9C117F18-3179-4F14-9423-06F91385A8B4}" destId="{159229AE-A81B-4F28-9585-66EB7F86A757}" srcOrd="0" destOrd="0" parTransId="{B110A5CF-1457-4068-AD86-BD91EA0EBFBC}" sibTransId="{73DC7A0F-E482-427E-B898-16CC132B6308}"/>
    <dgm:cxn modelId="{9A456EDA-F2F0-4D0A-B131-66EF849840BF}" type="presOf" srcId="{A2802621-1E7D-4467-A9BB-288E7A7E8F7A}" destId="{61913345-8AEE-4F17-992A-1BBD6F6335FD}" srcOrd="0" destOrd="0" presId="urn:microsoft.com/office/officeart/2005/8/layout/chevron2"/>
    <dgm:cxn modelId="{5D55B1EB-713A-47F3-B813-F2E7398CFC57}" type="presOf" srcId="{4DD568B5-7DCE-415E-990B-954EC543FC85}" destId="{CA463379-50E1-4D54-9569-4D32CC836C73}" srcOrd="0" destOrd="0" presId="urn:microsoft.com/office/officeart/2005/8/layout/chevron2"/>
    <dgm:cxn modelId="{9AC0819C-5F7B-412E-A8A0-ACD2CD01CF6C}" srcId="{9C117F18-3179-4F14-9423-06F91385A8B4}" destId="{0FBCCACD-CA0A-4219-856C-67DA9A75453A}" srcOrd="1" destOrd="0" parTransId="{9A381E10-E431-4B62-8412-BFDCA1570FFA}" sibTransId="{1A61AD2B-62D7-4A2F-9411-1D9340F0B79C}"/>
    <dgm:cxn modelId="{4D6F875C-0272-4DCC-9727-A7893B187B60}" srcId="{A2802621-1E7D-4467-A9BB-288E7A7E8F7A}" destId="{9C117F18-3179-4F14-9423-06F91385A8B4}" srcOrd="0" destOrd="0" parTransId="{6039731B-B9BD-4138-9A4F-37BCA790D453}" sibTransId="{00352A46-35FD-4F08-897E-AD53F38E84AC}"/>
    <dgm:cxn modelId="{B36F4D69-947D-49E3-8E23-99AC01B47B51}" type="presParOf" srcId="{61913345-8AEE-4F17-992A-1BBD6F6335FD}" destId="{38F4E9A9-ABD5-4911-B4A2-E2069DF767D8}" srcOrd="0" destOrd="0" presId="urn:microsoft.com/office/officeart/2005/8/layout/chevron2"/>
    <dgm:cxn modelId="{DCA83045-EBE3-40CC-80B7-F3C783F39527}" type="presParOf" srcId="{38F4E9A9-ABD5-4911-B4A2-E2069DF767D8}" destId="{3EC8DD8E-826B-40D3-A228-C70A2B28C79F}" srcOrd="0" destOrd="0" presId="urn:microsoft.com/office/officeart/2005/8/layout/chevron2"/>
    <dgm:cxn modelId="{1063A160-1658-4E91-9675-F7370F5ABE3F}" type="presParOf" srcId="{38F4E9A9-ABD5-4911-B4A2-E2069DF767D8}" destId="{0BF57956-4F0B-468E-92A1-123936EF2D26}" srcOrd="1" destOrd="0" presId="urn:microsoft.com/office/officeart/2005/8/layout/chevron2"/>
    <dgm:cxn modelId="{550DC564-BEAB-46A9-9016-C6AA461FBA55}" type="presParOf" srcId="{61913345-8AEE-4F17-992A-1BBD6F6335FD}" destId="{B4F544DE-03B7-4B6B-A81D-81396FF18A2A}" srcOrd="1" destOrd="0" presId="urn:microsoft.com/office/officeart/2005/8/layout/chevron2"/>
    <dgm:cxn modelId="{4188EDBF-18AF-49D0-B221-0299A412EA2B}" type="presParOf" srcId="{61913345-8AEE-4F17-992A-1BBD6F6335FD}" destId="{CF83315D-E81D-4EBA-960C-68B2D429E9BB}" srcOrd="2" destOrd="0" presId="urn:microsoft.com/office/officeart/2005/8/layout/chevron2"/>
    <dgm:cxn modelId="{F1A1CE74-4460-496B-8846-19372654584A}" type="presParOf" srcId="{CF83315D-E81D-4EBA-960C-68B2D429E9BB}" destId="{292B2C13-0411-41F8-803F-FEDEBEFAFF5C}" srcOrd="0" destOrd="0" presId="urn:microsoft.com/office/officeart/2005/8/layout/chevron2"/>
    <dgm:cxn modelId="{9CDD6C32-9FA7-4058-BDBA-398E0DEBC1BF}" type="presParOf" srcId="{CF83315D-E81D-4EBA-960C-68B2D429E9BB}" destId="{CA463379-50E1-4D54-9569-4D32CC836C73}" srcOrd="1" destOrd="0" presId="urn:microsoft.com/office/officeart/2005/8/layout/chevron2"/>
  </dgm:cxnLst>
  <dgm:bg/>
  <dgm:whole>
    <a:ln w="9525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8DD8E-826B-40D3-A228-C70A2B28C79F}">
      <dsp:nvSpPr>
        <dsp:cNvPr id="0" name=""/>
        <dsp:cNvSpPr/>
      </dsp:nvSpPr>
      <dsp:spPr>
        <a:xfrm rot="5400000">
          <a:off x="-35917" y="214383"/>
          <a:ext cx="1403544" cy="982480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Установка и первичная настройка</a:t>
          </a:r>
          <a:endParaRPr lang="ru-RU" sz="1200" kern="1200"/>
        </a:p>
      </dsp:txBody>
      <dsp:txXfrm rot="-5400000">
        <a:off x="174615" y="495091"/>
        <a:ext cx="982480" cy="421064"/>
      </dsp:txXfrm>
    </dsp:sp>
    <dsp:sp modelId="{0BF57956-4F0B-468E-92A1-123936EF2D26}">
      <dsp:nvSpPr>
        <dsp:cNvPr id="0" name=""/>
        <dsp:cNvSpPr/>
      </dsp:nvSpPr>
      <dsp:spPr>
        <a:xfrm rot="5400000">
          <a:off x="3686077" y="-2385113"/>
          <a:ext cx="912783" cy="57481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Установка ПО</a:t>
          </a:r>
          <a:endParaRPr lang="ru-RU" sz="1200" kern="120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Настройка окружения</a:t>
          </a:r>
          <a:endParaRPr lang="ru-RU" sz="1200" kern="120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Первичная настройка </a:t>
          </a:r>
          <a:r>
            <a:rPr lang="en-US" sz="1200" b="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ETL [</a:t>
          </a:r>
          <a:r>
            <a:rPr lang="ru-RU" sz="1200" b="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мастер</a:t>
          </a:r>
          <a:r>
            <a:rPr lang="en-US" sz="1200" b="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]</a:t>
          </a:r>
          <a:endParaRPr lang="ru-RU" sz="1200" b="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5400000">
        <a:off x="1268386" y="77136"/>
        <a:ext cx="5703608" cy="823667"/>
      </dsp:txXfrm>
    </dsp:sp>
    <dsp:sp modelId="{292B2C13-0411-41F8-803F-FEDEBEFAFF5C}">
      <dsp:nvSpPr>
        <dsp:cNvPr id="0" name=""/>
        <dsp:cNvSpPr/>
      </dsp:nvSpPr>
      <dsp:spPr>
        <a:xfrm rot="5400000">
          <a:off x="-35917" y="1426128"/>
          <a:ext cx="1403544" cy="9824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Сбор</a:t>
          </a:r>
          <a:br>
            <a:rPr lang="ru-RU" sz="1600" kern="1200" smtClean="0"/>
          </a:br>
          <a:r>
            <a:rPr lang="ru-RU" sz="1600" kern="1200" smtClean="0"/>
            <a:t>данных</a:t>
          </a:r>
          <a:endParaRPr lang="ru-RU" sz="1800" kern="1200"/>
        </a:p>
      </dsp:txBody>
      <dsp:txXfrm rot="-5400000">
        <a:off x="174615" y="1706836"/>
        <a:ext cx="982480" cy="421064"/>
      </dsp:txXfrm>
    </dsp:sp>
    <dsp:sp modelId="{CA463379-50E1-4D54-9569-4D32CC836C73}">
      <dsp:nvSpPr>
        <dsp:cNvPr id="0" name=""/>
        <dsp:cNvSpPr/>
      </dsp:nvSpPr>
      <dsp:spPr>
        <a:xfrm rot="5400000">
          <a:off x="3722232" y="-1218787"/>
          <a:ext cx="912303" cy="5807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Настроить подключение к источникам данных</a:t>
          </a:r>
          <a:endParaRPr lang="ru-RU" sz="1200" kern="120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Зарегистрировать </a:t>
          </a:r>
          <a:r>
            <a:rPr lang="ru-RU" sz="12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набор источников</a:t>
          </a:r>
          <a:endParaRPr lang="ru-RU" sz="1200" b="1" kern="120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u="none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Настроить</a:t>
          </a:r>
          <a:r>
            <a:rPr lang="en-US" sz="1200" b="0" u="none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 </a:t>
          </a:r>
          <a:r>
            <a:rPr lang="ru-RU" sz="1200" b="1" u="none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правила сбора данных</a:t>
          </a:r>
          <a:endParaRPr lang="ru-RU" sz="1200" b="1" u="none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5400000">
        <a:off x="1274437" y="1273543"/>
        <a:ext cx="5763359" cy="823233"/>
      </dsp:txXfrm>
    </dsp:sp>
    <dsp:sp modelId="{9EF81BDF-2A43-489B-8AC6-DD2A587C0115}">
      <dsp:nvSpPr>
        <dsp:cNvPr id="0" name=""/>
        <dsp:cNvSpPr/>
      </dsp:nvSpPr>
      <dsp:spPr>
        <a:xfrm rot="5400000">
          <a:off x="-35917" y="2690360"/>
          <a:ext cx="1403544" cy="982480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Трансфор-мация данных</a:t>
          </a:r>
          <a:endParaRPr lang="ru-RU" sz="1400" kern="1200"/>
        </a:p>
      </dsp:txBody>
      <dsp:txXfrm rot="-5400000">
        <a:off x="174615" y="2971068"/>
        <a:ext cx="982480" cy="421064"/>
      </dsp:txXfrm>
    </dsp:sp>
    <dsp:sp modelId="{1BC207B6-77E9-492B-A813-E86587547D82}">
      <dsp:nvSpPr>
        <dsp:cNvPr id="0" name=""/>
        <dsp:cNvSpPr/>
      </dsp:nvSpPr>
      <dsp:spPr>
        <a:xfrm rot="5400000">
          <a:off x="3618834" y="74954"/>
          <a:ext cx="1082795" cy="5783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Настроить </a:t>
          </a:r>
          <a:r>
            <a:rPr lang="ru-RU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сценарии подготовки данных</a:t>
          </a:r>
          <a:endParaRPr lang="ru-RU" sz="1100" b="1" kern="120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5400000">
        <a:off x="1268354" y="2478292"/>
        <a:ext cx="5730897" cy="977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8DD8E-826B-40D3-A228-C70A2B28C79F}">
      <dsp:nvSpPr>
        <dsp:cNvPr id="0" name=""/>
        <dsp:cNvSpPr/>
      </dsp:nvSpPr>
      <dsp:spPr>
        <a:xfrm rot="5400000">
          <a:off x="-54681" y="219770"/>
          <a:ext cx="1441770" cy="1009239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Настройка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ETL</a:t>
          </a:r>
          <a:r>
            <a:rPr lang="ru-RU" sz="1400" kern="1200" smtClean="0"/>
            <a:t>-пакета</a:t>
          </a:r>
          <a:endParaRPr lang="ru-RU" sz="1400" kern="1200"/>
        </a:p>
      </dsp:txBody>
      <dsp:txXfrm rot="-5400000">
        <a:off x="161585" y="508125"/>
        <a:ext cx="1009239" cy="432531"/>
      </dsp:txXfrm>
    </dsp:sp>
    <dsp:sp modelId="{0BF57956-4F0B-468E-92A1-123936EF2D26}">
      <dsp:nvSpPr>
        <dsp:cNvPr id="0" name=""/>
        <dsp:cNvSpPr/>
      </dsp:nvSpPr>
      <dsp:spPr>
        <a:xfrm rot="5400000">
          <a:off x="3731724" y="-2459071"/>
          <a:ext cx="937643" cy="5856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Настроить состав </a:t>
          </a:r>
          <a:r>
            <a:rPr lang="en-US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ETL-</a:t>
          </a:r>
          <a:r>
            <a:rPr lang="ru-RU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пакета</a:t>
          </a:r>
          <a:r>
            <a:rPr lang="en-US" sz="11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:</a:t>
          </a:r>
          <a:r>
            <a:rPr lang="ru-RU" sz="11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/>
          </a:r>
          <a:br>
            <a:rPr lang="ru-RU" sz="1100" kern="1200" smtClean="0">
              <a:latin typeface="Segoe UI Light" panose="020B0502040204020203" pitchFamily="34" charset="0"/>
              <a:cs typeface="Segoe UI Light" panose="020B0502040204020203" pitchFamily="34" charset="0"/>
            </a:rPr>
          </a:br>
          <a:r>
            <a:rPr lang="en-US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[</a:t>
          </a:r>
          <a:r>
            <a:rPr lang="ru-RU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Состав выгрузки</a:t>
          </a:r>
          <a:r>
            <a:rPr lang="en-US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]</a:t>
          </a:r>
          <a:r>
            <a:rPr lang="en-US" sz="1100" b="1" kern="1200" baseline="-25000" smtClean="0">
              <a:latin typeface="Segoe UI Light" panose="020B0502040204020203" pitchFamily="34" charset="0"/>
              <a:cs typeface="Segoe UI Light" panose="020B0502040204020203" pitchFamily="34" charset="0"/>
            </a:rPr>
            <a:t>n</a:t>
          </a:r>
          <a:r>
            <a:rPr lang="ru-RU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+</a:t>
          </a:r>
          <a:r>
            <a:rPr lang="en-US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[</a:t>
          </a:r>
          <a:r>
            <a:rPr lang="ru-RU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Сценарий трансформации данных</a:t>
          </a:r>
          <a:r>
            <a:rPr lang="en-US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]</a:t>
          </a:r>
          <a:r>
            <a:rPr lang="en-US" sz="1100" b="1" kern="1200" baseline="-25000" smtClean="0">
              <a:latin typeface="Segoe UI Light" panose="020B0502040204020203" pitchFamily="34" charset="0"/>
              <a:cs typeface="Segoe UI Light" panose="020B0502040204020203" pitchFamily="34" charset="0"/>
            </a:rPr>
            <a:t>m</a:t>
          </a:r>
          <a:r>
            <a:rPr lang="ru-RU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+</a:t>
          </a:r>
          <a:r>
            <a:rPr lang="en-US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[</a:t>
          </a:r>
          <a:r>
            <a:rPr lang="ru-RU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Пакет</a:t>
          </a:r>
          <a:r>
            <a:rPr lang="en-US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]</a:t>
          </a:r>
          <a:r>
            <a:rPr lang="en-US" sz="1100" b="1" kern="1200" baseline="-25000" smtClean="0">
              <a:latin typeface="Segoe UI Light" panose="020B0502040204020203" pitchFamily="34" charset="0"/>
              <a:cs typeface="Segoe UI Light" panose="020B0502040204020203" pitchFamily="34" charset="0"/>
            </a:rPr>
            <a:t>p</a:t>
          </a:r>
          <a:r>
            <a:rPr lang="ru-RU" sz="1100" b="1" kern="1200" baseline="-25000" smtClean="0">
              <a:latin typeface="Segoe UI Light" panose="020B0502040204020203" pitchFamily="34" charset="0"/>
              <a:cs typeface="Segoe UI Light" panose="020B0502040204020203" pitchFamily="34" charset="0"/>
            </a:rPr>
            <a:t>                 </a:t>
          </a:r>
          <a:endParaRPr lang="ru-RU" sz="1100" b="1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Настроить </a:t>
          </a:r>
          <a:r>
            <a:rPr lang="ru-RU" sz="1100" b="1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расписание запуска</a:t>
          </a:r>
          <a:r>
            <a:rPr lang="ru-RU" sz="11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 и правила нотификации</a:t>
          </a:r>
          <a:endParaRPr lang="ru-RU" sz="11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5400000">
        <a:off x="1272327" y="46098"/>
        <a:ext cx="5810666" cy="846099"/>
      </dsp:txXfrm>
    </dsp:sp>
    <dsp:sp modelId="{292B2C13-0411-41F8-803F-FEDEBEFAFF5C}">
      <dsp:nvSpPr>
        <dsp:cNvPr id="0" name=""/>
        <dsp:cNvSpPr/>
      </dsp:nvSpPr>
      <dsp:spPr>
        <a:xfrm rot="5400000">
          <a:off x="-45174" y="1363650"/>
          <a:ext cx="1441770" cy="1009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Наборы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данных</a:t>
          </a:r>
          <a:endParaRPr lang="ru-RU" sz="1600" kern="1200"/>
        </a:p>
      </dsp:txBody>
      <dsp:txXfrm rot="-5400000">
        <a:off x="171092" y="1652005"/>
        <a:ext cx="1009239" cy="432531"/>
      </dsp:txXfrm>
    </dsp:sp>
    <dsp:sp modelId="{CA463379-50E1-4D54-9569-4D32CC836C73}">
      <dsp:nvSpPr>
        <dsp:cNvPr id="0" name=""/>
        <dsp:cNvSpPr/>
      </dsp:nvSpPr>
      <dsp:spPr>
        <a:xfrm rot="5400000">
          <a:off x="3701555" y="-1300662"/>
          <a:ext cx="937150" cy="5773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Сформировать наборы данных для аналитического портала </a:t>
          </a:r>
          <a:r>
            <a:rPr lang="en-US" sz="12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[BI-</a:t>
          </a:r>
          <a:r>
            <a:rPr lang="ru-RU" sz="12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портала</a:t>
          </a:r>
          <a:r>
            <a:rPr lang="en-US" sz="12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]</a:t>
          </a:r>
          <a:endParaRPr lang="ru-RU" sz="1200" kern="120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 rot="-5400000">
        <a:off x="1283478" y="1163163"/>
        <a:ext cx="5727556" cy="84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502E7-2D87-4534-8B57-904F1DB73E54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5BD2-4D42-47A0-83E4-70867D05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3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8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7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9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7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5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0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7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omotoz.ru/photo/priroda/photos/ajsberg/ajsberg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7115483" cy="435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640"/>
            <a:ext cx="2254980" cy="22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1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1104535"/>
            <a:ext cx="8079581" cy="1243649"/>
          </a:xfrm>
        </p:spPr>
        <p:txBody>
          <a:bodyPr/>
          <a:lstStyle/>
          <a:p>
            <a:r>
              <a:rPr lang="ru-RU" dirty="0" smtClean="0"/>
              <a:t>Мониторинг цен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693" y="2700711"/>
            <a:ext cx="3097856" cy="282463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Мониторинг цен на фиксированный набор продуктов</a:t>
            </a:r>
          </a:p>
          <a:p>
            <a:r>
              <a:rPr lang="ru-RU" dirty="0" smtClean="0"/>
              <a:t>Направление и изменение цен за период</a:t>
            </a:r>
          </a:p>
          <a:p>
            <a:r>
              <a:rPr lang="ru-RU" dirty="0" smtClean="0"/>
              <a:t>Оценка результатов регулирующих воздействий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933" y="2167440"/>
            <a:ext cx="3560009" cy="179223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364" y="4178345"/>
            <a:ext cx="4165147" cy="1594246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172" y="221120"/>
            <a:ext cx="8079581" cy="1243649"/>
          </a:xfrm>
        </p:spPr>
        <p:txBody>
          <a:bodyPr/>
          <a:lstStyle/>
          <a:p>
            <a:r>
              <a:rPr lang="ru-RU" dirty="0" smtClean="0"/>
              <a:t>ЖКХ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492" y="2366011"/>
            <a:ext cx="3019480" cy="343879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Рейтинг управляющих компаний</a:t>
            </a:r>
          </a:p>
          <a:p>
            <a:r>
              <a:rPr lang="ru-RU" dirty="0" smtClean="0"/>
              <a:t>Удовлетворенность граждан</a:t>
            </a:r>
          </a:p>
          <a:p>
            <a:r>
              <a:rPr lang="ru-RU" dirty="0" smtClean="0"/>
              <a:t>Обеспеченность сотрудниками и техникой</a:t>
            </a:r>
          </a:p>
          <a:p>
            <a:r>
              <a:rPr lang="ru-RU" dirty="0" smtClean="0"/>
              <a:t>Эффективность использования ресурсов</a:t>
            </a:r>
          </a:p>
          <a:p>
            <a:r>
              <a:rPr lang="ru-RU" dirty="0" smtClean="0"/>
              <a:t>Кредиторская и дебиторская задолженность</a:t>
            </a:r>
          </a:p>
          <a:p>
            <a:r>
              <a:rPr lang="ru-RU" dirty="0" smtClean="0"/>
              <a:t>Задолженность по зарплате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448" y="1559808"/>
            <a:ext cx="4366619" cy="201384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447" y="3763730"/>
            <a:ext cx="4366619" cy="206506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522" y="2475549"/>
            <a:ext cx="3538728" cy="329184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Средний стаж работы</a:t>
            </a:r>
            <a:br>
              <a:rPr lang="ru-RU" dirty="0" smtClean="0"/>
            </a:br>
            <a:r>
              <a:rPr lang="ru-RU" dirty="0" smtClean="0"/>
              <a:t>в должности</a:t>
            </a:r>
          </a:p>
          <a:p>
            <a:r>
              <a:rPr lang="ru-RU" dirty="0" smtClean="0"/>
              <a:t>Исходные данные для ротации</a:t>
            </a:r>
          </a:p>
          <a:p>
            <a:r>
              <a:rPr lang="ru-RU" dirty="0" smtClean="0"/>
              <a:t>Исходные данные для разрешения конфликтов интересов</a:t>
            </a:r>
            <a:endParaRPr lang="en-US" dirty="0" smtClean="0"/>
          </a:p>
          <a:p>
            <a:r>
              <a:rPr lang="ru-RU" smtClean="0"/>
              <a:t>Повышение квалификации</a:t>
            </a:r>
            <a:br>
              <a:rPr lang="ru-RU" smtClean="0"/>
            </a:br>
            <a:r>
              <a:rPr lang="ru-RU" smtClean="0"/>
              <a:t>и </a:t>
            </a:r>
            <a:r>
              <a:rPr lang="ru-RU" dirty="0" smtClean="0"/>
              <a:t>обучение</a:t>
            </a:r>
          </a:p>
          <a:p>
            <a:r>
              <a:rPr lang="ru-RU" dirty="0" smtClean="0"/>
              <a:t>Соблюдение этических норм</a:t>
            </a:r>
            <a:br>
              <a:rPr lang="ru-RU" dirty="0" smtClean="0"/>
            </a:br>
            <a:r>
              <a:rPr lang="ru-RU" dirty="0" smtClean="0"/>
              <a:t>и ограничений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9522" y="857250"/>
            <a:ext cx="8079581" cy="1243649"/>
          </a:xfrm>
        </p:spPr>
        <p:txBody>
          <a:bodyPr/>
          <a:lstStyle/>
          <a:p>
            <a:r>
              <a:rPr lang="ru-RU" dirty="0" smtClean="0"/>
              <a:t>Кадровый потенциал</a:t>
            </a:r>
            <a:endParaRPr lang="ru-RU" sz="2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89" y="2068853"/>
            <a:ext cx="2751492" cy="129517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23" y="4140641"/>
            <a:ext cx="2659109" cy="166194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27" y="3062465"/>
            <a:ext cx="2901701" cy="181356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681325"/>
            <a:ext cx="8079581" cy="1243649"/>
          </a:xfrm>
        </p:spPr>
        <p:txBody>
          <a:bodyPr/>
          <a:lstStyle/>
          <a:p>
            <a:r>
              <a:rPr lang="ru-RU" dirty="0" smtClean="0"/>
              <a:t>Опыт реализации</a:t>
            </a:r>
            <a:endParaRPr lang="ru-RU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39567" y="2420888"/>
            <a:ext cx="7586284" cy="288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Собираются и обрабатываются более </a:t>
            </a:r>
            <a:r>
              <a:rPr lang="ru-RU" b="1" dirty="0">
                <a:latin typeface="+mn-lt"/>
                <a:cs typeface="Arial" panose="020B0604020202020204" pitchFamily="34" charset="0"/>
              </a:rPr>
              <a:t>50 млн </a:t>
            </a:r>
            <a:r>
              <a:rPr lang="ru-RU" dirty="0">
                <a:latin typeface="+mn-lt"/>
                <a:cs typeface="Arial" panose="020B0604020202020204" pitchFamily="34" charset="0"/>
              </a:rPr>
              <a:t>записей в хранилище данных из более чем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2000</a:t>
            </a:r>
            <a:r>
              <a:rPr lang="ru-RU" dirty="0">
                <a:latin typeface="+mn-lt"/>
                <a:cs typeface="Arial" panose="020B0604020202020204" pitchFamily="34" charset="0"/>
              </a:rPr>
              <a:t> учреждений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Arial" panose="020B0604020202020204" pitchFamily="34" charset="0"/>
              </a:rPr>
              <a:t>Данные </a:t>
            </a:r>
            <a:r>
              <a:rPr lang="ru-RU" dirty="0">
                <a:latin typeface="+mn-lt"/>
                <a:cs typeface="Arial" panose="020B0604020202020204" pitchFamily="34" charset="0"/>
              </a:rPr>
              <a:t>из систем-источников </a:t>
            </a:r>
            <a:r>
              <a:rPr lang="ru-RU" dirty="0" err="1">
                <a:latin typeface="+mn-lt"/>
                <a:cs typeface="Arial" panose="020B0604020202020204" pitchFamily="34" charset="0"/>
              </a:rPr>
              <a:t>автоматическ</a:t>
            </a:r>
            <a:r>
              <a:rPr lang="en-US" dirty="0">
                <a:latin typeface="+mn-lt"/>
                <a:cs typeface="Arial" panose="020B0604020202020204" pitchFamily="34" charset="0"/>
              </a:rPr>
              <a:t>и</a:t>
            </a:r>
            <a:r>
              <a:rPr lang="ru-RU" dirty="0">
                <a:latin typeface="+mn-lt"/>
                <a:cs typeface="Arial" panose="020B0604020202020204" pitchFamily="34" charset="0"/>
              </a:rPr>
              <a:t> </a:t>
            </a:r>
            <a:r>
              <a:rPr lang="ru-RU" dirty="0" err="1">
                <a:latin typeface="+mn-lt"/>
                <a:cs typeface="Arial" panose="020B0604020202020204" pitchFamily="34" charset="0"/>
              </a:rPr>
              <a:t>обновл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яются</a:t>
            </a:r>
            <a:r>
              <a:rPr lang="ru-RU" dirty="0">
                <a:latin typeface="+mn-lt"/>
                <a:cs typeface="Arial" panose="020B0604020202020204" pitchFamily="34" charset="0"/>
              </a:rPr>
              <a:t/>
            </a:r>
            <a:br>
              <a:rPr lang="ru-RU" dirty="0">
                <a:latin typeface="+mn-lt"/>
                <a:cs typeface="Arial" panose="020B0604020202020204" pitchFamily="34" charset="0"/>
              </a:rPr>
            </a:br>
            <a:r>
              <a:rPr lang="ru-RU" dirty="0">
                <a:latin typeface="+mn-lt"/>
                <a:cs typeface="Arial" panose="020B0604020202020204" pitchFamily="34" charset="0"/>
              </a:rPr>
              <a:t>по </a:t>
            </a:r>
            <a:r>
              <a:rPr lang="ru-RU" dirty="0" err="1">
                <a:latin typeface="+mn-lt"/>
                <a:cs typeface="Arial" panose="020B0604020202020204" pitchFamily="34" charset="0"/>
              </a:rPr>
              <a:t>настриваемому</a:t>
            </a:r>
            <a:r>
              <a:rPr lang="ru-RU" dirty="0">
                <a:latin typeface="+mn-lt"/>
                <a:cs typeface="Arial" panose="020B0604020202020204" pitchFamily="34" charset="0"/>
              </a:rPr>
              <a:t> расписанию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+mn-lt"/>
                <a:cs typeface="Arial" panose="020B0604020202020204" pitchFamily="34" charset="0"/>
              </a:rPr>
              <a:t>15</a:t>
            </a:r>
            <a:r>
              <a:rPr lang="ru-RU" dirty="0">
                <a:latin typeface="+mn-lt"/>
                <a:cs typeface="Arial" panose="020B0604020202020204" pitchFamily="34" charset="0"/>
              </a:rPr>
              <a:t> сводных отчетов создано самими пользователями 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 Среднее время формирования сводного отчета - </a:t>
            </a:r>
            <a:r>
              <a:rPr lang="ru-RU" b="1" dirty="0">
                <a:latin typeface="+mn-lt"/>
                <a:cs typeface="Arial" panose="020B0604020202020204" pitchFamily="34" charset="0"/>
              </a:rPr>
              <a:t>4 сек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Arial" panose="020B0604020202020204" pitchFamily="34" charset="0"/>
              </a:rPr>
              <a:t> Доступно для использования </a:t>
            </a:r>
            <a:r>
              <a:rPr lang="ru-RU" b="1" dirty="0">
                <a:latin typeface="+mn-lt"/>
                <a:cs typeface="Arial" panose="020B0604020202020204" pitchFamily="34" charset="0"/>
              </a:rPr>
              <a:t>27 типов </a:t>
            </a:r>
            <a:r>
              <a:rPr lang="ru-RU" dirty="0">
                <a:latin typeface="+mn-lt"/>
                <a:cs typeface="Arial" panose="020B0604020202020204" pitchFamily="34" charset="0"/>
              </a:rPr>
              <a:t>диаграмм и графиков</a:t>
            </a:r>
          </a:p>
          <a:p>
            <a:pPr marL="0" indent="0">
              <a:spcBef>
                <a:spcPts val="450"/>
              </a:spcBef>
              <a:defRPr/>
            </a:pPr>
            <a:endParaRPr 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3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1680" y="232013"/>
            <a:ext cx="6624637" cy="1081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smtClean="0"/>
              <a:t>Подсистемы и их назначение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68290" y="1792138"/>
            <a:ext cx="4176464" cy="5046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b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ETL</a:t>
            </a:r>
            <a:r>
              <a:rPr lang="ru-RU" altLang="ru-RU" sz="2000" b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00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предназначен для: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0E1119-F791-42FF-BEE1-EB5A321E4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94" y="1882332"/>
            <a:ext cx="3483089" cy="18638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80" y="1792138"/>
            <a:ext cx="605703" cy="27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2905" y="3113050"/>
            <a:ext cx="5148263" cy="648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ru-RU" altLang="ru-RU" sz="1600" b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построения </a:t>
            </a:r>
            <a:r>
              <a:rPr lang="ru-RU" altLang="ru-RU" sz="1600" b="0" u="sng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хранилища данных</a:t>
            </a:r>
            <a:r>
              <a:rPr lang="ru-RU" altLang="ru-RU" sz="1600" b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lvl="1" indent="0" eaLnBrk="1" hangingPunct="1">
              <a:buNone/>
            </a:pPr>
            <a:r>
              <a:rPr lang="ru-RU" altLang="ru-RU" sz="1600" b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600" b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и </a:t>
            </a:r>
            <a:r>
              <a:rPr lang="ru-RU" altLang="ru-RU" sz="1600" b="0" u="sng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витрин данных</a:t>
            </a:r>
            <a:r>
              <a:rPr lang="ru-RU" altLang="ru-RU" sz="1600" b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для </a:t>
            </a:r>
            <a:r>
              <a:rPr lang="en-US" altLang="ru-RU" sz="1600" b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BI-</a:t>
            </a:r>
            <a:r>
              <a:rPr lang="ru-RU" altLang="ru-RU" sz="1600" b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портала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41" y="2137657"/>
            <a:ext cx="5040561" cy="4208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ru-RU" altLang="ru-RU" sz="1600" b="0" u="sng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сбора</a:t>
            </a:r>
            <a:r>
              <a:rPr lang="ru-RU" altLang="ru-RU" sz="1600" b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данных из различных источников;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390" y="2519167"/>
            <a:ext cx="5148263" cy="720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ru-RU" altLang="ru-RU" sz="1600" b="0" u="sng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трансформации</a:t>
            </a:r>
            <a:r>
              <a:rPr lang="ru-RU" altLang="ru-RU" sz="1600" b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данных </a:t>
            </a:r>
            <a:br>
              <a:rPr lang="ru-RU" altLang="ru-RU" sz="1600" b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600" b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управления </a:t>
            </a:r>
            <a:r>
              <a:rPr lang="ru-RU" altLang="ru-RU" sz="1600" b="0" u="sng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качеством данных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68290" y="4187306"/>
            <a:ext cx="4320480" cy="4328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ru-RU" sz="1800" b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BI-</a:t>
            </a:r>
            <a:r>
              <a:rPr lang="ru-RU" altLang="ru-RU" b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</a:t>
            </a:r>
            <a:r>
              <a:rPr lang="ru-RU" altLang="ru-RU" sz="1800" b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800" b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предназначен для: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4831" y="5096171"/>
            <a:ext cx="5148263" cy="762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ru-RU" altLang="ru-RU" sz="1600" b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отображения аналитических отчетов (дашбордов) в </a:t>
            </a:r>
            <a:r>
              <a:rPr lang="ru-RU" altLang="ru-RU" sz="1600" b="0" u="sng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веб-интерфейсе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4831" y="4526939"/>
            <a:ext cx="5148263" cy="762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/>
            <a:r>
              <a:rPr lang="ru-RU" altLang="ru-RU" sz="1600" b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настройки отчетов в визуальном </a:t>
            </a:r>
            <a:r>
              <a:rPr lang="ru-RU" altLang="ru-RU" sz="1600" b="0" u="sng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</a:t>
            </a:r>
            <a:r>
              <a:rPr lang="ru-RU" altLang="ru-RU" sz="1600" b="0" u="sng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онструкторе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370" y="4135009"/>
            <a:ext cx="3525115" cy="2182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Соединительная линия уступом 22"/>
          <p:cNvCxnSpPr>
            <a:endCxn id="21" idx="1"/>
          </p:cNvCxnSpPr>
          <p:nvPr/>
        </p:nvCxnSpPr>
        <p:spPr>
          <a:xfrm>
            <a:off x="7308304" y="1080612"/>
            <a:ext cx="288032" cy="6271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96268028"/>
              </p:ext>
            </p:extLst>
          </p:nvPr>
        </p:nvGraphicFramePr>
        <p:xfrm>
          <a:off x="323528" y="589136"/>
          <a:ext cx="7488832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502760473"/>
              </p:ext>
            </p:extLst>
          </p:nvPr>
        </p:nvGraphicFramePr>
        <p:xfrm>
          <a:off x="323528" y="4148708"/>
          <a:ext cx="7550042" cy="259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Настройка </a:t>
            </a:r>
            <a:r>
              <a:rPr lang="en-US" sz="2400" smtClean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ETL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4" y="4261544"/>
            <a:ext cx="1080120" cy="78483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ctr"/>
            <a:endParaRPr lang="ru-RU" sz="120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05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Интерфейсы для контроля</a:t>
            </a:r>
            <a:endParaRPr lang="ru-RU" sz="105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6" name="Соединительная линия уступом 15"/>
          <p:cNvCxnSpPr>
            <a:endCxn id="14" idx="1"/>
          </p:cNvCxnSpPr>
          <p:nvPr/>
        </p:nvCxnSpPr>
        <p:spPr>
          <a:xfrm rot="16200000" flipH="1">
            <a:off x="7430712" y="4416327"/>
            <a:ext cx="259240" cy="21602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21" y="4322713"/>
            <a:ext cx="290963" cy="2909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96336" y="866329"/>
            <a:ext cx="1080120" cy="55399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Мастер первичной настройки</a:t>
            </a:r>
            <a:endParaRPr lang="ru-RU" sz="10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344" y="887707"/>
            <a:ext cx="144016" cy="153802"/>
          </a:xfrm>
          <a:prstGeom prst="rect">
            <a:avLst/>
          </a:prstGeom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7713483" y="2930266"/>
            <a:ext cx="1080120" cy="646331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2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Шаблоны </a:t>
            </a:r>
            <a:r>
              <a:rPr lang="en-US" sz="12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ETL-</a:t>
            </a:r>
            <a:r>
              <a:rPr lang="ru-RU" sz="12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операций</a:t>
            </a:r>
            <a:endParaRPr lang="ru-RU" sz="12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4" name="Соединительная линия уступом 33"/>
          <p:cNvCxnSpPr>
            <a:endCxn id="33" idx="1"/>
          </p:cNvCxnSpPr>
          <p:nvPr/>
        </p:nvCxnSpPr>
        <p:spPr>
          <a:xfrm flipV="1">
            <a:off x="7380312" y="3253432"/>
            <a:ext cx="333171" cy="153802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3483" y="3253432"/>
            <a:ext cx="144016" cy="153802"/>
          </a:xfrm>
          <a:prstGeom prst="rect">
            <a:avLst/>
          </a:prstGeom>
          <a:ln>
            <a:noFill/>
          </a:ln>
        </p:spPr>
      </p:pic>
      <p:sp>
        <p:nvSpPr>
          <p:cNvPr id="50" name="TextBox 49"/>
          <p:cNvSpPr txBox="1"/>
          <p:nvPr/>
        </p:nvSpPr>
        <p:spPr>
          <a:xfrm>
            <a:off x="7452319" y="48024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>
                <a:solidFill>
                  <a:schemeClr val="bg1">
                    <a:lumMod val="65000"/>
                  </a:schemeClr>
                </a:solidFill>
              </a:rPr>
              <a:t>Инструменты</a:t>
            </a:r>
            <a:endParaRPr lang="ru-RU" sz="12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47612" y="3356992"/>
            <a:ext cx="958482" cy="23188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Верификация</a:t>
            </a:r>
            <a:endParaRPr lang="ru-RU" sz="2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90304" y="3357488"/>
            <a:ext cx="936104" cy="23188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Очистка</a:t>
            </a:r>
            <a:endParaRPr lang="ru-RU" sz="2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1190" y="3357841"/>
            <a:ext cx="979354" cy="23188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Обогащение</a:t>
            </a:r>
            <a:endParaRPr lang="ru-RU" sz="2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90167" y="3645520"/>
            <a:ext cx="1028452" cy="28085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Объединение</a:t>
            </a:r>
            <a:endParaRPr lang="ru-RU" sz="2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2" name="Прямая со стрелкой 31"/>
          <p:cNvCxnSpPr>
            <a:stCxn id="28" idx="3"/>
            <a:endCxn id="29" idx="1"/>
          </p:cNvCxnSpPr>
          <p:nvPr/>
        </p:nvCxnSpPr>
        <p:spPr>
          <a:xfrm>
            <a:off x="3206094" y="3472936"/>
            <a:ext cx="184210" cy="496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9" idx="3"/>
            <a:endCxn id="30" idx="1"/>
          </p:cNvCxnSpPr>
          <p:nvPr/>
        </p:nvCxnSpPr>
        <p:spPr>
          <a:xfrm>
            <a:off x="4326408" y="3473432"/>
            <a:ext cx="244782" cy="353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3711640" y="3636406"/>
            <a:ext cx="1838904" cy="31279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Трансформация данных</a:t>
            </a:r>
            <a:br>
              <a:rPr lang="ru-RU" sz="100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00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целевую модель</a:t>
            </a:r>
            <a:endParaRPr lang="ru-RU" sz="2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38" name="Прямая со стрелкой 37"/>
          <p:cNvCxnSpPr>
            <a:stCxn id="31" idx="3"/>
            <a:endCxn id="36" idx="1"/>
          </p:cNvCxnSpPr>
          <p:nvPr/>
        </p:nvCxnSpPr>
        <p:spPr>
          <a:xfrm>
            <a:off x="3418619" y="3785949"/>
            <a:ext cx="293021" cy="6854"/>
          </a:xfrm>
          <a:prstGeom prst="straightConnector1">
            <a:avLst/>
          </a:prstGeom>
          <a:ln w="95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94969" y="633790"/>
            <a:ext cx="853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>
                <a:solidFill>
                  <a:schemeClr val="bg1">
                    <a:lumMod val="65000"/>
                  </a:schemeClr>
                </a:solidFill>
              </a:rPr>
              <a:t>Разово</a:t>
            </a:r>
            <a:endParaRPr lang="ru-RU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5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DC9286-1458-40B7-8714-EAC51212F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4"/>
          <a:stretch/>
        </p:blipFill>
        <p:spPr>
          <a:xfrm>
            <a:off x="2447857" y="1020178"/>
            <a:ext cx="5844488" cy="32025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83B4EC-4F3B-46C8-AE88-32282E593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4"/>
          <a:stretch/>
        </p:blipFill>
        <p:spPr>
          <a:xfrm>
            <a:off x="1950896" y="1977511"/>
            <a:ext cx="5848808" cy="31934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64C94D-6CC6-4996-87FB-4DB7D9321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4"/>
          <a:stretch/>
        </p:blipFill>
        <p:spPr>
          <a:xfrm>
            <a:off x="1472739" y="3339660"/>
            <a:ext cx="5834324" cy="32025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2B9159F-2EFA-4887-8F82-4B7DEEF32BFF}"/>
              </a:ext>
            </a:extLst>
          </p:cNvPr>
          <p:cNvSpPr txBox="1">
            <a:spLocks/>
          </p:cNvSpPr>
          <p:nvPr/>
        </p:nvSpPr>
        <p:spPr>
          <a:xfrm>
            <a:off x="2733682" y="404664"/>
            <a:ext cx="6143262" cy="61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ПОРТАЛ АНАЛИТИЧЕСКОЙ ОТЧЕТНОСТИ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06" y="5661247"/>
            <a:ext cx="2033193" cy="11967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733681" cy="15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418" y="1429206"/>
            <a:ext cx="6906037" cy="4392488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114234" y="2581032"/>
            <a:ext cx="1142562" cy="343912"/>
          </a:xfrm>
          <a:prstGeom prst="wedgeRectCallout">
            <a:avLst>
              <a:gd name="adj1" fmla="val 99793"/>
              <a:gd name="adj2" fmla="val -47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/>
              <a:t>Разделы</a:t>
            </a:r>
            <a:endParaRPr lang="ru-RU" sz="140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498609" y="980728"/>
            <a:ext cx="1440161" cy="232152"/>
          </a:xfrm>
          <a:prstGeom prst="wedgeRectCallout">
            <a:avLst>
              <a:gd name="adj1" fmla="val -34355"/>
              <a:gd name="adj2" fmla="val 215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/>
              <a:t>Строка поиска</a:t>
            </a:r>
            <a:endParaRPr lang="ru-RU" sz="1400"/>
          </a:p>
        </p:txBody>
      </p:sp>
      <p:sp>
        <p:nvSpPr>
          <p:cNvPr id="12" name="TextBox 11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chemeClr val="bg1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Меню отчетов</a:t>
            </a:r>
            <a:endParaRPr lang="ru-RU" sz="24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524327" y="872716"/>
            <a:ext cx="1440161" cy="216024"/>
          </a:xfrm>
          <a:prstGeom prst="wedgeRectCallout">
            <a:avLst>
              <a:gd name="adj1" fmla="val 4447"/>
              <a:gd name="adj2" fmla="val 223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smtClean="0"/>
              <a:t>Режимы просмотра</a:t>
            </a:r>
            <a:endParaRPr lang="ru-RU" sz="110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95536" y="6093296"/>
            <a:ext cx="1142562" cy="379614"/>
          </a:xfrm>
          <a:prstGeom prst="wedgeRectCallout">
            <a:avLst>
              <a:gd name="adj1" fmla="val 77346"/>
              <a:gd name="adj2" fmla="val -184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/>
              <a:t>Настройки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7537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9"/>
            <a:ext cx="2205161" cy="1268759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2B9159F-2EFA-4887-8F82-4B7DEEF32BFF}"/>
              </a:ext>
            </a:extLst>
          </p:cNvPr>
          <p:cNvSpPr txBox="1">
            <a:spLocks/>
          </p:cNvSpPr>
          <p:nvPr/>
        </p:nvSpPr>
        <p:spPr>
          <a:xfrm>
            <a:off x="1691680" y="462871"/>
            <a:ext cx="7272808" cy="3915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mtClean="0"/>
              <a:t>Конструктор дашбордов</a:t>
            </a:r>
            <a:r>
              <a:rPr lang="en-US" sz="2800" smtClean="0"/>
              <a:t>: </a:t>
            </a:r>
            <a:r>
              <a:rPr lang="ru-RU" sz="2800" smtClean="0"/>
              <a:t>основные управляющие элементы</a:t>
            </a:r>
            <a:endParaRPr lang="ru-RU" sz="28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74" y="1598565"/>
            <a:ext cx="7846538" cy="4188674"/>
          </a:xfrm>
          <a:prstGeom prst="rect">
            <a:avLst/>
          </a:prstGeom>
        </p:spPr>
      </p:pic>
      <p:sp>
        <p:nvSpPr>
          <p:cNvPr id="15" name="Прямоугольная выноска 14"/>
          <p:cNvSpPr/>
          <p:nvPr/>
        </p:nvSpPr>
        <p:spPr>
          <a:xfrm>
            <a:off x="3419872" y="1124744"/>
            <a:ext cx="1667638" cy="335469"/>
          </a:xfrm>
          <a:prstGeom prst="wedgeRectCallout">
            <a:avLst>
              <a:gd name="adj1" fmla="val 18052"/>
              <a:gd name="adj2" fmla="val 108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smtClean="0"/>
              <a:t>Переключатель разрешений  экрана</a:t>
            </a:r>
            <a:endParaRPr lang="ru-RU" sz="1100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5796136" y="1180134"/>
            <a:ext cx="2283585" cy="224687"/>
          </a:xfrm>
          <a:prstGeom prst="wedgeRectCallout">
            <a:avLst>
              <a:gd name="adj1" fmla="val 21230"/>
              <a:gd name="adj2" fmla="val 157205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smtClean="0">
                <a:solidFill>
                  <a:schemeClr val="tx1"/>
                </a:solidFill>
              </a:rPr>
              <a:t>Копирование контейнера в буфер</a:t>
            </a:r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73077" y="5980983"/>
            <a:ext cx="1008112" cy="226093"/>
          </a:xfrm>
          <a:prstGeom prst="wedgeRectCallout">
            <a:avLst>
              <a:gd name="adj1" fmla="val -50559"/>
              <a:gd name="adj2" fmla="val -276406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smtClean="0">
                <a:solidFill>
                  <a:schemeClr val="tx1"/>
                </a:solidFill>
              </a:rPr>
              <a:t>Буфер</a:t>
            </a:r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410042" y="5980983"/>
            <a:ext cx="1091574" cy="417911"/>
          </a:xfrm>
          <a:prstGeom prst="wedgeRectCallout">
            <a:avLst>
              <a:gd name="adj1" fmla="val 55008"/>
              <a:gd name="adj2" fmla="val -171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smtClean="0"/>
              <a:t>Изменение размера</a:t>
            </a:r>
            <a:endParaRPr lang="ru-RU" sz="1100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6834525" y="6039341"/>
            <a:ext cx="1091574" cy="335469"/>
          </a:xfrm>
          <a:prstGeom prst="wedgeRectCallout">
            <a:avLst>
              <a:gd name="adj1" fmla="val 50354"/>
              <a:gd name="adj2" fmla="val -175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smtClean="0"/>
              <a:t>Добавление контейнера</a:t>
            </a:r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26756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72582" y="556519"/>
            <a:ext cx="2304256" cy="2954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/>
              <a:t>Управляющие элементы</a:t>
            </a:r>
          </a:p>
          <a:p>
            <a:pPr algn="ctr"/>
            <a:endParaRPr lang="ru-RU" sz="1600"/>
          </a:p>
          <a:p>
            <a:pPr algn="ctr"/>
            <a:endParaRPr lang="ru-RU" sz="1600" smtClean="0"/>
          </a:p>
          <a:p>
            <a:pPr algn="ctr"/>
            <a:endParaRPr lang="ru-RU" sz="1600"/>
          </a:p>
          <a:p>
            <a:pPr algn="ctr"/>
            <a:endParaRPr lang="ru-RU" sz="1600" smtClean="0"/>
          </a:p>
          <a:p>
            <a:pPr algn="ctr"/>
            <a:endParaRPr lang="ru-RU" sz="1600"/>
          </a:p>
          <a:p>
            <a:pPr algn="ctr"/>
            <a:endParaRPr lang="ru-RU" sz="1600" smtClean="0"/>
          </a:p>
          <a:p>
            <a:pPr algn="ctr"/>
            <a:endParaRPr lang="ru-RU" sz="1600"/>
          </a:p>
          <a:p>
            <a:pPr algn="ctr"/>
            <a:endParaRPr lang="ru-RU" sz="1600" smtClean="0"/>
          </a:p>
          <a:p>
            <a:pPr algn="ctr"/>
            <a:r>
              <a:rPr lang="en-US" sz="1400" smtClean="0">
                <a:solidFill>
                  <a:schemeClr val="accent1">
                    <a:lumMod val="75000"/>
                  </a:schemeClr>
                </a:solidFill>
              </a:rPr>
              <a:t>*) </a:t>
            </a:r>
            <a:r>
              <a:rPr lang="ru-RU" sz="1400" smtClean="0">
                <a:solidFill>
                  <a:schemeClr val="accent1">
                    <a:lumMod val="75000"/>
                  </a:schemeClr>
                </a:solidFill>
              </a:rPr>
              <a:t>Dr</a:t>
            </a:r>
            <a:r>
              <a:rPr lang="en-US" sz="1400" smtClean="0">
                <a:solidFill>
                  <a:schemeClr val="accent1">
                    <a:lumMod val="75000"/>
                  </a:schemeClr>
                </a:solidFill>
              </a:rPr>
              <a:t>ill-down </a:t>
            </a:r>
            <a:r>
              <a:rPr lang="ru-RU" sz="1400" smtClean="0">
                <a:solidFill>
                  <a:schemeClr val="accent1">
                    <a:lumMod val="75000"/>
                  </a:schemeClr>
                </a:solidFill>
              </a:rPr>
              <a:t>отрабатывает  и без нажатия на упр.элементы</a:t>
            </a:r>
            <a:endParaRPr lang="ru-RU" sz="1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3102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Детализация</a:t>
            </a:r>
            <a:r>
              <a:rPr lang="en-US" sz="2400" smtClean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 drill down/drill up</a:t>
            </a:r>
            <a:endParaRPr lang="ru-RU" sz="240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8812" r="24692" b="38570"/>
          <a:stretch/>
        </p:blipFill>
        <p:spPr>
          <a:xfrm>
            <a:off x="6954656" y="913026"/>
            <a:ext cx="1962356" cy="1734292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383430" y="4899185"/>
            <a:ext cx="57320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8" name="TextBox 7"/>
          <p:cNvSpPr txBox="1"/>
          <p:nvPr/>
        </p:nvSpPr>
        <p:spPr>
          <a:xfrm>
            <a:off x="4285742" y="4559062"/>
            <a:ext cx="71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down</a:t>
            </a: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4361693" y="5645149"/>
            <a:ext cx="57320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0" name="TextBox 9"/>
          <p:cNvSpPr txBox="1"/>
          <p:nvPr/>
        </p:nvSpPr>
        <p:spPr>
          <a:xfrm>
            <a:off x="4577717" y="5789165"/>
            <a:ext cx="71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up</a:t>
            </a:r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r="4802"/>
          <a:stretch/>
        </p:blipFill>
        <p:spPr>
          <a:xfrm>
            <a:off x="3615581" y="1536167"/>
            <a:ext cx="2828627" cy="2108857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2940178" y="2510176"/>
            <a:ext cx="57320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3" name="TextBox 12"/>
          <p:cNvSpPr txBox="1"/>
          <p:nvPr/>
        </p:nvSpPr>
        <p:spPr>
          <a:xfrm>
            <a:off x="2843808" y="2216278"/>
            <a:ext cx="71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down</a:t>
            </a: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r="2646"/>
          <a:stretch/>
        </p:blipFill>
        <p:spPr>
          <a:xfrm>
            <a:off x="179513" y="1556792"/>
            <a:ext cx="2736304" cy="22159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4180" y="563461"/>
            <a:ext cx="6408711" cy="591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smtClean="0"/>
              <a:t>Дрилл – это </a:t>
            </a:r>
            <a:r>
              <a:rPr lang="ru-RU" sz="1600" baseline="30000" smtClean="0"/>
              <a:t>(1)</a:t>
            </a:r>
            <a:r>
              <a:rPr lang="ru-RU" sz="1600" smtClean="0"/>
              <a:t>изменение детализации (</a:t>
            </a:r>
            <a:r>
              <a:rPr lang="ru-RU" sz="1600"/>
              <a:t>к</a:t>
            </a:r>
            <a:r>
              <a:rPr lang="ru-RU" sz="1600" smtClean="0"/>
              <a:t>атегории ГРУППИРОВКИ) </a:t>
            </a:r>
          </a:p>
          <a:p>
            <a:r>
              <a:rPr lang="ru-RU" sz="1600" smtClean="0"/>
              <a:t>         </a:t>
            </a:r>
            <a:r>
              <a:rPr lang="en-US" sz="1600" smtClean="0"/>
              <a:t>               </a:t>
            </a:r>
            <a:r>
              <a:rPr lang="ru-RU" sz="1600" baseline="30000" smtClean="0"/>
              <a:t>(2)</a:t>
            </a:r>
            <a:r>
              <a:rPr lang="ru-RU" sz="1600" smtClean="0"/>
              <a:t>для </a:t>
            </a:r>
            <a:r>
              <a:rPr lang="en-US" sz="1600" smtClean="0"/>
              <a:t>drill down </a:t>
            </a:r>
            <a:r>
              <a:rPr lang="ru-RU" sz="1600" smtClean="0"/>
              <a:t>ещё и передача значения в ФИЛЬТР</a:t>
            </a:r>
            <a:endParaRPr lang="ru-RU" sz="1600"/>
          </a:p>
        </p:txBody>
      </p:sp>
      <p:sp>
        <p:nvSpPr>
          <p:cNvPr id="16" name="TextBox 15"/>
          <p:cNvSpPr txBox="1"/>
          <p:nvPr/>
        </p:nvSpPr>
        <p:spPr>
          <a:xfrm>
            <a:off x="1043608" y="3789040"/>
            <a:ext cx="67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Детализация в ТАБЛИЦЕ</a:t>
            </a: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179325"/>
            <a:ext cx="6264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/>
              <a:t>Детализация </a:t>
            </a:r>
            <a:r>
              <a:rPr lang="ru-RU" smtClean="0"/>
              <a:t>на КАРТЕ</a:t>
            </a: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687" y="4113153"/>
            <a:ext cx="2826825" cy="23687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924" y="4436238"/>
            <a:ext cx="3647098" cy="15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971600" y="2733486"/>
            <a:ext cx="795637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ea typeface="Meiryo UI" panose="020B0604030504040204" pitchFamily="34" charset="-128"/>
                <a:cs typeface="Segoe UI Light" panose="020B0502040204020203" pitchFamily="34" charset="0"/>
              </a:rPr>
              <a:t>Пульт управления городом</a:t>
            </a:r>
          </a:p>
          <a:p>
            <a:endParaRPr lang="ru-RU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ea typeface="Meiryo UI" panose="020B0604030504040204" pitchFamily="34" charset="-128"/>
              <a:cs typeface="Segoe UI Light" panose="020B0502040204020203" pitchFamily="34" charset="0"/>
            </a:endParaRPr>
          </a:p>
          <a:p>
            <a:r>
              <a:rPr lang="ru-RU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ea typeface="Meiryo UI" panose="020B0604030504040204" pitchFamily="34" charset="-128"/>
                <a:cs typeface="Segoe UI Light" panose="020B0502040204020203" pitchFamily="34" charset="0"/>
              </a:rPr>
              <a:t>Владимир Алеев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275857" cy="1884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26" y="5301208"/>
            <a:ext cx="2644874" cy="15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5" y="661305"/>
            <a:ext cx="8079581" cy="1243649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Рейтинг </a:t>
            </a:r>
            <a:r>
              <a:rPr lang="ru-RU" sz="2700" dirty="0"/>
              <a:t>образовательных учреждений (ОУ)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22" y="5472653"/>
            <a:ext cx="8079581" cy="60742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Визуализация 16 параметров, характеризующих ОУ, по всем ОУ региона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255" b="14018"/>
          <a:stretch/>
        </p:blipFill>
        <p:spPr>
          <a:xfrm>
            <a:off x="85849" y="1757995"/>
            <a:ext cx="8979773" cy="349912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5" y="661305"/>
            <a:ext cx="8079581" cy="1243649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Рейтинг </a:t>
            </a:r>
            <a:r>
              <a:rPr lang="ru-RU" sz="2700" dirty="0"/>
              <a:t>образовательных учреждений (ОУ)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22" y="5335492"/>
            <a:ext cx="8079581" cy="607424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Все 16 параметров для выборки из 8 образовательных учреждений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Параметр «Доля на ОС…» у всех одинаковый кроме одной школы – ПОЧЕМУ?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33" y="1732105"/>
            <a:ext cx="8433810" cy="356270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728" y="996905"/>
            <a:ext cx="1248014" cy="247556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361112" y="4158888"/>
            <a:ext cx="538844" cy="52904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Овал 7"/>
          <p:cNvSpPr/>
          <p:nvPr/>
        </p:nvSpPr>
        <p:spPr>
          <a:xfrm>
            <a:off x="2406832" y="1774910"/>
            <a:ext cx="483327" cy="483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5" y="661305"/>
            <a:ext cx="8079581" cy="1243649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Рейтинг </a:t>
            </a:r>
            <a:r>
              <a:rPr lang="ru-RU" sz="2700" dirty="0"/>
              <a:t>образовательных учреждений (ОУ)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622" y="5335492"/>
            <a:ext cx="8569156" cy="607424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Для 8 ОУ оставлены только 8 параметров, связанных с доходами, расходами и ФОТ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параметру «Доля доходов от платных услуг» наблюдаются ДВЕ ГРУППЫ ОУ – ПОЧЕМУ?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94" y="1758078"/>
            <a:ext cx="8167271" cy="348829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728" y="1006825"/>
            <a:ext cx="1125141" cy="23285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881052" y="3992337"/>
            <a:ext cx="538844" cy="52904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Овал 7"/>
          <p:cNvSpPr/>
          <p:nvPr/>
        </p:nvSpPr>
        <p:spPr>
          <a:xfrm>
            <a:off x="1881052" y="1826570"/>
            <a:ext cx="538844" cy="5290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284984"/>
            <a:ext cx="8856984" cy="1446550"/>
          </a:xfrm>
          <a:prstGeom prst="rect">
            <a:avLst/>
          </a:prstGeom>
          <a:solidFill>
            <a:srgbClr val="FFCC66">
              <a:alpha val="0"/>
            </a:srgbClr>
          </a:solidFill>
        </p:spPr>
        <p:txBody>
          <a:bodyPr wrap="square" rtlCol="0">
            <a:spAutoFit/>
          </a:bodyPr>
          <a:lstStyle/>
          <a:p>
            <a:pPr lvl="3">
              <a:lnSpc>
                <a:spcPct val="200000"/>
              </a:lnSpc>
            </a:pPr>
            <a:r>
              <a:rPr lang="ru-RU" sz="32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Спасибо за внимание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3"/>
            <a:endParaRPr lang="ru-RU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9952" cy="23819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26497"/>
            <a:ext cx="2771800" cy="16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319" y="310741"/>
            <a:ext cx="8079581" cy="103874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От автоматизации</a:t>
            </a:r>
            <a:br>
              <a:rPr lang="ru-RU" dirty="0" smtClean="0"/>
            </a:br>
            <a:r>
              <a:rPr lang="ru-RU" dirty="0" smtClean="0"/>
              <a:t>к управлению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61959" y="1724502"/>
            <a:ext cx="2166977" cy="2127735"/>
            <a:chOff x="1330415" y="5302926"/>
            <a:chExt cx="1711970" cy="1711970"/>
          </a:xfrm>
        </p:grpSpPr>
        <p:sp>
          <p:nvSpPr>
            <p:cNvPr id="6" name="Овал 5"/>
            <p:cNvSpPr/>
            <p:nvPr/>
          </p:nvSpPr>
          <p:spPr>
            <a:xfrm>
              <a:off x="1410330" y="5382841"/>
              <a:ext cx="1552141" cy="1552141"/>
            </a:xfrm>
            <a:prstGeom prst="ellipse">
              <a:avLst/>
            </a:prstGeom>
            <a:solidFill>
              <a:srgbClr val="128F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330415" y="5302926"/>
              <a:ext cx="1711970" cy="1711970"/>
            </a:xfrm>
            <a:prstGeom prst="ellipse">
              <a:avLst/>
            </a:prstGeom>
            <a:noFill/>
            <a:ln>
              <a:solidFill>
                <a:srgbClr val="128FCE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63060" y="1751330"/>
            <a:ext cx="2267643" cy="2213881"/>
            <a:chOff x="1330415" y="5302926"/>
            <a:chExt cx="1711970" cy="1711970"/>
          </a:xfrm>
        </p:grpSpPr>
        <p:sp>
          <p:nvSpPr>
            <p:cNvPr id="9" name="Овал 8"/>
            <p:cNvSpPr/>
            <p:nvPr/>
          </p:nvSpPr>
          <p:spPr>
            <a:xfrm>
              <a:off x="1410330" y="5382841"/>
              <a:ext cx="1552141" cy="1552141"/>
            </a:xfrm>
            <a:prstGeom prst="ellipse">
              <a:avLst/>
            </a:prstGeom>
            <a:solidFill>
              <a:srgbClr val="C79319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330415" y="5302926"/>
              <a:ext cx="1711970" cy="1711970"/>
            </a:xfrm>
            <a:prstGeom prst="ellipse">
              <a:avLst/>
            </a:prstGeom>
            <a:noFill/>
            <a:ln>
              <a:solidFill>
                <a:srgbClr val="C79319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972116" y="1751330"/>
            <a:ext cx="2155891" cy="2155891"/>
            <a:chOff x="1330415" y="5302926"/>
            <a:chExt cx="1711970" cy="1711970"/>
          </a:xfrm>
        </p:grpSpPr>
        <p:sp>
          <p:nvSpPr>
            <p:cNvPr id="12" name="Овал 11"/>
            <p:cNvSpPr/>
            <p:nvPr/>
          </p:nvSpPr>
          <p:spPr>
            <a:xfrm>
              <a:off x="1410330" y="5382841"/>
              <a:ext cx="1552141" cy="1552141"/>
            </a:xfrm>
            <a:prstGeom prst="ellipse">
              <a:avLst/>
            </a:prstGeom>
            <a:solidFill>
              <a:srgbClr val="BB514C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330415" y="5302926"/>
              <a:ext cx="1711970" cy="1711970"/>
            </a:xfrm>
            <a:prstGeom prst="ellipse">
              <a:avLst/>
            </a:prstGeom>
            <a:noFill/>
            <a:ln>
              <a:solidFill>
                <a:srgbClr val="BB514C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44889" y="2380040"/>
            <a:ext cx="1821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Операционный уровень</a:t>
            </a:r>
          </a:p>
          <a:p>
            <a:pPr lvl="0" algn="ctr"/>
            <a:r>
              <a:rPr lang="ru-RU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(Постоянно)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3378" y="2281900"/>
            <a:ext cx="1733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Тактический уровень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(Отчетный период)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8110" y="2354741"/>
            <a:ext cx="1915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Стратегический</a:t>
            </a:r>
          </a:p>
          <a:p>
            <a:pPr lvl="0" algn="ctr"/>
            <a:r>
              <a:rPr lang="ru-RU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Уровень</a:t>
            </a:r>
          </a:p>
          <a:p>
            <a:pPr lvl="0" algn="ctr"/>
            <a:r>
              <a:rPr lang="ru-RU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В любой момент 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0665" y="4393034"/>
            <a:ext cx="2100038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lvl="1" indent="-171442">
              <a:lnSpc>
                <a:spcPct val="90000"/>
              </a:lnSpc>
              <a:spcBef>
                <a:spcPts val="225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Регулярная отчетность</a:t>
            </a:r>
          </a:p>
          <a:p>
            <a:pPr marL="171442" lvl="1" indent="-171442">
              <a:lnSpc>
                <a:spcPct val="90000"/>
              </a:lnSpc>
              <a:spcBef>
                <a:spcPts val="225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Сводные таблицы</a:t>
            </a:r>
          </a:p>
          <a:p>
            <a:pPr marL="171442" lvl="1" indent="-171442">
              <a:lnSpc>
                <a:spcPct val="90000"/>
              </a:lnSpc>
              <a:spcBef>
                <a:spcPts val="225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Средние величины</a:t>
            </a:r>
          </a:p>
          <a:p>
            <a:pPr marL="171442" lvl="1" indent="-171442">
              <a:lnSpc>
                <a:spcPct val="90000"/>
              </a:lnSpc>
              <a:spcBef>
                <a:spcPts val="225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Общие тенденции</a:t>
            </a:r>
          </a:p>
          <a:p>
            <a:endParaRPr lang="ru-RU" sz="1200" dirty="0">
              <a:ea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2117" y="4363729"/>
            <a:ext cx="2346227" cy="149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lvl="1" indent="-171442">
              <a:lnSpc>
                <a:spcPct val="90000"/>
              </a:lnSpc>
              <a:spcBef>
                <a:spcPts val="225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Принятие решений на основе исчерпывающей информации</a:t>
            </a:r>
          </a:p>
          <a:p>
            <a:pPr marL="171442" lvl="1" indent="-171442">
              <a:lnSpc>
                <a:spcPct val="90000"/>
              </a:lnSpc>
              <a:spcBef>
                <a:spcPts val="225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Выбор «не характерных объектов»</a:t>
            </a:r>
          </a:p>
          <a:p>
            <a:pPr marL="171442" lvl="1" indent="-171442">
              <a:lnSpc>
                <a:spcPct val="90000"/>
              </a:lnSpc>
              <a:spcBef>
                <a:spcPts val="225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Оценка каждого объекта по критериям</a:t>
            </a:r>
          </a:p>
          <a:p>
            <a:pPr marL="171442" lvl="1" indent="-171442">
              <a:lnSpc>
                <a:spcPct val="90000"/>
              </a:lnSpc>
              <a:spcBef>
                <a:spcPts val="225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Управление программами и проектами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288131" y="3994942"/>
            <a:ext cx="1524514" cy="266694"/>
            <a:chOff x="541901" y="4884198"/>
            <a:chExt cx="2032685" cy="35559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41901" y="5039284"/>
              <a:ext cx="2032685" cy="200506"/>
            </a:xfrm>
            <a:prstGeom prst="rect">
              <a:avLst/>
            </a:prstGeom>
            <a:solidFill>
              <a:srgbClr val="128F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1332648" y="4884198"/>
              <a:ext cx="451191" cy="171795"/>
            </a:xfrm>
            <a:prstGeom prst="triangle">
              <a:avLst/>
            </a:prstGeom>
            <a:solidFill>
              <a:srgbClr val="128F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776006" y="3994942"/>
            <a:ext cx="1524514" cy="266694"/>
            <a:chOff x="3887647" y="4884198"/>
            <a:chExt cx="2032685" cy="35559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887647" y="5039284"/>
              <a:ext cx="2032685" cy="200506"/>
            </a:xfrm>
            <a:prstGeom prst="rect">
              <a:avLst/>
            </a:prstGeom>
            <a:solidFill>
              <a:srgbClr val="C793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>
              <a:off x="4678394" y="4884198"/>
              <a:ext cx="451191" cy="171795"/>
            </a:xfrm>
            <a:prstGeom prst="triangle">
              <a:avLst/>
            </a:prstGeom>
            <a:solidFill>
              <a:srgbClr val="C793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295150" y="3994942"/>
            <a:ext cx="1524514" cy="266694"/>
            <a:chOff x="7632270" y="4884198"/>
            <a:chExt cx="2032685" cy="35559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632270" y="5039284"/>
              <a:ext cx="2032685" cy="200506"/>
            </a:xfrm>
            <a:prstGeom prst="rect">
              <a:avLst/>
            </a:prstGeom>
            <a:solidFill>
              <a:srgbClr val="BB51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>
              <a:off x="8423017" y="4884198"/>
              <a:ext cx="451191" cy="171795"/>
            </a:xfrm>
            <a:prstGeom prst="triangle">
              <a:avLst/>
            </a:prstGeom>
            <a:solidFill>
              <a:srgbClr val="BB51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29414" y="4418562"/>
            <a:ext cx="1964668" cy="1809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2" lvl="1" indent="-128582">
              <a:lnSpc>
                <a:spcPct val="90000"/>
              </a:lnSpc>
              <a:spcBef>
                <a:spcPts val="191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Профильные реестры</a:t>
            </a:r>
          </a:p>
          <a:p>
            <a:pPr marL="128582" lvl="1" indent="-128582">
              <a:lnSpc>
                <a:spcPct val="90000"/>
              </a:lnSpc>
              <a:spcBef>
                <a:spcPts val="191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Учет объектов контроля</a:t>
            </a:r>
          </a:p>
          <a:p>
            <a:pPr marL="128582" lvl="1" indent="-128582">
              <a:lnSpc>
                <a:spcPct val="90000"/>
              </a:lnSpc>
              <a:spcBef>
                <a:spcPts val="191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Учет бюджетных средств</a:t>
            </a:r>
          </a:p>
          <a:p>
            <a:pPr marL="128582" lvl="1" indent="-128582">
              <a:lnSpc>
                <a:spcPct val="90000"/>
              </a:lnSpc>
              <a:spcBef>
                <a:spcPts val="191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Расчет заработной платы</a:t>
            </a:r>
          </a:p>
          <a:p>
            <a:pPr marL="128582" lvl="1" indent="-128582">
              <a:lnSpc>
                <a:spcPct val="90000"/>
              </a:lnSpc>
              <a:spcBef>
                <a:spcPts val="191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Кадровый учет</a:t>
            </a:r>
          </a:p>
          <a:p>
            <a:pPr marL="128582" lvl="1" indent="-128582">
              <a:lnSpc>
                <a:spcPct val="90000"/>
              </a:lnSpc>
              <a:spcBef>
                <a:spcPts val="191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Бухгалтерский учет</a:t>
            </a:r>
          </a:p>
          <a:p>
            <a:pPr marL="128582" lvl="1" indent="-128582">
              <a:lnSpc>
                <a:spcPct val="90000"/>
              </a:lnSpc>
              <a:spcBef>
                <a:spcPts val="191"/>
              </a:spcBef>
              <a:buSzPct val="100000"/>
              <a:buFont typeface="Calibri"/>
              <a:buChar char="•"/>
            </a:pPr>
            <a:r>
              <a:rPr lang="ru-RU" sz="1200" dirty="0">
                <a:ea typeface="Calibri"/>
                <a:cs typeface="Calibri"/>
                <a:sym typeface="Calibri"/>
              </a:rPr>
              <a:t>и т.д.</a:t>
            </a:r>
          </a:p>
          <a:p>
            <a:pPr marL="128582" lvl="1" indent="-128582">
              <a:lnSpc>
                <a:spcPct val="90000"/>
              </a:lnSpc>
              <a:spcBef>
                <a:spcPts val="191"/>
              </a:spcBef>
              <a:buSzPct val="100000"/>
              <a:buFont typeface="Calibri"/>
              <a:buChar char="•"/>
            </a:pPr>
            <a:endParaRPr lang="ru-RU" sz="1200" dirty="0">
              <a:ea typeface="Calibri"/>
              <a:cs typeface="Calibri"/>
              <a:sym typeface="Calibri"/>
            </a:endParaRPr>
          </a:p>
          <a:p>
            <a:endParaRPr lang="ru-RU" sz="135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04501" y="1601005"/>
            <a:ext cx="2346228" cy="4248131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4563"/>
            <a:ext cx="8079581" cy="12436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отчетов для принятия решений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314714" cy="346818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Пользователи:</a:t>
            </a:r>
          </a:p>
          <a:p>
            <a:r>
              <a:rPr lang="ru-RU" sz="2000" dirty="0" smtClean="0"/>
              <a:t>Первые лица профильных </a:t>
            </a:r>
            <a:r>
              <a:rPr lang="ru-RU" sz="2000" dirty="0" smtClean="0"/>
              <a:t>отделов </a:t>
            </a:r>
            <a:r>
              <a:rPr lang="ru-RU" sz="2000" dirty="0" smtClean="0"/>
              <a:t>и департаментов</a:t>
            </a:r>
          </a:p>
          <a:p>
            <a:r>
              <a:rPr lang="ru-RU" sz="2000" dirty="0" smtClean="0"/>
              <a:t>Руководители и специалисты аналитических подразделений, отделов отчетности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Решаемые задачи:</a:t>
            </a:r>
          </a:p>
          <a:p>
            <a:r>
              <a:rPr lang="ru-RU" sz="2000" dirty="0" smtClean="0"/>
              <a:t>Составление блиц-рейтингов объектов контроля</a:t>
            </a:r>
          </a:p>
          <a:p>
            <a:r>
              <a:rPr lang="ru-RU" sz="2000" dirty="0" smtClean="0"/>
              <a:t>Анализ результатов деятельности и причин не достижения показателей</a:t>
            </a:r>
          </a:p>
          <a:p>
            <a:r>
              <a:rPr lang="ru-RU" sz="2000" dirty="0" smtClean="0"/>
              <a:t>Контроль влияния управленческих воздействий на функционирование объектов</a:t>
            </a:r>
          </a:p>
          <a:p>
            <a:r>
              <a:rPr lang="ru-RU" sz="2000" dirty="0" smtClean="0"/>
              <a:t>Выявление скрытых факторов, влияющих на эффективность</a:t>
            </a:r>
          </a:p>
          <a:p>
            <a:r>
              <a:rPr lang="ru-RU" sz="2000" dirty="0" smtClean="0"/>
              <a:t>Итерационный анализ критических зависимостей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1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4563"/>
            <a:ext cx="8079581" cy="1243649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Декларация возможностей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263" y="1583325"/>
            <a:ext cx="5252411" cy="41365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«Пульт управления»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/>
              <a:t>доступен круглосуточно на любых устройствах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«Пульт управления»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получает</a:t>
            </a:r>
            <a:r>
              <a:rPr lang="ru-RU" sz="1800" dirty="0" smtClean="0"/>
              <a:t> </a:t>
            </a:r>
            <a:r>
              <a:rPr lang="ru-RU" sz="1800" dirty="0"/>
              <a:t>информацию из многочисленных </a:t>
            </a:r>
            <a:r>
              <a:rPr lang="ru-RU" sz="1800" dirty="0" smtClean="0"/>
              <a:t>источников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«Пульт управления»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/>
              <a:t>обеспечивает </a:t>
            </a:r>
            <a:r>
              <a:rPr lang="ru-RU" sz="1800" dirty="0"/>
              <a:t>ее </a:t>
            </a:r>
            <a:r>
              <a:rPr lang="ru-RU" sz="1800" dirty="0" smtClean="0"/>
              <a:t>достоверность и актуальность</a:t>
            </a:r>
            <a:endParaRPr lang="ru-RU" sz="1800" dirty="0"/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«Пульт управления»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/>
              <a:t>представляет информацию в виде, удобном для восприятия «с одного взгляда»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«Пульт управления»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/>
              <a:t>демонстрирует на панелях только те данные, которые необходимы для  осуществления полномочий</a:t>
            </a:r>
          </a:p>
          <a:p>
            <a:pPr>
              <a:lnSpc>
                <a:spcPct val="120000"/>
              </a:lnSpc>
              <a:spcBef>
                <a:spcPts val="900"/>
              </a:spcBef>
            </a:pPr>
            <a:r>
              <a:rPr lang="ru-RU" sz="1800" dirty="0" smtClean="0"/>
              <a:t> </a:t>
            </a:r>
            <a:endParaRPr lang="ru-RU" sz="1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070501" y="1392394"/>
            <a:ext cx="1667459" cy="1541575"/>
            <a:chOff x="1330415" y="5302926"/>
            <a:chExt cx="1711970" cy="1711970"/>
          </a:xfrm>
        </p:grpSpPr>
        <p:sp>
          <p:nvSpPr>
            <p:cNvPr id="5" name="Овал 4"/>
            <p:cNvSpPr/>
            <p:nvPr/>
          </p:nvSpPr>
          <p:spPr>
            <a:xfrm>
              <a:off x="1410330" y="5382841"/>
              <a:ext cx="1552141" cy="1552141"/>
            </a:xfrm>
            <a:prstGeom prst="ellipse">
              <a:avLst/>
            </a:prstGeom>
            <a:solidFill>
              <a:srgbClr val="128F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</a:rPr>
                <a:t>Уровень автоматизации</a:t>
              </a:r>
            </a:p>
          </p:txBody>
        </p:sp>
        <p:sp>
          <p:nvSpPr>
            <p:cNvPr id="6" name="Овал 5"/>
            <p:cNvSpPr/>
            <p:nvPr/>
          </p:nvSpPr>
          <p:spPr>
            <a:xfrm>
              <a:off x="1330415" y="5302926"/>
              <a:ext cx="1711970" cy="1711970"/>
            </a:xfrm>
            <a:prstGeom prst="ellipse">
              <a:avLst/>
            </a:prstGeom>
            <a:noFill/>
            <a:ln>
              <a:solidFill>
                <a:srgbClr val="128FCE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570984" y="3651610"/>
            <a:ext cx="2155891" cy="2155891"/>
            <a:chOff x="1330415" y="5302926"/>
            <a:chExt cx="1711970" cy="1711970"/>
          </a:xfrm>
        </p:grpSpPr>
        <p:sp>
          <p:nvSpPr>
            <p:cNvPr id="8" name="Овал 7"/>
            <p:cNvSpPr/>
            <p:nvPr/>
          </p:nvSpPr>
          <p:spPr>
            <a:xfrm>
              <a:off x="1410330" y="5382841"/>
              <a:ext cx="1552141" cy="1552141"/>
            </a:xfrm>
            <a:prstGeom prst="ellipse">
              <a:avLst/>
            </a:prstGeom>
            <a:solidFill>
              <a:srgbClr val="BB514C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>
                  <a:solidFill>
                    <a:schemeClr val="bg1"/>
                  </a:solidFill>
                </a:rPr>
                <a:t>Уровень управления</a:t>
              </a:r>
            </a:p>
          </p:txBody>
        </p:sp>
        <p:sp>
          <p:nvSpPr>
            <p:cNvPr id="9" name="Овал 8"/>
            <p:cNvSpPr/>
            <p:nvPr/>
          </p:nvSpPr>
          <p:spPr>
            <a:xfrm>
              <a:off x="1330415" y="5302926"/>
              <a:ext cx="1711970" cy="1711970"/>
            </a:xfrm>
            <a:prstGeom prst="ellipse">
              <a:avLst/>
            </a:prstGeom>
            <a:noFill/>
            <a:ln>
              <a:solidFill>
                <a:srgbClr val="BB514C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947" y="859606"/>
            <a:ext cx="8079581" cy="1243649"/>
          </a:xfrm>
        </p:spPr>
        <p:txBody>
          <a:bodyPr>
            <a:normAutofit fontScale="90000"/>
          </a:bodyPr>
          <a:lstStyle/>
          <a:p>
            <a:r>
              <a:rPr lang="ru-RU" sz="3900" dirty="0"/>
              <a:t>Контролируемые отрасли и показатели</a:t>
            </a:r>
            <a:br>
              <a:rPr lang="ru-RU" sz="3900" dirty="0"/>
            </a:br>
            <a:r>
              <a:rPr lang="ru-RU" sz="2100" dirty="0"/>
              <a:t>в регионе, на территориях, в разрезе учреждений и компаний, </a:t>
            </a:r>
            <a:r>
              <a:rPr lang="ru-RU" sz="2100" dirty="0" smtClean="0"/>
              <a:t>выборки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11" y="4460292"/>
            <a:ext cx="2614103" cy="127945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746" y="3206695"/>
            <a:ext cx="1542600" cy="140286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101" y="3815450"/>
            <a:ext cx="1107281" cy="314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747" y="1963047"/>
            <a:ext cx="2573753" cy="118878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5205" y="1911553"/>
            <a:ext cx="5451077" cy="4479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75" b="1" dirty="0">
                <a:solidFill>
                  <a:schemeClr val="accent1">
                    <a:lumMod val="75000"/>
                  </a:schemeClr>
                </a:solidFill>
              </a:rPr>
              <a:t>«Образование» </a:t>
            </a:r>
            <a:endParaRPr lang="ru-RU" sz="1575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350" dirty="0"/>
              <a:t>Доходы сотрудников и руководителей, численность, совместительство, субсидии, платные услуги, госзадание, эффективность, имущество, структура расходов</a:t>
            </a:r>
          </a:p>
          <a:p>
            <a:pPr>
              <a:lnSpc>
                <a:spcPct val="120000"/>
              </a:lnSpc>
            </a:pPr>
            <a:endParaRPr lang="ru-RU" sz="1350" dirty="0"/>
          </a:p>
          <a:p>
            <a:r>
              <a:rPr lang="ru-RU" sz="1575" b="1" dirty="0">
                <a:solidFill>
                  <a:schemeClr val="accent1">
                    <a:lumMod val="75000"/>
                  </a:schemeClr>
                </a:solidFill>
              </a:rPr>
              <a:t>«Социальная сфера» и «Потребительский рынок»</a:t>
            </a:r>
          </a:p>
          <a:p>
            <a:pPr>
              <a:lnSpc>
                <a:spcPct val="120000"/>
              </a:lnSpc>
            </a:pPr>
            <a:r>
              <a:rPr lang="ru-RU" sz="1350" dirty="0"/>
              <a:t>Обеспеченность населения товарами и услугами, мониторинг цен на основные продукты и лекарства</a:t>
            </a:r>
          </a:p>
          <a:p>
            <a:pPr>
              <a:lnSpc>
                <a:spcPct val="120000"/>
              </a:lnSpc>
            </a:pPr>
            <a:endParaRPr lang="ru-RU" sz="1350" dirty="0"/>
          </a:p>
          <a:p>
            <a:r>
              <a:rPr lang="ru-RU" sz="1575" b="1" dirty="0">
                <a:solidFill>
                  <a:schemeClr val="accent1">
                    <a:lumMod val="75000"/>
                  </a:schemeClr>
                </a:solidFill>
              </a:rPr>
              <a:t>«ЖКХ» </a:t>
            </a:r>
          </a:p>
          <a:p>
            <a:pPr>
              <a:lnSpc>
                <a:spcPct val="120000"/>
              </a:lnSpc>
            </a:pPr>
            <a:r>
              <a:rPr lang="ru-RU" sz="1350" dirty="0"/>
              <a:t>Рейтинг УК, жалобы и нарушения, персонал и техника, кредиторская задолженность, задолженность по зарплате</a:t>
            </a:r>
          </a:p>
          <a:p>
            <a:pPr>
              <a:lnSpc>
                <a:spcPct val="120000"/>
              </a:lnSpc>
            </a:pPr>
            <a:endParaRPr lang="ru-RU" sz="1350" dirty="0"/>
          </a:p>
          <a:p>
            <a:pPr>
              <a:lnSpc>
                <a:spcPct val="95000"/>
              </a:lnSpc>
            </a:pPr>
            <a:r>
              <a:rPr lang="ru-RU" sz="1575" b="1" dirty="0">
                <a:solidFill>
                  <a:schemeClr val="accent1">
                    <a:lumMod val="75000"/>
                  </a:schemeClr>
                </a:solidFill>
              </a:rPr>
              <a:t>«Прохождение государственной </a:t>
            </a:r>
            <a:r>
              <a:rPr lang="ru-RU" sz="1575" b="1" dirty="0" smtClean="0">
                <a:solidFill>
                  <a:schemeClr val="accent1">
                    <a:lumMod val="75000"/>
                  </a:schemeClr>
                </a:solidFill>
              </a:rPr>
              <a:t>и муниципальной службы</a:t>
            </a:r>
            <a:r>
              <a:rPr lang="ru-RU" sz="1575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>
              <a:lnSpc>
                <a:spcPct val="120000"/>
              </a:lnSpc>
            </a:pPr>
            <a:r>
              <a:rPr lang="ru-RU" sz="1350" dirty="0"/>
              <a:t>Структура выплат, награды, квалификация, стаж, резерв, структура вакансий</a:t>
            </a:r>
          </a:p>
          <a:p>
            <a:endParaRPr lang="ru-RU" sz="13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66"/>
            <a:ext cx="8079581" cy="1243649"/>
          </a:xfrm>
        </p:spPr>
        <p:txBody>
          <a:bodyPr/>
          <a:lstStyle/>
          <a:p>
            <a:r>
              <a:rPr lang="ru-RU" dirty="0" smtClean="0"/>
              <a:t>Образование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86" y="2122847"/>
            <a:ext cx="3191692" cy="359920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Сравнение дохода со средним по территории</a:t>
            </a:r>
          </a:p>
          <a:p>
            <a:r>
              <a:rPr lang="ru-RU" dirty="0" smtClean="0"/>
              <a:t>Выделение доходов административного персонала</a:t>
            </a:r>
          </a:p>
          <a:p>
            <a:r>
              <a:rPr lang="ru-RU" dirty="0" smtClean="0"/>
              <a:t>Структура дохода по категориям сотрудников</a:t>
            </a:r>
          </a:p>
          <a:p>
            <a:r>
              <a:rPr lang="ru-RU" dirty="0" smtClean="0"/>
              <a:t>Удельная численность на одного ученика</a:t>
            </a:r>
          </a:p>
          <a:p>
            <a:r>
              <a:rPr lang="ru-RU" dirty="0" smtClean="0"/>
              <a:t>Возрастная и </a:t>
            </a:r>
            <a:r>
              <a:rPr lang="ru-RU" dirty="0"/>
              <a:t>к</a:t>
            </a:r>
            <a:r>
              <a:rPr lang="ru-RU" dirty="0" smtClean="0"/>
              <a:t>валификационная структура учителей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304" y="4130978"/>
            <a:ext cx="3344684" cy="159107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684" y="4188673"/>
            <a:ext cx="2358254" cy="109107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425" y="1587746"/>
            <a:ext cx="5076713" cy="223803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43423"/>
            <a:ext cx="8079581" cy="1243649"/>
          </a:xfrm>
        </p:spPr>
        <p:txBody>
          <a:bodyPr>
            <a:noAutofit/>
          </a:bodyPr>
          <a:lstStyle/>
          <a:p>
            <a:r>
              <a:rPr lang="ru-RU" dirty="0" smtClean="0"/>
              <a:t>Образование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683" y="2366010"/>
            <a:ext cx="2997926" cy="334082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Зачисление</a:t>
            </a:r>
            <a:br>
              <a:rPr lang="ru-RU" dirty="0" smtClean="0"/>
            </a:br>
            <a:r>
              <a:rPr lang="ru-RU" dirty="0" smtClean="0"/>
              <a:t>в общеобразовательные школы</a:t>
            </a:r>
          </a:p>
          <a:p>
            <a:r>
              <a:rPr lang="ru-RU" dirty="0" smtClean="0"/>
              <a:t>Контроль перехода на двухсменное обучение</a:t>
            </a:r>
          </a:p>
          <a:p>
            <a:r>
              <a:rPr lang="ru-RU" dirty="0" smtClean="0"/>
              <a:t>Не эффективное совместительство</a:t>
            </a:r>
          </a:p>
          <a:p>
            <a:r>
              <a:rPr lang="ru-RU" dirty="0" smtClean="0"/>
              <a:t>Доля заработной платы в расходах образовательных учреждений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910" y="1761434"/>
            <a:ext cx="5488985" cy="237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08" y="2856359"/>
            <a:ext cx="5613287" cy="3015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1112157"/>
            <a:ext cx="8079581" cy="1243649"/>
          </a:xfrm>
        </p:spPr>
        <p:txBody>
          <a:bodyPr/>
          <a:lstStyle/>
          <a:p>
            <a:r>
              <a:rPr lang="ru-RU" dirty="0" smtClean="0"/>
              <a:t>Социальная сфера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918" y="2616382"/>
            <a:ext cx="4434623" cy="282463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Рейтинг работодателей</a:t>
            </a:r>
          </a:p>
          <a:p>
            <a:r>
              <a:rPr lang="ru-RU" dirty="0" smtClean="0"/>
              <a:t>Задолженность по заработной плате</a:t>
            </a:r>
          </a:p>
          <a:p>
            <a:r>
              <a:rPr lang="ru-RU" dirty="0" smtClean="0"/>
              <a:t>Продолжительность жизни</a:t>
            </a:r>
          </a:p>
          <a:p>
            <a:r>
              <a:rPr lang="ru-RU" dirty="0" smtClean="0"/>
              <a:t>Доступность социальных услуг</a:t>
            </a:r>
          </a:p>
          <a:p>
            <a:r>
              <a:rPr lang="ru-RU" dirty="0" smtClean="0"/>
              <a:t>Возрастной и квалификационный состав населения</a:t>
            </a:r>
          </a:p>
          <a:p>
            <a:r>
              <a:rPr lang="ru-RU" dirty="0" smtClean="0"/>
              <a:t>Общественные рейтинги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194" y="2728767"/>
            <a:ext cx="4230292" cy="225416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5467" cy="1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00882"/>
      </p:ext>
    </p:extLst>
  </p:cSld>
  <p:clrMapOvr>
    <a:masterClrMapping/>
  </p:clrMapOvr>
</p:sld>
</file>

<file path=ppt/theme/theme1.xml><?xml version="1.0" encoding="utf-8"?>
<a:theme xmlns:a="http://schemas.openxmlformats.org/drawingml/2006/main" name="Animated_circle_draws_to_highlight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F2027D1-EDF5-4389-BAA1-95F8242DA7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Анимированные круги для выделения текста</Template>
  <TotalTime>0</TotalTime>
  <Words>686</Words>
  <Application>Microsoft Office PowerPoint</Application>
  <PresentationFormat>Экран (4:3)</PresentationFormat>
  <Paragraphs>180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Meiryo UI</vt:lpstr>
      <vt:lpstr>Segoe UI</vt:lpstr>
      <vt:lpstr>Segoe UI Light</vt:lpstr>
      <vt:lpstr>Segoe UI Semibold</vt:lpstr>
      <vt:lpstr>Segoe UI Semilight</vt:lpstr>
      <vt:lpstr>Times New Roman</vt:lpstr>
      <vt:lpstr>Animated_circle_draws_to_highlight_text</vt:lpstr>
      <vt:lpstr>Презентация PowerPoint</vt:lpstr>
      <vt:lpstr>Презентация PowerPoint</vt:lpstr>
      <vt:lpstr>От автоматизации к управлению</vt:lpstr>
      <vt:lpstr>Использование отчетов для принятия решений</vt:lpstr>
      <vt:lpstr>Декларация возможностей</vt:lpstr>
      <vt:lpstr>Контролируемые отрасли и показатели в регионе, на территориях, в разрезе учреждений и компаний, выборки</vt:lpstr>
      <vt:lpstr>Образование</vt:lpstr>
      <vt:lpstr>Образование</vt:lpstr>
      <vt:lpstr>Социальная сфера</vt:lpstr>
      <vt:lpstr>Мониторинг цен</vt:lpstr>
      <vt:lpstr>ЖКХ</vt:lpstr>
      <vt:lpstr>Кадровый потенциал</vt:lpstr>
      <vt:lpstr>Опыт реализации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образовательных учреждений (ОУ)</vt:lpstr>
      <vt:lpstr>Рейтинг образовательных учреждений (ОУ)</vt:lpstr>
      <vt:lpstr>Рейтинг образовательных учреждений (ОУ)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2015-04-19T14:38:06Z</dcterms:created>
  <dcterms:modified xsi:type="dcterms:W3CDTF">2018-04-06T01:21:36Z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TC024787019991</vt:lpwstr>
  </property>
</Properties>
</file>