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74160"/>
            <a:ext cx="9071280" cy="579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504000" y="74160"/>
            <a:ext cx="9071280" cy="579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74160"/>
            <a:ext cx="9071280" cy="579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0"/>
            <a:ext cx="10080000" cy="4251960"/>
          </a:xfrm>
          <a:custGeom>
            <a:avLst/>
            <a:gdLst/>
            <a:ahLst/>
            <a:rect l="l" t="t" r="r" b="b"/>
            <a:pathLst>
              <a:path w="28001" h="11812">
                <a:moveTo>
                  <a:pt x="0" y="11811"/>
                </a:moveTo>
                <a:lnTo>
                  <a:pt x="0" y="0"/>
                </a:lnTo>
                <a:lnTo>
                  <a:pt x="28000" y="0"/>
                </a:lnTo>
                <a:lnTo>
                  <a:pt x="28000" y="7811"/>
                </a:lnTo>
                <a:lnTo>
                  <a:pt x="0" y="11811"/>
                </a:lnTo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74320" y="731520"/>
            <a:ext cx="9071280" cy="33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latin typeface="Arial"/>
              </a:rPr>
              <a:t>Законодательные коллизии </a:t>
            </a:r>
            <a:br/>
            <a:r>
              <a:rPr b="0" lang="ru-RU" sz="4400" spc="-1" strike="noStrike">
                <a:latin typeface="Arial"/>
              </a:rPr>
              <a:t>в ГИС ЖКХ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6683760" y="91440"/>
            <a:ext cx="3395880" cy="3193560"/>
          </a:xfrm>
          <a:prstGeom prst="rect">
            <a:avLst/>
          </a:prstGeom>
          <a:ln>
            <a:noFill/>
          </a:ln>
        </p:spPr>
      </p:pic>
      <p:pic>
        <p:nvPicPr>
          <p:cNvPr id="157" name="" descr=""/>
          <p:cNvPicPr/>
          <p:nvPr/>
        </p:nvPicPr>
        <p:blipFill>
          <a:blip r:embed="rId2"/>
          <a:stretch/>
        </p:blipFill>
        <p:spPr>
          <a:xfrm>
            <a:off x="91440" y="274320"/>
            <a:ext cx="6491880" cy="3029400"/>
          </a:xfrm>
          <a:prstGeom prst="rect">
            <a:avLst/>
          </a:prstGeom>
          <a:ln>
            <a:noFill/>
          </a:ln>
        </p:spPr>
      </p:pic>
      <p:pic>
        <p:nvPicPr>
          <p:cNvPr id="158" name="" descr=""/>
          <p:cNvPicPr/>
          <p:nvPr/>
        </p:nvPicPr>
        <p:blipFill>
          <a:blip r:embed="rId3"/>
          <a:stretch/>
        </p:blipFill>
        <p:spPr>
          <a:xfrm>
            <a:off x="274320" y="3304080"/>
            <a:ext cx="9119880" cy="2200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ru-RU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            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         </a:t>
            </a:r>
            <a:r>
              <a:rPr b="1" lang="ru-RU" sz="4400" spc="-1" strike="noStrike">
                <a:latin typeface="Arial"/>
              </a:rPr>
              <a:t>   </a:t>
            </a:r>
            <a:r>
              <a:rPr b="1" lang="ru-RU" sz="3200" spc="-1" strike="noStrike">
                <a:latin typeface="Arial"/>
              </a:rPr>
              <a:t>СПАСИБО ЗА ВНИМАНИЕ!!!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latin typeface="Arial"/>
              </a:rPr>
              <a:t> </a:t>
            </a:r>
            <a:r>
              <a:rPr b="0" lang="ru-RU" sz="3200" spc="-1" strike="noStrike">
                <a:latin typeface="Arial"/>
              </a:rPr>
              <a:t>Государственная информационная система жилищно-коммунального хозяйства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640080" y="1172520"/>
            <a:ext cx="9071280" cy="438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 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latin typeface="Times New Roman"/>
              </a:rPr>
              <a:t>Каким законом регулируется ГИС ЖКХ?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r>
              <a:rPr b="0" lang="ru-RU" sz="2200" spc="-1" strike="noStrike">
                <a:latin typeface="Times New Roman"/>
              </a:rPr>
              <a:t>Федеральным законом Российской Федерации от 21 июля 2014 г. № 209-ФЗ “О государственной информационной системе жилищно-коммунального хозяйства”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latin typeface="Times New Roman"/>
              </a:rPr>
              <a:t>Кто является оператором системы?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latin typeface="Times New Roman"/>
              </a:rPr>
              <a:t>Оператором системы является ФГУП «Почта России»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latin typeface="Times New Roman"/>
              </a:rPr>
              <a:t>Кто осуществляет координацию создания системы?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latin typeface="Times New Roman"/>
              </a:rPr>
              <a:t> </a:t>
            </a:r>
            <a:r>
              <a:rPr b="0" lang="ru-RU" sz="2200" spc="-1" strike="noStrike">
                <a:latin typeface="Times New Roman"/>
              </a:rPr>
              <a:t>Минкомсвязь России совместно с Минстроем России</a:t>
            </a:r>
            <a:endParaRPr b="0" lang="ru-RU" sz="22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91440" y="99360"/>
            <a:ext cx="9783720" cy="5604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0" y="-24840"/>
            <a:ext cx="9966600" cy="564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91440" y="0"/>
            <a:ext cx="10018440" cy="561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640080" y="548640"/>
            <a:ext cx="3565800" cy="13712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ОРГАНЫ ГОСВЛАСТИ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ОМС, УО, ТСЖ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Ресурсоснабжающие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организации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6035040" y="365760"/>
            <a:ext cx="3565800" cy="13712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Приказ Минкомсвязи и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Минстроя России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от 29.02.2016 №74/114/пр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4297680" y="914400"/>
            <a:ext cx="1737000" cy="365400"/>
          </a:xfrm>
          <a:custGeom>
            <a:avLst/>
            <a:gdLst/>
            <a:ahLst/>
            <a:rect l="l" t="t" r="r" b="b"/>
            <a:pathLst>
              <a:path w="4828" h="1018">
                <a:moveTo>
                  <a:pt x="0" y="508"/>
                </a:moveTo>
                <a:lnTo>
                  <a:pt x="960" y="0"/>
                </a:lnTo>
                <a:lnTo>
                  <a:pt x="960" y="254"/>
                </a:lnTo>
                <a:lnTo>
                  <a:pt x="3866" y="254"/>
                </a:lnTo>
                <a:lnTo>
                  <a:pt x="3866" y="0"/>
                </a:lnTo>
                <a:lnTo>
                  <a:pt x="4827" y="508"/>
                </a:lnTo>
                <a:lnTo>
                  <a:pt x="3866" y="1017"/>
                </a:lnTo>
                <a:lnTo>
                  <a:pt x="3866" y="762"/>
                </a:lnTo>
                <a:lnTo>
                  <a:pt x="960" y="762"/>
                </a:lnTo>
                <a:lnTo>
                  <a:pt x="960" y="1017"/>
                </a:lnTo>
                <a:lnTo>
                  <a:pt x="0" y="508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4"/>
          <p:cNvSpPr/>
          <p:nvPr/>
        </p:nvSpPr>
        <p:spPr>
          <a:xfrm>
            <a:off x="640080" y="2377440"/>
            <a:ext cx="3565800" cy="1371240"/>
          </a:xfrm>
          <a:prstGeom prst="rect">
            <a:avLst/>
          </a:prstGeom>
          <a:solidFill>
            <a:srgbClr val="0000c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РОСРЕЕСТР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6035040" y="2194560"/>
            <a:ext cx="3565800" cy="1371240"/>
          </a:xfrm>
          <a:prstGeom prst="rect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Приказ Минкомсвязи России №311, </a:t>
            </a:r>
            <a:endParaRPr b="0" lang="ru-RU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Минстроя России №612/пр от 24.08.2015</a:t>
            </a: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133" name="CustomShape 6"/>
          <p:cNvSpPr/>
          <p:nvPr/>
        </p:nvSpPr>
        <p:spPr>
          <a:xfrm>
            <a:off x="4297680" y="2743200"/>
            <a:ext cx="1737000" cy="365400"/>
          </a:xfrm>
          <a:custGeom>
            <a:avLst/>
            <a:gdLst/>
            <a:ahLst/>
            <a:rect l="l" t="t" r="r" b="b"/>
            <a:pathLst>
              <a:path w="4828" h="1018">
                <a:moveTo>
                  <a:pt x="0" y="508"/>
                </a:moveTo>
                <a:lnTo>
                  <a:pt x="960" y="0"/>
                </a:lnTo>
                <a:lnTo>
                  <a:pt x="960" y="254"/>
                </a:lnTo>
                <a:lnTo>
                  <a:pt x="3866" y="254"/>
                </a:lnTo>
                <a:lnTo>
                  <a:pt x="3866" y="0"/>
                </a:lnTo>
                <a:lnTo>
                  <a:pt x="4827" y="508"/>
                </a:lnTo>
                <a:lnTo>
                  <a:pt x="3866" y="1017"/>
                </a:lnTo>
                <a:lnTo>
                  <a:pt x="3866" y="762"/>
                </a:lnTo>
                <a:lnTo>
                  <a:pt x="960" y="762"/>
                </a:lnTo>
                <a:lnTo>
                  <a:pt x="960" y="1017"/>
                </a:lnTo>
                <a:lnTo>
                  <a:pt x="0" y="508"/>
                </a:lnTo>
              </a:path>
            </a:pathLst>
          </a:cu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7"/>
          <p:cNvSpPr/>
          <p:nvPr/>
        </p:nvSpPr>
        <p:spPr>
          <a:xfrm>
            <a:off x="640440" y="2377440"/>
            <a:ext cx="3565800" cy="1371240"/>
          </a:xfrm>
          <a:prstGeom prst="rect">
            <a:avLst/>
          </a:prstGeom>
          <a:solidFill>
            <a:srgbClr val="0000c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РОСРЕЕСТР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5" name="CustomShape 8"/>
          <p:cNvSpPr/>
          <p:nvPr/>
        </p:nvSpPr>
        <p:spPr>
          <a:xfrm>
            <a:off x="6035400" y="2194560"/>
            <a:ext cx="3565800" cy="1371240"/>
          </a:xfrm>
          <a:prstGeom prst="rect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Приказ Минкомсвязи России №311, </a:t>
            </a:r>
            <a:endParaRPr b="0" lang="ru-RU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Минстроя России №612/пр от 24.08.2015</a:t>
            </a: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136" name="CustomShape 9"/>
          <p:cNvSpPr/>
          <p:nvPr/>
        </p:nvSpPr>
        <p:spPr>
          <a:xfrm>
            <a:off x="4298040" y="2743200"/>
            <a:ext cx="1737000" cy="365400"/>
          </a:xfrm>
          <a:custGeom>
            <a:avLst/>
            <a:gdLst/>
            <a:ahLst/>
            <a:rect l="l" t="t" r="r" b="b"/>
            <a:pathLst>
              <a:path w="4828" h="1018">
                <a:moveTo>
                  <a:pt x="0" y="508"/>
                </a:moveTo>
                <a:lnTo>
                  <a:pt x="960" y="0"/>
                </a:lnTo>
                <a:lnTo>
                  <a:pt x="960" y="254"/>
                </a:lnTo>
                <a:lnTo>
                  <a:pt x="3866" y="254"/>
                </a:lnTo>
                <a:lnTo>
                  <a:pt x="3866" y="0"/>
                </a:lnTo>
                <a:lnTo>
                  <a:pt x="4827" y="508"/>
                </a:lnTo>
                <a:lnTo>
                  <a:pt x="3866" y="1017"/>
                </a:lnTo>
                <a:lnTo>
                  <a:pt x="3866" y="762"/>
                </a:lnTo>
                <a:lnTo>
                  <a:pt x="960" y="762"/>
                </a:lnTo>
                <a:lnTo>
                  <a:pt x="960" y="1017"/>
                </a:lnTo>
                <a:lnTo>
                  <a:pt x="0" y="508"/>
                </a:lnTo>
              </a:path>
            </a:pathLst>
          </a:cu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10"/>
          <p:cNvSpPr/>
          <p:nvPr/>
        </p:nvSpPr>
        <p:spPr>
          <a:xfrm>
            <a:off x="640440" y="2377440"/>
            <a:ext cx="3565800" cy="1371240"/>
          </a:xfrm>
          <a:prstGeom prst="rect">
            <a:avLst/>
          </a:prstGeom>
          <a:solidFill>
            <a:srgbClr val="0000cc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РОСРЕЕСТР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8" name="CustomShape 11"/>
          <p:cNvSpPr/>
          <p:nvPr/>
        </p:nvSpPr>
        <p:spPr>
          <a:xfrm>
            <a:off x="6035400" y="2194560"/>
            <a:ext cx="3565800" cy="1371240"/>
          </a:xfrm>
          <a:prstGeom prst="rect">
            <a:avLst/>
          </a:pr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Приказ Минкомсвязи России №311, </a:t>
            </a:r>
            <a:endParaRPr b="0" lang="ru-RU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Минстроя России №612/пр от 24.08.2015</a:t>
            </a: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139" name="CustomShape 12"/>
          <p:cNvSpPr/>
          <p:nvPr/>
        </p:nvSpPr>
        <p:spPr>
          <a:xfrm>
            <a:off x="4298040" y="2743200"/>
            <a:ext cx="1737000" cy="365400"/>
          </a:xfrm>
          <a:custGeom>
            <a:avLst/>
            <a:gdLst/>
            <a:ahLst/>
            <a:rect l="l" t="t" r="r" b="b"/>
            <a:pathLst>
              <a:path w="4828" h="1018">
                <a:moveTo>
                  <a:pt x="0" y="508"/>
                </a:moveTo>
                <a:lnTo>
                  <a:pt x="960" y="0"/>
                </a:lnTo>
                <a:lnTo>
                  <a:pt x="960" y="254"/>
                </a:lnTo>
                <a:lnTo>
                  <a:pt x="3866" y="254"/>
                </a:lnTo>
                <a:lnTo>
                  <a:pt x="3866" y="0"/>
                </a:lnTo>
                <a:lnTo>
                  <a:pt x="4827" y="508"/>
                </a:lnTo>
                <a:lnTo>
                  <a:pt x="3866" y="1017"/>
                </a:lnTo>
                <a:lnTo>
                  <a:pt x="3866" y="762"/>
                </a:lnTo>
                <a:lnTo>
                  <a:pt x="960" y="762"/>
                </a:lnTo>
                <a:lnTo>
                  <a:pt x="960" y="1017"/>
                </a:lnTo>
                <a:lnTo>
                  <a:pt x="0" y="508"/>
                </a:lnTo>
              </a:path>
            </a:pathLst>
          </a:custGeom>
          <a:solidFill>
            <a:srgbClr val="0000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13"/>
          <p:cNvSpPr/>
          <p:nvPr/>
        </p:nvSpPr>
        <p:spPr>
          <a:xfrm>
            <a:off x="548280" y="4114800"/>
            <a:ext cx="3565800" cy="1371240"/>
          </a:xfrm>
          <a:prstGeom prst="rect">
            <a:avLst/>
          </a:prstGeom>
          <a:solidFill>
            <a:srgbClr val="9933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РОСРЕЕСТР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41" name="CustomShape 14"/>
          <p:cNvSpPr/>
          <p:nvPr/>
        </p:nvSpPr>
        <p:spPr>
          <a:xfrm>
            <a:off x="5943240" y="3931920"/>
            <a:ext cx="3565800" cy="1371240"/>
          </a:xfrm>
          <a:prstGeom prst="rect">
            <a:avLst/>
          </a:prstGeom>
          <a:solidFill>
            <a:srgbClr val="9933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Приказ Минкомсвязи России №311, </a:t>
            </a:r>
            <a:endParaRPr b="0" lang="ru-RU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Минстроя России №612/пр от 24.08.2015</a:t>
            </a: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142" name="CustomShape 15"/>
          <p:cNvSpPr/>
          <p:nvPr/>
        </p:nvSpPr>
        <p:spPr>
          <a:xfrm>
            <a:off x="4205880" y="4480560"/>
            <a:ext cx="1737000" cy="365400"/>
          </a:xfrm>
          <a:custGeom>
            <a:avLst/>
            <a:gdLst/>
            <a:ahLst/>
            <a:rect l="l" t="t" r="r" b="b"/>
            <a:pathLst>
              <a:path w="4828" h="1018">
                <a:moveTo>
                  <a:pt x="0" y="508"/>
                </a:moveTo>
                <a:lnTo>
                  <a:pt x="960" y="0"/>
                </a:lnTo>
                <a:lnTo>
                  <a:pt x="960" y="254"/>
                </a:lnTo>
                <a:lnTo>
                  <a:pt x="3866" y="254"/>
                </a:lnTo>
                <a:lnTo>
                  <a:pt x="3866" y="0"/>
                </a:lnTo>
                <a:lnTo>
                  <a:pt x="4827" y="508"/>
                </a:lnTo>
                <a:lnTo>
                  <a:pt x="3866" y="1017"/>
                </a:lnTo>
                <a:lnTo>
                  <a:pt x="3866" y="762"/>
                </a:lnTo>
                <a:lnTo>
                  <a:pt x="960" y="762"/>
                </a:lnTo>
                <a:lnTo>
                  <a:pt x="960" y="1017"/>
                </a:lnTo>
                <a:lnTo>
                  <a:pt x="0" y="508"/>
                </a:lnTo>
              </a:path>
            </a:pathLst>
          </a:custGeom>
          <a:solidFill>
            <a:srgbClr val="9933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16"/>
          <p:cNvSpPr/>
          <p:nvPr/>
        </p:nvSpPr>
        <p:spPr>
          <a:xfrm>
            <a:off x="548640" y="4114800"/>
            <a:ext cx="3565800" cy="1371240"/>
          </a:xfrm>
          <a:prstGeom prst="rect">
            <a:avLst/>
          </a:prstGeom>
          <a:solidFill>
            <a:srgbClr val="9933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РОСРЕЕСТР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44" name="CustomShape 17"/>
          <p:cNvSpPr/>
          <p:nvPr/>
        </p:nvSpPr>
        <p:spPr>
          <a:xfrm>
            <a:off x="5943600" y="3931920"/>
            <a:ext cx="3565800" cy="1371240"/>
          </a:xfrm>
          <a:prstGeom prst="rect">
            <a:avLst/>
          </a:prstGeom>
          <a:solidFill>
            <a:srgbClr val="9933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Приказ Минкомсвязи России №311, </a:t>
            </a:r>
            <a:endParaRPr b="0" lang="ru-RU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Минстроя России №612/пр от 24.08.2015</a:t>
            </a: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145" name="CustomShape 18"/>
          <p:cNvSpPr/>
          <p:nvPr/>
        </p:nvSpPr>
        <p:spPr>
          <a:xfrm>
            <a:off x="4206240" y="4480560"/>
            <a:ext cx="1737000" cy="365400"/>
          </a:xfrm>
          <a:custGeom>
            <a:avLst/>
            <a:gdLst/>
            <a:ahLst/>
            <a:rect l="l" t="t" r="r" b="b"/>
            <a:pathLst>
              <a:path w="4828" h="1018">
                <a:moveTo>
                  <a:pt x="0" y="508"/>
                </a:moveTo>
                <a:lnTo>
                  <a:pt x="960" y="0"/>
                </a:lnTo>
                <a:lnTo>
                  <a:pt x="960" y="254"/>
                </a:lnTo>
                <a:lnTo>
                  <a:pt x="3866" y="254"/>
                </a:lnTo>
                <a:lnTo>
                  <a:pt x="3866" y="0"/>
                </a:lnTo>
                <a:lnTo>
                  <a:pt x="4827" y="508"/>
                </a:lnTo>
                <a:lnTo>
                  <a:pt x="3866" y="1017"/>
                </a:lnTo>
                <a:lnTo>
                  <a:pt x="3866" y="762"/>
                </a:lnTo>
                <a:lnTo>
                  <a:pt x="960" y="762"/>
                </a:lnTo>
                <a:lnTo>
                  <a:pt x="960" y="1017"/>
                </a:lnTo>
                <a:lnTo>
                  <a:pt x="0" y="508"/>
                </a:lnTo>
              </a:path>
            </a:pathLst>
          </a:custGeom>
          <a:solidFill>
            <a:srgbClr val="9933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19"/>
          <p:cNvSpPr/>
          <p:nvPr/>
        </p:nvSpPr>
        <p:spPr>
          <a:xfrm>
            <a:off x="548640" y="4114800"/>
            <a:ext cx="3565800" cy="1371240"/>
          </a:xfrm>
          <a:prstGeom prst="rect">
            <a:avLst/>
          </a:prstGeom>
          <a:solidFill>
            <a:srgbClr val="9933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МВД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Управление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по вопросам миграции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47" name="CustomShape 20"/>
          <p:cNvSpPr/>
          <p:nvPr/>
        </p:nvSpPr>
        <p:spPr>
          <a:xfrm>
            <a:off x="5943240" y="3931920"/>
            <a:ext cx="3565800" cy="1371240"/>
          </a:xfrm>
          <a:prstGeom prst="rect">
            <a:avLst/>
          </a:prstGeom>
          <a:solidFill>
            <a:srgbClr val="9933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Приказ Минкомсвязи и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Минстроя России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№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18/34/пр от 28.01.2016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8" name="CustomShape 21"/>
          <p:cNvSpPr/>
          <p:nvPr/>
        </p:nvSpPr>
        <p:spPr>
          <a:xfrm>
            <a:off x="4206240" y="4480560"/>
            <a:ext cx="1737000" cy="365400"/>
          </a:xfrm>
          <a:custGeom>
            <a:avLst/>
            <a:gdLst/>
            <a:ahLst/>
            <a:rect l="l" t="t" r="r" b="b"/>
            <a:pathLst>
              <a:path w="4828" h="1018">
                <a:moveTo>
                  <a:pt x="0" y="508"/>
                </a:moveTo>
                <a:lnTo>
                  <a:pt x="960" y="0"/>
                </a:lnTo>
                <a:lnTo>
                  <a:pt x="960" y="254"/>
                </a:lnTo>
                <a:lnTo>
                  <a:pt x="3866" y="254"/>
                </a:lnTo>
                <a:lnTo>
                  <a:pt x="3866" y="0"/>
                </a:lnTo>
                <a:lnTo>
                  <a:pt x="4827" y="508"/>
                </a:lnTo>
                <a:lnTo>
                  <a:pt x="3866" y="1017"/>
                </a:lnTo>
                <a:lnTo>
                  <a:pt x="3866" y="762"/>
                </a:lnTo>
                <a:lnTo>
                  <a:pt x="960" y="762"/>
                </a:lnTo>
                <a:lnTo>
                  <a:pt x="960" y="1017"/>
                </a:lnTo>
                <a:lnTo>
                  <a:pt x="0" y="508"/>
                </a:lnTo>
              </a:path>
            </a:pathLst>
          </a:custGeom>
          <a:solidFill>
            <a:srgbClr val="9933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379080" y="548640"/>
            <a:ext cx="9457920" cy="4174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365760" y="365760"/>
            <a:ext cx="9743040" cy="4297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274320" y="365760"/>
            <a:ext cx="9761400" cy="4297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LibreOffice/6.0.1.1$Windows_x86 LibreOffice_project/60bfb1526849283ce2491346ed2aa51c465abfe6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2017-10-20T23:41:18Z</dcterms:created>
  <dc:creator/>
  <dc:description/>
  <dc:language>ru-RU</dc:language>
  <cp:lastModifiedBy/>
  <dcterms:modified xsi:type="dcterms:W3CDTF">2018-04-05T07:35:15Z</dcterms:modified>
  <cp:revision>3</cp:revision>
  <dc:subject/>
  <dc:title/>
</cp:coreProperties>
</file>