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7" r:id="rId2"/>
    <p:sldId id="258" r:id="rId3"/>
    <p:sldId id="263" r:id="rId4"/>
    <p:sldId id="262" r:id="rId5"/>
    <p:sldId id="265" r:id="rId6"/>
    <p:sldId id="259" r:id="rId7"/>
    <p:sldId id="260" r:id="rId8"/>
    <p:sldId id="264" r:id="rId9"/>
    <p:sldId id="261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540" autoAdjust="0"/>
  </p:normalViewPr>
  <p:slideViewPr>
    <p:cSldViewPr showGuides="1">
      <p:cViewPr varScale="1">
        <p:scale>
          <a:sx n="49" d="100"/>
          <a:sy n="49" d="100"/>
        </p:scale>
        <p:origin x="19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B491C-F271-4622-921C-BA2C04887E25}" type="doc">
      <dgm:prSet loTypeId="urn:microsoft.com/office/officeart/2005/8/layout/chevron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1E3B8896-80C1-4FF9-8514-FE3C829F4919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4850AAB-41E5-4667-9607-12DE11DD348F}" type="parTrans" cxnId="{5B8BE878-0230-467E-81AD-EA8AACEDD1C4}">
      <dgm:prSet/>
      <dgm:spPr/>
      <dgm:t>
        <a:bodyPr/>
        <a:lstStyle/>
        <a:p>
          <a:endParaRPr lang="ru-RU"/>
        </a:p>
      </dgm:t>
    </dgm:pt>
    <dgm:pt modelId="{9B9EAF3C-F4F7-436B-BC34-DCC762D5F46F}" type="sibTrans" cxnId="{5B8BE878-0230-467E-81AD-EA8AACEDD1C4}">
      <dgm:prSet/>
      <dgm:spPr/>
      <dgm:t>
        <a:bodyPr/>
        <a:lstStyle/>
        <a:p>
          <a:endParaRPr lang="ru-RU"/>
        </a:p>
      </dgm:t>
    </dgm:pt>
    <dgm:pt modelId="{9FC7437A-F409-4AA7-BD75-FDB5F7658DE0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Экспертно-аналитическое исследование нормативно-правового и программно-технического обеспечения функционирования Системы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F7BB214C-CE07-48A7-BFCC-C7D039A30531}" type="parTrans" cxnId="{0DD99289-228F-404C-A843-DA89C5E2F694}">
      <dgm:prSet/>
      <dgm:spPr/>
      <dgm:t>
        <a:bodyPr/>
        <a:lstStyle/>
        <a:p>
          <a:endParaRPr lang="ru-RU"/>
        </a:p>
      </dgm:t>
    </dgm:pt>
    <dgm:pt modelId="{02E06A2E-6F38-4FA9-83BA-BBE13CDAE6B8}" type="sibTrans" cxnId="{0DD99289-228F-404C-A843-DA89C5E2F694}">
      <dgm:prSet/>
      <dgm:spPr/>
      <dgm:t>
        <a:bodyPr/>
        <a:lstStyle/>
        <a:p>
          <a:endParaRPr lang="ru-RU"/>
        </a:p>
      </dgm:t>
    </dgm:pt>
    <dgm:pt modelId="{FC1F9440-0AA1-4B37-82C1-CD58F28ED2E3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32247FD2-23F7-4F85-96B7-4C5044F27E7F}" type="parTrans" cxnId="{D4703E9B-BD15-4A5F-8DD0-F0C02DDC48EB}">
      <dgm:prSet/>
      <dgm:spPr/>
      <dgm:t>
        <a:bodyPr/>
        <a:lstStyle/>
        <a:p>
          <a:endParaRPr lang="ru-RU"/>
        </a:p>
      </dgm:t>
    </dgm:pt>
    <dgm:pt modelId="{CF0BC5BC-4CC5-4895-8083-EC399C6461C4}" type="sibTrans" cxnId="{D4703E9B-BD15-4A5F-8DD0-F0C02DDC48EB}">
      <dgm:prSet/>
      <dgm:spPr/>
      <dgm:t>
        <a:bodyPr/>
        <a:lstStyle/>
        <a:p>
          <a:endParaRPr lang="ru-RU"/>
        </a:p>
      </dgm:t>
    </dgm:pt>
    <dgm:pt modelId="{31CFEB59-5D25-4B36-BD15-556AAB59447A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Внедрение функционала автоматизирующего процесс планирования бюджета</a:t>
          </a:r>
          <a:endParaRPr lang="ru-RU" dirty="0">
            <a:solidFill>
              <a:srgbClr val="C00000"/>
            </a:solidFill>
          </a:endParaRPr>
        </a:p>
      </dgm:t>
    </dgm:pt>
    <dgm:pt modelId="{0823BFFE-9444-4586-801B-71019278D330}" type="parTrans" cxnId="{5034DCB7-D131-46AB-B8CE-D35AF5CF1477}">
      <dgm:prSet/>
      <dgm:spPr/>
      <dgm:t>
        <a:bodyPr/>
        <a:lstStyle/>
        <a:p>
          <a:endParaRPr lang="ru-RU"/>
        </a:p>
      </dgm:t>
    </dgm:pt>
    <dgm:pt modelId="{804DAA21-6A07-4F65-921C-1457729BCC4E}" type="sibTrans" cxnId="{5034DCB7-D131-46AB-B8CE-D35AF5CF1477}">
      <dgm:prSet/>
      <dgm:spPr/>
      <dgm:t>
        <a:bodyPr/>
        <a:lstStyle/>
        <a:p>
          <a:endParaRPr lang="ru-RU"/>
        </a:p>
      </dgm:t>
    </dgm:pt>
    <dgm:pt modelId="{68344AF3-0AEA-4AFB-AAB1-6BEBCFD34BBA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686613E-1F77-4318-8AAB-7E8BA8394A31}" type="parTrans" cxnId="{4E153D8F-4CB2-4688-8654-CA9824BE029A}">
      <dgm:prSet/>
      <dgm:spPr/>
      <dgm:t>
        <a:bodyPr/>
        <a:lstStyle/>
        <a:p>
          <a:endParaRPr lang="ru-RU"/>
        </a:p>
      </dgm:t>
    </dgm:pt>
    <dgm:pt modelId="{11C5117D-8415-4178-933F-4FE7B33D4EF2}" type="sibTrans" cxnId="{4E153D8F-4CB2-4688-8654-CA9824BE029A}">
      <dgm:prSet/>
      <dgm:spPr/>
      <dgm:t>
        <a:bodyPr/>
        <a:lstStyle/>
        <a:p>
          <a:endParaRPr lang="ru-RU"/>
        </a:p>
      </dgm:t>
    </dgm:pt>
    <dgm:pt modelId="{78E95293-7242-4681-BDD7-371E2AF8EB9D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Внедрение функционала автоматизирующего процесс </a:t>
          </a:r>
          <a:r>
            <a:rPr lang="ru-RU" smtClean="0">
              <a:solidFill>
                <a:schemeClr val="tx2">
                  <a:lumMod val="75000"/>
                </a:schemeClr>
              </a:solidFill>
            </a:rPr>
            <a:t>исполнения бюджета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3EF076EE-954B-4AEE-A64B-0CCE6C44C443}" type="parTrans" cxnId="{D72A77AC-AEBD-444C-83C5-FDA5C1DAA990}">
      <dgm:prSet/>
      <dgm:spPr/>
      <dgm:t>
        <a:bodyPr/>
        <a:lstStyle/>
        <a:p>
          <a:endParaRPr lang="ru-RU"/>
        </a:p>
      </dgm:t>
    </dgm:pt>
    <dgm:pt modelId="{9E532F2B-2242-460B-8B53-C5274803516A}" type="sibTrans" cxnId="{D72A77AC-AEBD-444C-83C5-FDA5C1DAA990}">
      <dgm:prSet/>
      <dgm:spPr/>
      <dgm:t>
        <a:bodyPr/>
        <a:lstStyle/>
        <a:p>
          <a:endParaRPr lang="ru-RU"/>
        </a:p>
      </dgm:t>
    </dgm:pt>
    <dgm:pt modelId="{88139CDA-5299-4E54-B4A1-26868F0D4ABF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5A5C9091-0B24-4653-8047-328429444514}" type="parTrans" cxnId="{7079D1B8-3053-468F-9B12-8ED6F3479660}">
      <dgm:prSet/>
      <dgm:spPr/>
      <dgm:t>
        <a:bodyPr/>
        <a:lstStyle/>
        <a:p>
          <a:endParaRPr lang="ru-RU"/>
        </a:p>
      </dgm:t>
    </dgm:pt>
    <dgm:pt modelId="{4C676AA3-3F6A-44CA-ADD2-FC36122C0303}" type="sibTrans" cxnId="{7079D1B8-3053-468F-9B12-8ED6F3479660}">
      <dgm:prSet/>
      <dgm:spPr/>
      <dgm:t>
        <a:bodyPr/>
        <a:lstStyle/>
        <a:p>
          <a:endParaRPr lang="ru-RU"/>
        </a:p>
      </dgm:t>
    </dgm:pt>
    <dgm:pt modelId="{8AF11150-C8CC-40C4-911C-DE49DCB9661A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Внедрение функционала автоматизирующего процесс </a:t>
          </a:r>
          <a:r>
            <a:rPr lang="ru-RU" smtClean="0">
              <a:solidFill>
                <a:schemeClr val="tx2">
                  <a:lumMod val="75000"/>
                </a:schemeClr>
              </a:solidFill>
            </a:rPr>
            <a:t>муниципальных закупок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86A362DF-F62D-4D86-8190-4B41D3B8C483}" type="parTrans" cxnId="{F4A627E4-5753-48D2-91E6-72F1C574121A}">
      <dgm:prSet/>
      <dgm:spPr/>
      <dgm:t>
        <a:bodyPr/>
        <a:lstStyle/>
        <a:p>
          <a:endParaRPr lang="ru-RU"/>
        </a:p>
      </dgm:t>
    </dgm:pt>
    <dgm:pt modelId="{CBB2C094-CAEA-4D37-A05C-3445A0BE463E}" type="sibTrans" cxnId="{F4A627E4-5753-48D2-91E6-72F1C574121A}">
      <dgm:prSet/>
      <dgm:spPr/>
      <dgm:t>
        <a:bodyPr/>
        <a:lstStyle/>
        <a:p>
          <a:endParaRPr lang="ru-RU"/>
        </a:p>
      </dgm:t>
    </dgm:pt>
    <dgm:pt modelId="{E7A47B61-D9D0-450D-9B46-111808CD2B39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Открытый бюджет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D2669C28-86D0-4ACB-80E5-C2ECFF28D63E}" type="parTrans" cxnId="{59F31CDB-9DB9-489D-8F95-CF0CF48ECAAA}">
      <dgm:prSet/>
      <dgm:spPr/>
      <dgm:t>
        <a:bodyPr/>
        <a:lstStyle/>
        <a:p>
          <a:endParaRPr lang="ru-RU"/>
        </a:p>
      </dgm:t>
    </dgm:pt>
    <dgm:pt modelId="{0D403EB2-6CA7-4890-8ABF-9BE8A499ECFE}" type="sibTrans" cxnId="{59F31CDB-9DB9-489D-8F95-CF0CF48ECAAA}">
      <dgm:prSet/>
      <dgm:spPr/>
      <dgm:t>
        <a:bodyPr/>
        <a:lstStyle/>
        <a:p>
          <a:endParaRPr lang="ru-RU"/>
        </a:p>
      </dgm:t>
    </dgm:pt>
    <dgm:pt modelId="{9173B8A2-FECE-4988-82FA-D5CADAB66602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22126F55-D5B6-450D-B2CB-B82BD170426F}" type="parTrans" cxnId="{7F3EB377-C472-413C-99E7-D23DAB4B1FA5}">
      <dgm:prSet/>
      <dgm:spPr/>
      <dgm:t>
        <a:bodyPr/>
        <a:lstStyle/>
        <a:p>
          <a:endParaRPr lang="ru-RU"/>
        </a:p>
      </dgm:t>
    </dgm:pt>
    <dgm:pt modelId="{3F2B4624-EBC5-40B5-B4B2-0C95D024BD5B}" type="sibTrans" cxnId="{7F3EB377-C472-413C-99E7-D23DAB4B1FA5}">
      <dgm:prSet/>
      <dgm:spPr/>
      <dgm:t>
        <a:bodyPr/>
        <a:lstStyle/>
        <a:p>
          <a:endParaRPr lang="ru-RU"/>
        </a:p>
      </dgm:t>
    </dgm:pt>
    <dgm:pt modelId="{1780E0DE-E546-47D4-BD9E-3B7DB67C6A81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Внутренний портал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A265A16C-4060-48EE-B50E-A0A9EB8BC8B4}" type="parTrans" cxnId="{604DD34D-63A0-44C9-AC4B-8C6A5F5E51C2}">
      <dgm:prSet/>
      <dgm:spPr/>
      <dgm:t>
        <a:bodyPr/>
        <a:lstStyle/>
        <a:p>
          <a:endParaRPr lang="ru-RU"/>
        </a:p>
      </dgm:t>
    </dgm:pt>
    <dgm:pt modelId="{3F24BA62-66DF-4713-B243-B3F86CE2FFA8}" type="sibTrans" cxnId="{604DD34D-63A0-44C9-AC4B-8C6A5F5E51C2}">
      <dgm:prSet/>
      <dgm:spPr/>
      <dgm:t>
        <a:bodyPr/>
        <a:lstStyle/>
        <a:p>
          <a:endParaRPr lang="ru-RU"/>
        </a:p>
      </dgm:t>
    </dgm:pt>
    <dgm:pt modelId="{75FEFF03-488B-4158-950B-CC553EBA4AE1}" type="pres">
      <dgm:prSet presAssocID="{BD4B491C-F271-4622-921C-BA2C04887E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1D3B37-151C-4EB8-B19C-0356F3DB9F55}" type="pres">
      <dgm:prSet presAssocID="{1E3B8896-80C1-4FF9-8514-FE3C829F4919}" presName="composite" presStyleCnt="0"/>
      <dgm:spPr/>
    </dgm:pt>
    <dgm:pt modelId="{AB66F878-1059-4F89-B28C-9BFE42A95339}" type="pres">
      <dgm:prSet presAssocID="{1E3B8896-80C1-4FF9-8514-FE3C829F491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346A6-F6AD-41EC-B47B-4644D7B59CF1}" type="pres">
      <dgm:prSet presAssocID="{1E3B8896-80C1-4FF9-8514-FE3C829F491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6464B-2ACF-4363-A08F-872F67A20073}" type="pres">
      <dgm:prSet presAssocID="{9B9EAF3C-F4F7-436B-BC34-DCC762D5F46F}" presName="sp" presStyleCnt="0"/>
      <dgm:spPr/>
    </dgm:pt>
    <dgm:pt modelId="{5AB518EA-E71B-4B43-B354-1F9373AD17F6}" type="pres">
      <dgm:prSet presAssocID="{FC1F9440-0AA1-4B37-82C1-CD58F28ED2E3}" presName="composite" presStyleCnt="0"/>
      <dgm:spPr/>
    </dgm:pt>
    <dgm:pt modelId="{C2D3D2E3-8D7E-4980-B913-4E1CE95DE8F1}" type="pres">
      <dgm:prSet presAssocID="{FC1F9440-0AA1-4B37-82C1-CD58F28ED2E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F0532-7A89-44EF-8E1F-2EA6242794BC}" type="pres">
      <dgm:prSet presAssocID="{FC1F9440-0AA1-4B37-82C1-CD58F28ED2E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B2B16-C6B4-4FC7-A46B-E0732040A41D}" type="pres">
      <dgm:prSet presAssocID="{CF0BC5BC-4CC5-4895-8083-EC399C6461C4}" presName="sp" presStyleCnt="0"/>
      <dgm:spPr/>
    </dgm:pt>
    <dgm:pt modelId="{0F8EA72C-CE1D-4C44-A1B9-1DFC3453D3AD}" type="pres">
      <dgm:prSet presAssocID="{68344AF3-0AEA-4AFB-AAB1-6BEBCFD34BBA}" presName="composite" presStyleCnt="0"/>
      <dgm:spPr/>
    </dgm:pt>
    <dgm:pt modelId="{02F98802-0047-422E-B9BD-3715194AE8FE}" type="pres">
      <dgm:prSet presAssocID="{68344AF3-0AEA-4AFB-AAB1-6BEBCFD34BB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711581-372C-4DE1-A930-4484E36D401B}" type="pres">
      <dgm:prSet presAssocID="{68344AF3-0AEA-4AFB-AAB1-6BEBCFD34BB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DDD35-C062-4063-A576-28C137278824}" type="pres">
      <dgm:prSet presAssocID="{11C5117D-8415-4178-933F-4FE7B33D4EF2}" presName="sp" presStyleCnt="0"/>
      <dgm:spPr/>
    </dgm:pt>
    <dgm:pt modelId="{FA5306AA-0CA7-4220-9369-681F54CE1242}" type="pres">
      <dgm:prSet presAssocID="{88139CDA-5299-4E54-B4A1-26868F0D4ABF}" presName="composite" presStyleCnt="0"/>
      <dgm:spPr/>
    </dgm:pt>
    <dgm:pt modelId="{FC423AC5-A6FA-4540-A825-1FA589FAD56E}" type="pres">
      <dgm:prSet presAssocID="{88139CDA-5299-4E54-B4A1-26868F0D4AB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313E4-4922-4C4D-989F-82957BD17114}" type="pres">
      <dgm:prSet presAssocID="{88139CDA-5299-4E54-B4A1-26868F0D4AB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BB342-6485-4186-8E57-02DD350DB63C}" type="pres">
      <dgm:prSet presAssocID="{4C676AA3-3F6A-44CA-ADD2-FC36122C0303}" presName="sp" presStyleCnt="0"/>
      <dgm:spPr/>
    </dgm:pt>
    <dgm:pt modelId="{C6DB1730-CF17-4161-9C71-499704FB4B5D}" type="pres">
      <dgm:prSet presAssocID="{9173B8A2-FECE-4988-82FA-D5CADAB66602}" presName="composite" presStyleCnt="0"/>
      <dgm:spPr/>
    </dgm:pt>
    <dgm:pt modelId="{109E9374-5FC4-4313-BBD2-166D2E232A36}" type="pres">
      <dgm:prSet presAssocID="{9173B8A2-FECE-4988-82FA-D5CADAB6660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86DB9-9230-4963-AADE-4C754D43EE45}" type="pres">
      <dgm:prSet presAssocID="{9173B8A2-FECE-4988-82FA-D5CADAB6660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8BB799-DA9B-4BE8-A8D9-87346CC34F3A}" type="presOf" srcId="{9173B8A2-FECE-4988-82FA-D5CADAB66602}" destId="{109E9374-5FC4-4313-BBD2-166D2E232A36}" srcOrd="0" destOrd="0" presId="urn:microsoft.com/office/officeart/2005/8/layout/chevron2"/>
    <dgm:cxn modelId="{40B60E28-8458-4284-B763-474CA45B156B}" type="presOf" srcId="{1E3B8896-80C1-4FF9-8514-FE3C829F4919}" destId="{AB66F878-1059-4F89-B28C-9BFE42A95339}" srcOrd="0" destOrd="0" presId="urn:microsoft.com/office/officeart/2005/8/layout/chevron2"/>
    <dgm:cxn modelId="{59F31CDB-9DB9-489D-8F95-CF0CF48ECAAA}" srcId="{9173B8A2-FECE-4988-82FA-D5CADAB66602}" destId="{E7A47B61-D9D0-450D-9B46-111808CD2B39}" srcOrd="0" destOrd="0" parTransId="{D2669C28-86D0-4ACB-80E5-C2ECFF28D63E}" sibTransId="{0D403EB2-6CA7-4890-8ABF-9BE8A499ECFE}"/>
    <dgm:cxn modelId="{45EDF36A-6B08-4D77-A011-9D9F6C32E27F}" type="presOf" srcId="{1780E0DE-E546-47D4-BD9E-3B7DB67C6A81}" destId="{1D486DB9-9230-4963-AADE-4C754D43EE45}" srcOrd="0" destOrd="1" presId="urn:microsoft.com/office/officeart/2005/8/layout/chevron2"/>
    <dgm:cxn modelId="{ED545CE3-2831-4DB3-B87F-75E1198C1F2F}" type="presOf" srcId="{BD4B491C-F271-4622-921C-BA2C04887E25}" destId="{75FEFF03-488B-4158-950B-CC553EBA4AE1}" srcOrd="0" destOrd="0" presId="urn:microsoft.com/office/officeart/2005/8/layout/chevron2"/>
    <dgm:cxn modelId="{3D873BCA-2A55-4F92-94E6-1868822AFEA9}" type="presOf" srcId="{9FC7437A-F409-4AA7-BD75-FDB5F7658DE0}" destId="{FEB346A6-F6AD-41EC-B47B-4644D7B59CF1}" srcOrd="0" destOrd="0" presId="urn:microsoft.com/office/officeart/2005/8/layout/chevron2"/>
    <dgm:cxn modelId="{0DD99289-228F-404C-A843-DA89C5E2F694}" srcId="{1E3B8896-80C1-4FF9-8514-FE3C829F4919}" destId="{9FC7437A-F409-4AA7-BD75-FDB5F7658DE0}" srcOrd="0" destOrd="0" parTransId="{F7BB214C-CE07-48A7-BFCC-C7D039A30531}" sibTransId="{02E06A2E-6F38-4FA9-83BA-BBE13CDAE6B8}"/>
    <dgm:cxn modelId="{F4A627E4-5753-48D2-91E6-72F1C574121A}" srcId="{88139CDA-5299-4E54-B4A1-26868F0D4ABF}" destId="{8AF11150-C8CC-40C4-911C-DE49DCB9661A}" srcOrd="0" destOrd="0" parTransId="{86A362DF-F62D-4D86-8190-4B41D3B8C483}" sibTransId="{CBB2C094-CAEA-4D37-A05C-3445A0BE463E}"/>
    <dgm:cxn modelId="{59458286-8409-4621-8BBB-6AAB53B427FA}" type="presOf" srcId="{68344AF3-0AEA-4AFB-AAB1-6BEBCFD34BBA}" destId="{02F98802-0047-422E-B9BD-3715194AE8FE}" srcOrd="0" destOrd="0" presId="urn:microsoft.com/office/officeart/2005/8/layout/chevron2"/>
    <dgm:cxn modelId="{5034DCB7-D131-46AB-B8CE-D35AF5CF1477}" srcId="{FC1F9440-0AA1-4B37-82C1-CD58F28ED2E3}" destId="{31CFEB59-5D25-4B36-BD15-556AAB59447A}" srcOrd="0" destOrd="0" parTransId="{0823BFFE-9444-4586-801B-71019278D330}" sibTransId="{804DAA21-6A07-4F65-921C-1457729BCC4E}"/>
    <dgm:cxn modelId="{5B8BE878-0230-467E-81AD-EA8AACEDD1C4}" srcId="{BD4B491C-F271-4622-921C-BA2C04887E25}" destId="{1E3B8896-80C1-4FF9-8514-FE3C829F4919}" srcOrd="0" destOrd="0" parTransId="{84850AAB-41E5-4667-9607-12DE11DD348F}" sibTransId="{9B9EAF3C-F4F7-436B-BC34-DCC762D5F46F}"/>
    <dgm:cxn modelId="{6F738F16-C1AA-4EA4-86AE-8C6ED6A111E2}" type="presOf" srcId="{E7A47B61-D9D0-450D-9B46-111808CD2B39}" destId="{1D486DB9-9230-4963-AADE-4C754D43EE45}" srcOrd="0" destOrd="0" presId="urn:microsoft.com/office/officeart/2005/8/layout/chevron2"/>
    <dgm:cxn modelId="{7F3EB377-C472-413C-99E7-D23DAB4B1FA5}" srcId="{BD4B491C-F271-4622-921C-BA2C04887E25}" destId="{9173B8A2-FECE-4988-82FA-D5CADAB66602}" srcOrd="4" destOrd="0" parTransId="{22126F55-D5B6-450D-B2CB-B82BD170426F}" sibTransId="{3F2B4624-EBC5-40B5-B4B2-0C95D024BD5B}"/>
    <dgm:cxn modelId="{AA0BBD33-9659-4679-ACC9-EE72D061723B}" type="presOf" srcId="{31CFEB59-5D25-4B36-BD15-556AAB59447A}" destId="{963F0532-7A89-44EF-8E1F-2EA6242794BC}" srcOrd="0" destOrd="0" presId="urn:microsoft.com/office/officeart/2005/8/layout/chevron2"/>
    <dgm:cxn modelId="{604DD34D-63A0-44C9-AC4B-8C6A5F5E51C2}" srcId="{9173B8A2-FECE-4988-82FA-D5CADAB66602}" destId="{1780E0DE-E546-47D4-BD9E-3B7DB67C6A81}" srcOrd="1" destOrd="0" parTransId="{A265A16C-4060-48EE-B50E-A0A9EB8BC8B4}" sibTransId="{3F24BA62-66DF-4713-B243-B3F86CE2FFA8}"/>
    <dgm:cxn modelId="{4E153D8F-4CB2-4688-8654-CA9824BE029A}" srcId="{BD4B491C-F271-4622-921C-BA2C04887E25}" destId="{68344AF3-0AEA-4AFB-AAB1-6BEBCFD34BBA}" srcOrd="2" destOrd="0" parTransId="{B686613E-1F77-4318-8AAB-7E8BA8394A31}" sibTransId="{11C5117D-8415-4178-933F-4FE7B33D4EF2}"/>
    <dgm:cxn modelId="{D4703E9B-BD15-4A5F-8DD0-F0C02DDC48EB}" srcId="{BD4B491C-F271-4622-921C-BA2C04887E25}" destId="{FC1F9440-0AA1-4B37-82C1-CD58F28ED2E3}" srcOrd="1" destOrd="0" parTransId="{32247FD2-23F7-4F85-96B7-4C5044F27E7F}" sibTransId="{CF0BC5BC-4CC5-4895-8083-EC399C6461C4}"/>
    <dgm:cxn modelId="{C1DB937B-122D-4BA1-B5C0-6718A43E5251}" type="presOf" srcId="{78E95293-7242-4681-BDD7-371E2AF8EB9D}" destId="{CB711581-372C-4DE1-A930-4484E36D401B}" srcOrd="0" destOrd="0" presId="urn:microsoft.com/office/officeart/2005/8/layout/chevron2"/>
    <dgm:cxn modelId="{59B77AAC-10A1-4E16-8DF4-BEC1077E7877}" type="presOf" srcId="{8AF11150-C8CC-40C4-911C-DE49DCB9661A}" destId="{41D313E4-4922-4C4D-989F-82957BD17114}" srcOrd="0" destOrd="0" presId="urn:microsoft.com/office/officeart/2005/8/layout/chevron2"/>
    <dgm:cxn modelId="{7079D1B8-3053-468F-9B12-8ED6F3479660}" srcId="{BD4B491C-F271-4622-921C-BA2C04887E25}" destId="{88139CDA-5299-4E54-B4A1-26868F0D4ABF}" srcOrd="3" destOrd="0" parTransId="{5A5C9091-0B24-4653-8047-328429444514}" sibTransId="{4C676AA3-3F6A-44CA-ADD2-FC36122C0303}"/>
    <dgm:cxn modelId="{D72A77AC-AEBD-444C-83C5-FDA5C1DAA990}" srcId="{68344AF3-0AEA-4AFB-AAB1-6BEBCFD34BBA}" destId="{78E95293-7242-4681-BDD7-371E2AF8EB9D}" srcOrd="0" destOrd="0" parTransId="{3EF076EE-954B-4AEE-A64B-0CCE6C44C443}" sibTransId="{9E532F2B-2242-460B-8B53-C5274803516A}"/>
    <dgm:cxn modelId="{6E45E2A1-BF91-409C-880C-339997FAC64E}" type="presOf" srcId="{FC1F9440-0AA1-4B37-82C1-CD58F28ED2E3}" destId="{C2D3D2E3-8D7E-4980-B913-4E1CE95DE8F1}" srcOrd="0" destOrd="0" presId="urn:microsoft.com/office/officeart/2005/8/layout/chevron2"/>
    <dgm:cxn modelId="{34EA8504-2071-43AE-B522-DE26497DC043}" type="presOf" srcId="{88139CDA-5299-4E54-B4A1-26868F0D4ABF}" destId="{FC423AC5-A6FA-4540-A825-1FA589FAD56E}" srcOrd="0" destOrd="0" presId="urn:microsoft.com/office/officeart/2005/8/layout/chevron2"/>
    <dgm:cxn modelId="{0F3BEA9A-98E0-4BFE-AB37-6975A5F761E8}" type="presParOf" srcId="{75FEFF03-488B-4158-950B-CC553EBA4AE1}" destId="{0B1D3B37-151C-4EB8-B19C-0356F3DB9F55}" srcOrd="0" destOrd="0" presId="urn:microsoft.com/office/officeart/2005/8/layout/chevron2"/>
    <dgm:cxn modelId="{98B23269-03B4-4A90-99D6-6822003C7EBD}" type="presParOf" srcId="{0B1D3B37-151C-4EB8-B19C-0356F3DB9F55}" destId="{AB66F878-1059-4F89-B28C-9BFE42A95339}" srcOrd="0" destOrd="0" presId="urn:microsoft.com/office/officeart/2005/8/layout/chevron2"/>
    <dgm:cxn modelId="{FDB509ED-DAE3-46B6-BA7A-CBE3EE8FBD57}" type="presParOf" srcId="{0B1D3B37-151C-4EB8-B19C-0356F3DB9F55}" destId="{FEB346A6-F6AD-41EC-B47B-4644D7B59CF1}" srcOrd="1" destOrd="0" presId="urn:microsoft.com/office/officeart/2005/8/layout/chevron2"/>
    <dgm:cxn modelId="{718FAF00-9484-4879-B0E3-20B118BDB2E8}" type="presParOf" srcId="{75FEFF03-488B-4158-950B-CC553EBA4AE1}" destId="{35B6464B-2ACF-4363-A08F-872F67A20073}" srcOrd="1" destOrd="0" presId="urn:microsoft.com/office/officeart/2005/8/layout/chevron2"/>
    <dgm:cxn modelId="{31170F58-11CA-403D-894B-7948FCB4BF0D}" type="presParOf" srcId="{75FEFF03-488B-4158-950B-CC553EBA4AE1}" destId="{5AB518EA-E71B-4B43-B354-1F9373AD17F6}" srcOrd="2" destOrd="0" presId="urn:microsoft.com/office/officeart/2005/8/layout/chevron2"/>
    <dgm:cxn modelId="{884E37C2-2E44-47E3-AFF5-2E8450BA5DB9}" type="presParOf" srcId="{5AB518EA-E71B-4B43-B354-1F9373AD17F6}" destId="{C2D3D2E3-8D7E-4980-B913-4E1CE95DE8F1}" srcOrd="0" destOrd="0" presId="urn:microsoft.com/office/officeart/2005/8/layout/chevron2"/>
    <dgm:cxn modelId="{4699206E-E5A6-4F14-888E-07F5F86497F9}" type="presParOf" srcId="{5AB518EA-E71B-4B43-B354-1F9373AD17F6}" destId="{963F0532-7A89-44EF-8E1F-2EA6242794BC}" srcOrd="1" destOrd="0" presId="urn:microsoft.com/office/officeart/2005/8/layout/chevron2"/>
    <dgm:cxn modelId="{8145BDC5-30A1-4277-AA75-9721B6B058B5}" type="presParOf" srcId="{75FEFF03-488B-4158-950B-CC553EBA4AE1}" destId="{A2CB2B16-C6B4-4FC7-A46B-E0732040A41D}" srcOrd="3" destOrd="0" presId="urn:microsoft.com/office/officeart/2005/8/layout/chevron2"/>
    <dgm:cxn modelId="{54C0B876-3348-490F-A324-6033386C7A34}" type="presParOf" srcId="{75FEFF03-488B-4158-950B-CC553EBA4AE1}" destId="{0F8EA72C-CE1D-4C44-A1B9-1DFC3453D3AD}" srcOrd="4" destOrd="0" presId="urn:microsoft.com/office/officeart/2005/8/layout/chevron2"/>
    <dgm:cxn modelId="{20CFE099-476D-4DF5-B616-23F26893841A}" type="presParOf" srcId="{0F8EA72C-CE1D-4C44-A1B9-1DFC3453D3AD}" destId="{02F98802-0047-422E-B9BD-3715194AE8FE}" srcOrd="0" destOrd="0" presId="urn:microsoft.com/office/officeart/2005/8/layout/chevron2"/>
    <dgm:cxn modelId="{2D7402A3-4995-4733-A049-879E7AB5EF56}" type="presParOf" srcId="{0F8EA72C-CE1D-4C44-A1B9-1DFC3453D3AD}" destId="{CB711581-372C-4DE1-A930-4484E36D401B}" srcOrd="1" destOrd="0" presId="urn:microsoft.com/office/officeart/2005/8/layout/chevron2"/>
    <dgm:cxn modelId="{B1AD29F8-F6AF-4413-91D9-A748C5BC489A}" type="presParOf" srcId="{75FEFF03-488B-4158-950B-CC553EBA4AE1}" destId="{3E2DDD35-C062-4063-A576-28C137278824}" srcOrd="5" destOrd="0" presId="urn:microsoft.com/office/officeart/2005/8/layout/chevron2"/>
    <dgm:cxn modelId="{889CD728-A01F-4AA1-9E38-C94D4FA02F0B}" type="presParOf" srcId="{75FEFF03-488B-4158-950B-CC553EBA4AE1}" destId="{FA5306AA-0CA7-4220-9369-681F54CE1242}" srcOrd="6" destOrd="0" presId="urn:microsoft.com/office/officeart/2005/8/layout/chevron2"/>
    <dgm:cxn modelId="{DC4561FD-7952-4E3D-AA74-96DCE8564C7B}" type="presParOf" srcId="{FA5306AA-0CA7-4220-9369-681F54CE1242}" destId="{FC423AC5-A6FA-4540-A825-1FA589FAD56E}" srcOrd="0" destOrd="0" presId="urn:microsoft.com/office/officeart/2005/8/layout/chevron2"/>
    <dgm:cxn modelId="{C66EBA63-ED0F-47DB-A17A-704F1ADBD97E}" type="presParOf" srcId="{FA5306AA-0CA7-4220-9369-681F54CE1242}" destId="{41D313E4-4922-4C4D-989F-82957BD17114}" srcOrd="1" destOrd="0" presId="urn:microsoft.com/office/officeart/2005/8/layout/chevron2"/>
    <dgm:cxn modelId="{5BF5C3A8-A10D-41C6-976C-74953C95A04D}" type="presParOf" srcId="{75FEFF03-488B-4158-950B-CC553EBA4AE1}" destId="{7E4BB342-6485-4186-8E57-02DD350DB63C}" srcOrd="7" destOrd="0" presId="urn:microsoft.com/office/officeart/2005/8/layout/chevron2"/>
    <dgm:cxn modelId="{293482E9-222E-410A-B205-ECBE7F1377E8}" type="presParOf" srcId="{75FEFF03-488B-4158-950B-CC553EBA4AE1}" destId="{C6DB1730-CF17-4161-9C71-499704FB4B5D}" srcOrd="8" destOrd="0" presId="urn:microsoft.com/office/officeart/2005/8/layout/chevron2"/>
    <dgm:cxn modelId="{A63297B3-617A-4E72-A0A7-3ECA20D402B0}" type="presParOf" srcId="{C6DB1730-CF17-4161-9C71-499704FB4B5D}" destId="{109E9374-5FC4-4313-BBD2-166D2E232A36}" srcOrd="0" destOrd="0" presId="urn:microsoft.com/office/officeart/2005/8/layout/chevron2"/>
    <dgm:cxn modelId="{8A420A33-EC58-4779-8CC5-C2DF0971E25B}" type="presParOf" srcId="{C6DB1730-CF17-4161-9C71-499704FB4B5D}" destId="{1D486DB9-9230-4963-AADE-4C754D43EE4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6F878-1059-4F89-B28C-9BFE42A95339}">
      <dsp:nvSpPr>
        <dsp:cNvPr id="0" name=""/>
        <dsp:cNvSpPr/>
      </dsp:nvSpPr>
      <dsp:spPr>
        <a:xfrm rot="5400000">
          <a:off x="-152688" y="155014"/>
          <a:ext cx="1017922" cy="712545"/>
        </a:xfrm>
        <a:prstGeom prst="chevr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</a:t>
          </a:r>
          <a:endParaRPr lang="ru-RU" sz="2100" kern="1200" dirty="0"/>
        </a:p>
      </dsp:txBody>
      <dsp:txXfrm rot="-5400000">
        <a:off x="1" y="358599"/>
        <a:ext cx="712545" cy="305377"/>
      </dsp:txXfrm>
    </dsp:sp>
    <dsp:sp modelId="{FEB346A6-F6AD-41EC-B47B-4644D7B59CF1}">
      <dsp:nvSpPr>
        <dsp:cNvPr id="0" name=""/>
        <dsp:cNvSpPr/>
      </dsp:nvSpPr>
      <dsp:spPr>
        <a:xfrm rot="5400000">
          <a:off x="4297584" y="-3582712"/>
          <a:ext cx="661649" cy="7831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Экспертно-аналитическое исследование нормативно-правового и программно-технического обеспечения функционирования Системы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712546" y="34625"/>
        <a:ext cx="7799427" cy="597051"/>
      </dsp:txXfrm>
    </dsp:sp>
    <dsp:sp modelId="{C2D3D2E3-8D7E-4980-B913-4E1CE95DE8F1}">
      <dsp:nvSpPr>
        <dsp:cNvPr id="0" name=""/>
        <dsp:cNvSpPr/>
      </dsp:nvSpPr>
      <dsp:spPr>
        <a:xfrm rot="5400000">
          <a:off x="-152688" y="1054972"/>
          <a:ext cx="1017922" cy="712545"/>
        </a:xfrm>
        <a:prstGeom prst="chevron">
          <a:avLst/>
        </a:prstGeom>
        <a:solidFill>
          <a:schemeClr val="accent3">
            <a:shade val="50000"/>
            <a:hueOff val="4127"/>
            <a:satOff val="1147"/>
            <a:lumOff val="14887"/>
            <a:alphaOff val="0"/>
          </a:schemeClr>
        </a:solidFill>
        <a:ln w="11429" cap="flat" cmpd="sng" algn="ctr">
          <a:solidFill>
            <a:schemeClr val="accent3">
              <a:shade val="50000"/>
              <a:hueOff val="4127"/>
              <a:satOff val="1147"/>
              <a:lumOff val="1488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</a:t>
          </a:r>
          <a:endParaRPr lang="ru-RU" sz="2100" kern="1200" dirty="0"/>
        </a:p>
      </dsp:txBody>
      <dsp:txXfrm rot="-5400000">
        <a:off x="1" y="1258557"/>
        <a:ext cx="712545" cy="305377"/>
      </dsp:txXfrm>
    </dsp:sp>
    <dsp:sp modelId="{963F0532-7A89-44EF-8E1F-2EA6242794BC}">
      <dsp:nvSpPr>
        <dsp:cNvPr id="0" name=""/>
        <dsp:cNvSpPr/>
      </dsp:nvSpPr>
      <dsp:spPr>
        <a:xfrm rot="5400000">
          <a:off x="4297584" y="-2682754"/>
          <a:ext cx="661649" cy="7831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127"/>
              <a:satOff val="1147"/>
              <a:lumOff val="1488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Внедрение функционала автоматизирующего процесс планирования бюджета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712546" y="934583"/>
        <a:ext cx="7799427" cy="597051"/>
      </dsp:txXfrm>
    </dsp:sp>
    <dsp:sp modelId="{02F98802-0047-422E-B9BD-3715194AE8FE}">
      <dsp:nvSpPr>
        <dsp:cNvPr id="0" name=""/>
        <dsp:cNvSpPr/>
      </dsp:nvSpPr>
      <dsp:spPr>
        <a:xfrm rot="5400000">
          <a:off x="-152688" y="1954930"/>
          <a:ext cx="1017922" cy="712545"/>
        </a:xfrm>
        <a:prstGeom prst="chevron">
          <a:avLst/>
        </a:prstGeom>
        <a:solidFill>
          <a:schemeClr val="accent3">
            <a:shade val="50000"/>
            <a:hueOff val="8254"/>
            <a:satOff val="2294"/>
            <a:lumOff val="29774"/>
            <a:alphaOff val="0"/>
          </a:schemeClr>
        </a:solidFill>
        <a:ln w="11429" cap="flat" cmpd="sng" algn="ctr">
          <a:solidFill>
            <a:schemeClr val="accent3">
              <a:shade val="50000"/>
              <a:hueOff val="8254"/>
              <a:satOff val="2294"/>
              <a:lumOff val="29774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</a:t>
          </a:r>
          <a:endParaRPr lang="ru-RU" sz="2100" kern="1200" dirty="0"/>
        </a:p>
      </dsp:txBody>
      <dsp:txXfrm rot="-5400000">
        <a:off x="1" y="2158515"/>
        <a:ext cx="712545" cy="305377"/>
      </dsp:txXfrm>
    </dsp:sp>
    <dsp:sp modelId="{CB711581-372C-4DE1-A930-4484E36D401B}">
      <dsp:nvSpPr>
        <dsp:cNvPr id="0" name=""/>
        <dsp:cNvSpPr/>
      </dsp:nvSpPr>
      <dsp:spPr>
        <a:xfrm rot="5400000">
          <a:off x="4297584" y="-1782796"/>
          <a:ext cx="661649" cy="7831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8254"/>
              <a:satOff val="2294"/>
              <a:lumOff val="29774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Внедрение функционала автоматизирующего процесс </a:t>
          </a:r>
          <a:r>
            <a:rPr lang="ru-RU" sz="1800" kern="1200" smtClean="0">
              <a:solidFill>
                <a:schemeClr val="tx2">
                  <a:lumMod val="75000"/>
                </a:schemeClr>
              </a:solidFill>
            </a:rPr>
            <a:t>исполнения бюджета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712546" y="1834541"/>
        <a:ext cx="7799427" cy="597051"/>
      </dsp:txXfrm>
    </dsp:sp>
    <dsp:sp modelId="{FC423AC5-A6FA-4540-A825-1FA589FAD56E}">
      <dsp:nvSpPr>
        <dsp:cNvPr id="0" name=""/>
        <dsp:cNvSpPr/>
      </dsp:nvSpPr>
      <dsp:spPr>
        <a:xfrm rot="5400000">
          <a:off x="-152688" y="2854887"/>
          <a:ext cx="1017922" cy="712545"/>
        </a:xfrm>
        <a:prstGeom prst="chevron">
          <a:avLst/>
        </a:prstGeom>
        <a:solidFill>
          <a:schemeClr val="accent3">
            <a:shade val="50000"/>
            <a:hueOff val="8254"/>
            <a:satOff val="2294"/>
            <a:lumOff val="29774"/>
            <a:alphaOff val="0"/>
          </a:schemeClr>
        </a:solidFill>
        <a:ln w="11429" cap="flat" cmpd="sng" algn="ctr">
          <a:solidFill>
            <a:schemeClr val="accent3">
              <a:shade val="50000"/>
              <a:hueOff val="8254"/>
              <a:satOff val="2294"/>
              <a:lumOff val="29774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4</a:t>
          </a:r>
          <a:endParaRPr lang="ru-RU" sz="2100" kern="1200" dirty="0"/>
        </a:p>
      </dsp:txBody>
      <dsp:txXfrm rot="-5400000">
        <a:off x="1" y="3058472"/>
        <a:ext cx="712545" cy="305377"/>
      </dsp:txXfrm>
    </dsp:sp>
    <dsp:sp modelId="{41D313E4-4922-4C4D-989F-82957BD17114}">
      <dsp:nvSpPr>
        <dsp:cNvPr id="0" name=""/>
        <dsp:cNvSpPr/>
      </dsp:nvSpPr>
      <dsp:spPr>
        <a:xfrm rot="5400000">
          <a:off x="4297584" y="-882838"/>
          <a:ext cx="661649" cy="7831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8254"/>
              <a:satOff val="2294"/>
              <a:lumOff val="29774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Внедрение функционала автоматизирующего процесс </a:t>
          </a:r>
          <a:r>
            <a:rPr lang="ru-RU" sz="1800" kern="1200" smtClean="0">
              <a:solidFill>
                <a:schemeClr val="tx2">
                  <a:lumMod val="75000"/>
                </a:schemeClr>
              </a:solidFill>
            </a:rPr>
            <a:t>муниципальных закупок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712546" y="2734499"/>
        <a:ext cx="7799427" cy="597051"/>
      </dsp:txXfrm>
    </dsp:sp>
    <dsp:sp modelId="{109E9374-5FC4-4313-BBD2-166D2E232A36}">
      <dsp:nvSpPr>
        <dsp:cNvPr id="0" name=""/>
        <dsp:cNvSpPr/>
      </dsp:nvSpPr>
      <dsp:spPr>
        <a:xfrm rot="5400000">
          <a:off x="-152688" y="3754845"/>
          <a:ext cx="1017922" cy="712545"/>
        </a:xfrm>
        <a:prstGeom prst="chevron">
          <a:avLst/>
        </a:prstGeom>
        <a:solidFill>
          <a:schemeClr val="accent3">
            <a:shade val="50000"/>
            <a:hueOff val="4127"/>
            <a:satOff val="1147"/>
            <a:lumOff val="14887"/>
            <a:alphaOff val="0"/>
          </a:schemeClr>
        </a:solidFill>
        <a:ln w="11429" cap="flat" cmpd="sng" algn="ctr">
          <a:solidFill>
            <a:schemeClr val="accent3">
              <a:shade val="50000"/>
              <a:hueOff val="4127"/>
              <a:satOff val="1147"/>
              <a:lumOff val="1488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5</a:t>
          </a:r>
          <a:endParaRPr lang="ru-RU" sz="2100" kern="1200" dirty="0"/>
        </a:p>
      </dsp:txBody>
      <dsp:txXfrm rot="-5400000">
        <a:off x="1" y="3958430"/>
        <a:ext cx="712545" cy="305377"/>
      </dsp:txXfrm>
    </dsp:sp>
    <dsp:sp modelId="{1D486DB9-9230-4963-AADE-4C754D43EE45}">
      <dsp:nvSpPr>
        <dsp:cNvPr id="0" name=""/>
        <dsp:cNvSpPr/>
      </dsp:nvSpPr>
      <dsp:spPr>
        <a:xfrm rot="5400000">
          <a:off x="4297584" y="17118"/>
          <a:ext cx="661649" cy="7831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127"/>
              <a:satOff val="1147"/>
              <a:lumOff val="1488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Открытый бюджет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>
                  <a:lumMod val="75000"/>
                </a:schemeClr>
              </a:solidFill>
            </a:rPr>
            <a:t>Внутренний портал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712546" y="3634456"/>
        <a:ext cx="7799427" cy="597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9769-7E04-46EE-89EC-6FA4299EFBD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F0CE0-A38A-4AD4-81AF-005F32181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Основной целью проекта является построение централизованной технологической инфраструктуры, обеспечивающей для города Якутска Республики Саха (Якутия):</a:t>
            </a: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автоматизацию следующих процессов в рамках управления общественными финансами:</a:t>
            </a: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планирования бюджета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ru-RU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исполнения бюджета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ru-RU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управления муниципальными закупками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открытость и доступность для жителей города Якутска, и организаций, осуществляющих хозяйственную деятельность на территории города Якутска, информации о деятельности органов исполнительной власти региона и органов местного самоуправления в сфере управления общественными финансами и экономикой </a:t>
            </a:r>
            <a:r>
              <a:rPr lang="ru-RU" sz="8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города Якутска.</a:t>
            </a:r>
            <a:endParaRPr lang="ru-RU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F0CE0-A38A-4AD4-81AF-005F32181CD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29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F0CE0-A38A-4AD4-81AF-005F32181CD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8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Целью проведения экспертизы нормативно-правового и программно-технического обеспечения функционирования Системы является формирование принципов и подходов к технологии поэтапного перехода города Якутска Республики Саха (Якутия) на управление общественными финансами с использованием Системы и к эксплуатации Системы.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рамках экспертизы нормативно-правого обеспечения функционирования Системы Исполнитель должен провести анализ нормативных правовых актов Российской Федерации, перечень которых определен в п. 3.1.2. настоящего Технического задания и регламенты работы субъектов автоматизации.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рамках экспертизы программно-технического обеспечения функционирования Системы Исполнитель должен провести исследование текущего программно-технического комплекса Заказчика.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целью получения необходимой для проведения экспертизы информации (регламенты работы субъектов автоматизации и др.), Исполнитель направляет Заказчику анкеты и запросы на предоставление необходимых материалов. Пересылка анкет и других документов осуществляется по электронной почте.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результатам экспертизы нормативно-правового и программно-технического обеспечения функционирования Системы Исполнитель должен предоставить Отчет о результатах экспертизы, содержащий: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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результаты анализа нормативно-правого обеспечения функционирования Системы,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детальные требования к Системе;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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требования к программному и техническому обеспечению Системы;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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выводы по результатам экспертизы;</a:t>
            </a:r>
          </a:p>
          <a:p>
            <a:pPr marL="171450" indent="-171450">
              <a:buFont typeface="Symbol"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рекомендации по организационному обеспечению функционирования Системы.</a:t>
            </a:r>
          </a:p>
          <a:p>
            <a:pPr marL="171450" indent="-171450">
              <a:buFont typeface="Symbol"/>
              <a:buChar char="-"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Symbol"/>
              <a:buNone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Работы по этапам 1, 2, 3 и 4 были завершены в декабре </a:t>
            </a:r>
            <a:r>
              <a:rPr lang="ru-RU" sz="800" dirty="0" smtClean="0">
                <a:solidFill>
                  <a:srgbClr val="C00000"/>
                </a:solidFill>
              </a:rPr>
              <a:t>2014 года, начиная с января 2015 года системы АЦК-Планирование, АЦК-Финансы и АЦК-Муниципальный</a:t>
            </a:r>
            <a:r>
              <a:rPr lang="ru-RU" sz="800" baseline="0" dirty="0" smtClean="0">
                <a:solidFill>
                  <a:srgbClr val="C00000"/>
                </a:solidFill>
              </a:rPr>
              <a:t> заказ функционируют в промышленной эксплуатации</a:t>
            </a:r>
          </a:p>
          <a:p>
            <a:pPr marL="0" indent="0">
              <a:buFont typeface="Symbol"/>
              <a:buNone/>
            </a:pPr>
            <a:endParaRPr lang="ru-RU" sz="800" baseline="0" dirty="0" smtClean="0">
              <a:solidFill>
                <a:srgbClr val="C00000"/>
              </a:solidFill>
            </a:endParaRPr>
          </a:p>
          <a:p>
            <a:pPr marL="0" indent="0">
              <a:buFont typeface="Symbol"/>
              <a:buNone/>
            </a:pPr>
            <a:r>
              <a:rPr lang="ru-RU" sz="800" baseline="0" dirty="0" smtClean="0">
                <a:solidFill>
                  <a:srgbClr val="C00000"/>
                </a:solidFill>
              </a:rPr>
              <a:t>Работы по 5 этапу завершены в марте 2015 года.</a:t>
            </a:r>
            <a:endParaRPr lang="ru-RU" sz="800" dirty="0" smtClean="0">
              <a:solidFill>
                <a:srgbClr val="C00000"/>
              </a:solidFill>
            </a:endParaRPr>
          </a:p>
          <a:p>
            <a:pPr marL="171450" indent="-171450">
              <a:buFont typeface="Symbol"/>
              <a:buChar char="-"/>
            </a:pPr>
            <a:endParaRPr lang="ru-RU" sz="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F0CE0-A38A-4AD4-81AF-005F32181CD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2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dirty="0" smtClean="0"/>
              <a:t>• Подготовка документов по изменению утвержденных показателей по расходам бюджета в течение года вручную или с использованием методов расчета,</a:t>
            </a:r>
          </a:p>
          <a:p>
            <a:r>
              <a:rPr lang="ru-RU" altLang="ru-RU" dirty="0" smtClean="0"/>
              <a:t>• Подготовка ГРБС и ПБС бюджетных заявок на изменение ассигнований в денежном выражении и предоставление их на согласование вышестоящему участнику процесса планирования,</a:t>
            </a:r>
          </a:p>
          <a:p>
            <a:r>
              <a:rPr lang="ru-RU" altLang="ru-RU" dirty="0" smtClean="0"/>
              <a:t>• Согласование бюджетных заявок на изменения ассигнований в ФО,</a:t>
            </a:r>
          </a:p>
          <a:p>
            <a:r>
              <a:rPr lang="ru-RU" altLang="ru-RU" dirty="0" smtClean="0"/>
              <a:t>• Подготовка (расчет) документов по изменению утвержденных показателей по доходам собственного бюджета в разрезе видов доходов, территорий и плательщиков,</a:t>
            </a:r>
          </a:p>
          <a:p>
            <a:r>
              <a:rPr lang="ru-RU" altLang="ru-RU" dirty="0" smtClean="0"/>
              <a:t>• Подготовка (расчет) документов по изменению утвержденных показателей по источникам финансирования дефицита бюджета в течение года,</a:t>
            </a:r>
          </a:p>
          <a:p>
            <a:r>
              <a:rPr lang="ru-RU" altLang="ru-RU" dirty="0" smtClean="0"/>
              <a:t>• Формирование приложений к Закону (Решению) о бюджете с учетом изменений.</a:t>
            </a:r>
          </a:p>
        </p:txBody>
      </p:sp>
      <p:sp>
        <p:nvSpPr>
          <p:cNvPr id="931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7D9FE0-F19E-4966-B9CD-2FDD99AB92E6}" type="slidenum">
              <a:rPr kumimoji="0" lang="ru-RU" altLang="ru-RU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kumimoji="0"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Оперативный контроль Финансового органа за исполнением бюджета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Поддержка обеих схем исполнения бюджета по расходам, регламентированных требованием инструкции 8Н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Автоматизированное ведение бухгалтерского учета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Формирование аналитических отчетов в части исполнения бюджета.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Возможность финансового органа отслеживать текущие потребности и обязательства подведомственных учреждений и принимать оперативные управленческие решения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Возможность проведения расчетов между бюджетами разных уровней, привлеченных и размещенных средств, гарантий и поручительств, государственных ценных бумаг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Возможность анализа средств на лицевых счетах автономных и бюджетных учреждений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Автоматизация документооборота и каждого его этапа от заведения заявки на расходование средств ГУ до момента отправки платежа с единого счета бюджета, подразделения ФО, с использованием ЭЦП;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Возможность автоматического формирования отчетов в режиме реального времени внутри финансового органа, так и по подведомственным учреждениям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Возможность автоматического сопоставления кассовых операций  с данными ФК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E30613"/>
              </a:buClr>
              <a:buFont typeface="Wingdings" pitchFamily="2" charset="2"/>
              <a:buChar char="ü"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0" dirty="0" smtClean="0">
                <a:latin typeface="Arial" pitchFamily="34" charset="0"/>
                <a:cs typeface="Arial" pitchFamily="34" charset="0"/>
              </a:rPr>
              <a:t>Возможность учета поступлений и формирование плана поступлений</a:t>
            </a:r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F0CE0-A38A-4AD4-81AF-005F32181CD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027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Результатом работ стала комплексная информационная система позволяющая обеспечить высших должностных лиц города Якутска достоверной и  актуальной информацией для принятия управленческих решений и проведения оперативного мониторинга, анализа и контроля деятельности исполнительной власти региона и органов местного самоуправления в сфере управления общественными финансами и экономикой города Якутска и подведомственных им муниципальных учреждений в части:</a:t>
            </a: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достижения стратегических целей социально-экономического развития города;</a:t>
            </a: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результатами деятельности ГРБС;</a:t>
            </a: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результатами деятельности муниципальных учреждений</a:t>
            </a: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качеством управления муниципальными финансами;</a:t>
            </a:r>
          </a:p>
          <a:p>
            <a:pPr lvl="1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качеством финансового менеджмента ГРБС.</a:t>
            </a: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единое открытое информационное пространство в сфере управления общественными финансами.</a:t>
            </a: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комплексную систему мониторинга, анализа и контроля финансово-экономической деятельности финансовых органов города Якутска.</a:t>
            </a: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единый подход к управлению общественными финансами.</a:t>
            </a: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унификацию применяемых норм и правил управления общественными финансами.</a:t>
            </a:r>
          </a:p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организацию централизованной обработки информации.</a:t>
            </a:r>
          </a:p>
          <a:p>
            <a:endParaRPr lang="ru-RU" sz="8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F0CE0-A38A-4AD4-81AF-005F32181CD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23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F0CE0-A38A-4AD4-81AF-005F32181CD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48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BE2D0F-B321-40B3-92E0-6CA56B863E9F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D7EC10-6C91-48E2-BFE7-3A702F74B64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acivic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12" Type="http://schemas.openxmlformats.org/officeDocument/2006/relationships/image" Target="../media/image1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опыт построения комплексной системы управления общественными </a:t>
            </a:r>
            <a:r>
              <a:rPr lang="ru-RU" sz="2000" dirty="0" smtClean="0"/>
              <a:t>финансами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000" dirty="0">
                <a:solidFill>
                  <a:srgbClr val="C00000"/>
                </a:solidFill>
              </a:rPr>
              <a:t>Окружная администрация </a:t>
            </a:r>
            <a:r>
              <a:rPr lang="ru-RU" sz="3000" dirty="0" smtClean="0">
                <a:solidFill>
                  <a:srgbClr val="C00000"/>
                </a:solidFill>
              </a:rPr>
              <a:t/>
            </a:r>
            <a:br>
              <a:rPr lang="ru-RU" sz="3000" dirty="0" smtClean="0">
                <a:solidFill>
                  <a:srgbClr val="C00000"/>
                </a:solidFill>
              </a:rPr>
            </a:br>
            <a:r>
              <a:rPr lang="ru-RU" sz="3000" dirty="0" smtClean="0">
                <a:solidFill>
                  <a:srgbClr val="C00000"/>
                </a:solidFill>
              </a:rPr>
              <a:t>города </a:t>
            </a:r>
            <a:r>
              <a:rPr lang="ru-RU" sz="3000" dirty="0">
                <a:solidFill>
                  <a:srgbClr val="C00000"/>
                </a:solidFill>
              </a:rPr>
              <a:t>Якутска Республики Саха (Якутия)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0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379131"/>
            <a:ext cx="7772400" cy="109567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000" dirty="0" smtClean="0">
                <a:solidFill>
                  <a:srgbClr val="C00000"/>
                </a:solidFill>
              </a:rPr>
              <a:t>III </a:t>
            </a:r>
            <a:r>
              <a:rPr lang="ru-RU" sz="3000" dirty="0" smtClean="0">
                <a:solidFill>
                  <a:srgbClr val="C00000"/>
                </a:solidFill>
              </a:rPr>
              <a:t>Международная конференция «Города и Люди»</a:t>
            </a:r>
          </a:p>
          <a:p>
            <a:pPr>
              <a:lnSpc>
                <a:spcPct val="120000"/>
              </a:lnSpc>
            </a:pPr>
            <a:r>
              <a:rPr lang="ru-RU" sz="3000" dirty="0" smtClean="0">
                <a:solidFill>
                  <a:srgbClr val="C00000"/>
                </a:solidFill>
              </a:rPr>
              <a:t>Коммуникация и Цифровизация</a:t>
            </a:r>
            <a:endParaRPr lang="ru-RU" sz="30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3000" dirty="0" smtClean="0">
                <a:solidFill>
                  <a:srgbClr val="C00000"/>
                </a:solidFill>
              </a:rPr>
              <a:t>22-23 Июнь 2018 - Якутск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384082" y="332656"/>
            <a:ext cx="7266623" cy="859536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43608" y="2488046"/>
            <a:ext cx="7108021" cy="23059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Городская среда – пространство общения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Городские сообщества – новая культура коммуникаций</a:t>
            </a:r>
          </a:p>
          <a:p>
            <a:pPr marL="285750" indent="-285750">
              <a:buFontTx/>
              <a:buChar char="-"/>
            </a:pP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Будущее экономики города в эпоху цифровизации</a:t>
            </a:r>
          </a:p>
          <a:p>
            <a:pPr marL="285750" indent="-285750">
              <a:buFontTx/>
              <a:buChar char="-"/>
            </a:pP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Информационные технологии и социальный статус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43608" y="1816874"/>
            <a:ext cx="2664296" cy="55469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Панельные сессии:</a:t>
            </a:r>
            <a:endParaRPr lang="ru-RU" dirty="0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43608" y="4910492"/>
            <a:ext cx="7108021" cy="127633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Официальная страница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III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Международной конференции «Города и Люди: Коммуникации и Цифровизация» -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/>
              </a:rPr>
              <a:t>www.vacivic.ru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958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rgbClr val="C00000"/>
                </a:solidFill>
              </a:rPr>
              <a:t>Основная цель и сроки проекта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7432" y="1484784"/>
            <a:ext cx="8899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Одна из основных задач комплексной системы являлось – построение  централизованной технологической инфраструктуры, обеспечивающей автоматизацию финансовых процессов г. Якутска  в части планирования бюджета, закупок, финансирования и обеспечение открытости данных для граждан.</a:t>
            </a:r>
          </a:p>
          <a:p>
            <a:pPr algn="just"/>
            <a:endParaRPr lang="ru-RU" sz="1600" dirty="0" smtClean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pPr algn="just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27 ноября 2014 года по результатам конкурса был заключен муниципальный контракт на выполнение работ с компанией «Бюджетные и финансовые технологии»</a:t>
            </a:r>
          </a:p>
          <a:p>
            <a:pPr algn="just"/>
            <a:endParaRPr lang="ru-RU" sz="16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pPr algn="just"/>
            <a:endParaRPr lang="ru-RU" sz="1600" dirty="0" smtClean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/>
          <a:stretch>
            <a:fillRect/>
          </a:stretch>
        </p:blipFill>
        <p:spPr>
          <a:xfrm>
            <a:off x="395536" y="3284984"/>
            <a:ext cx="8388265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rgbClr val="C00000"/>
                </a:solidFill>
              </a:rPr>
              <a:t>Пользователи комплексной системы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904" y="1772816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Окружная администрация города Якутска Республики Саха (Якутия)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Муниципальные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учреждения города Якутска Республики Саха (Якутия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),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в том числе: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3 автономных учреждения;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126 бюджетных учреждений;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67 казённых учреждений.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Главные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распорядители и распорядители бюджетных средств, администраторы доходов бюджета и администраторы источников финансирования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дефицита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ИТОГО порядка 500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 (Основной текст)"/>
              </a:rPr>
              <a:t>пользователей системы подключены к работе с комплексной системой.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Georgia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349990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rgbClr val="C00000"/>
                </a:solidFill>
              </a:rPr>
              <a:t>Основная цель и сроки проекта</a:t>
            </a:r>
            <a:endParaRPr lang="ru-RU" sz="3000" dirty="0">
              <a:solidFill>
                <a:srgbClr val="C00000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31647785"/>
              </p:ext>
            </p:extLst>
          </p:nvPr>
        </p:nvGraphicFramePr>
        <p:xfrm>
          <a:off x="276200" y="1614906"/>
          <a:ext cx="8544272" cy="4622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057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500188" y="188913"/>
            <a:ext cx="72485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defTabSz="912813">
              <a:spcBef>
                <a:spcPct val="0"/>
              </a:spcBef>
              <a:buFontTx/>
              <a:buNone/>
              <a:defRPr kumimoji="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latin typeface="Calibri" pitchFamily="34" charset="0"/>
                <a:cs typeface="Arial" pitchFamily="34" charset="0"/>
              </a:defRPr>
            </a:lvl9pPr>
          </a:lstStyle>
          <a:p>
            <a:pPr algn="ctr" defTabSz="914400"/>
            <a:r>
              <a:rPr lang="ru-RU" altLang="ru-RU" sz="3000" b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Автоматизирован процесс планирования и внесения изменений в бюджет в течение года</a:t>
            </a:r>
          </a:p>
        </p:txBody>
      </p:sp>
      <p:cxnSp>
        <p:nvCxnSpPr>
          <p:cNvPr id="18436" name="Прямая соединительная линия 6"/>
          <p:cNvCxnSpPr>
            <a:cxnSpLocks noChangeShapeType="1"/>
            <a:endCxn id="14" idx="3"/>
          </p:cNvCxnSpPr>
          <p:nvPr/>
        </p:nvCxnSpPr>
        <p:spPr bwMode="auto">
          <a:xfrm>
            <a:off x="178370" y="2636218"/>
            <a:ext cx="3168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7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178370" y="2923555"/>
            <a:ext cx="0" cy="2305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Прямоугольник 12"/>
          <p:cNvSpPr/>
          <p:nvPr/>
        </p:nvSpPr>
        <p:spPr bwMode="auto">
          <a:xfrm>
            <a:off x="178370" y="2348880"/>
            <a:ext cx="1225550" cy="576263"/>
          </a:xfrm>
          <a:prstGeom prst="rect">
            <a:avLst/>
          </a:prstGeom>
          <a:solidFill>
            <a:srgbClr val="002D5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Составление</a:t>
            </a:r>
          </a:p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бюджета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403920" y="2348880"/>
            <a:ext cx="1943100" cy="5762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500" b="1" dirty="0">
                <a:solidFill>
                  <a:srgbClr val="002D59"/>
                </a:solidFill>
                <a:latin typeface="Cambria" pitchFamily="18" charset="0"/>
                <a:cs typeface="Arial" charset="0"/>
              </a:rPr>
              <a:t>Исполнение и </a:t>
            </a:r>
          </a:p>
          <a:p>
            <a:pPr algn="ctr">
              <a:defRPr/>
            </a:pPr>
            <a:r>
              <a:rPr lang="ru-RU" sz="1500" b="1" dirty="0">
                <a:solidFill>
                  <a:srgbClr val="002D59"/>
                </a:solidFill>
                <a:latin typeface="Cambria" pitchFamily="18" charset="0"/>
                <a:cs typeface="Arial" charset="0"/>
              </a:rPr>
              <a:t>изменение бюджета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403920" y="3356943"/>
            <a:ext cx="1943100" cy="576262"/>
          </a:xfrm>
          <a:prstGeom prst="rect">
            <a:avLst/>
          </a:prstGeom>
          <a:solidFill>
            <a:srgbClr val="002D5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Составление</a:t>
            </a:r>
          </a:p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бюджета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347020" y="3356943"/>
            <a:ext cx="1944687" cy="5762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500" b="1" dirty="0">
                <a:solidFill>
                  <a:srgbClr val="002D59"/>
                </a:solidFill>
                <a:latin typeface="Cambria" pitchFamily="18" charset="0"/>
                <a:cs typeface="Arial" charset="0"/>
              </a:rPr>
              <a:t>Исполнение и </a:t>
            </a:r>
          </a:p>
          <a:p>
            <a:pPr algn="ctr">
              <a:defRPr/>
            </a:pPr>
            <a:r>
              <a:rPr lang="ru-RU" sz="1500" b="1" dirty="0">
                <a:solidFill>
                  <a:srgbClr val="002D59"/>
                </a:solidFill>
                <a:latin typeface="Cambria" pitchFamily="18" charset="0"/>
                <a:cs typeface="Arial" charset="0"/>
              </a:rPr>
              <a:t>изменение бюджета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347020" y="4365005"/>
            <a:ext cx="1944687" cy="576263"/>
          </a:xfrm>
          <a:prstGeom prst="rect">
            <a:avLst/>
          </a:prstGeom>
          <a:solidFill>
            <a:srgbClr val="002D5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Составление</a:t>
            </a:r>
          </a:p>
          <a:p>
            <a:pPr algn="ctr">
              <a:defRPr/>
            </a:pPr>
            <a:r>
              <a:rPr lang="ru-RU" sz="15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бюджета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291707" y="4365005"/>
            <a:ext cx="1944688" cy="5762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500" b="1" dirty="0">
                <a:solidFill>
                  <a:srgbClr val="002D59"/>
                </a:solidFill>
                <a:latin typeface="Cambria" pitchFamily="18" charset="0"/>
                <a:cs typeface="Arial" charset="0"/>
              </a:rPr>
              <a:t>Исполнение и </a:t>
            </a:r>
          </a:p>
          <a:p>
            <a:pPr algn="ctr">
              <a:defRPr/>
            </a:pPr>
            <a:r>
              <a:rPr lang="ru-RU" sz="1500" b="1" dirty="0">
                <a:solidFill>
                  <a:srgbClr val="002D59"/>
                </a:solidFill>
                <a:latin typeface="Cambria" pitchFamily="18" charset="0"/>
                <a:cs typeface="Arial" charset="0"/>
              </a:rPr>
              <a:t>изменение бюджета</a:t>
            </a:r>
          </a:p>
        </p:txBody>
      </p:sp>
      <p:cxnSp>
        <p:nvCxnSpPr>
          <p:cNvPr id="18444" name="Прямая соединительная линия 22"/>
          <p:cNvCxnSpPr>
            <a:cxnSpLocks noChangeShapeType="1"/>
          </p:cNvCxnSpPr>
          <p:nvPr/>
        </p:nvCxnSpPr>
        <p:spPr bwMode="auto">
          <a:xfrm flipH="1">
            <a:off x="3347020" y="3139455"/>
            <a:ext cx="0" cy="20891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5" name="Прямая соединительная линия 23"/>
          <p:cNvCxnSpPr>
            <a:cxnSpLocks noChangeShapeType="1"/>
          </p:cNvCxnSpPr>
          <p:nvPr/>
        </p:nvCxnSpPr>
        <p:spPr bwMode="auto">
          <a:xfrm flipH="1">
            <a:off x="5291707" y="4147518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6" name="Прямая соединительная линия 25"/>
          <p:cNvCxnSpPr>
            <a:cxnSpLocks noChangeShapeType="1"/>
          </p:cNvCxnSpPr>
          <p:nvPr/>
        </p:nvCxnSpPr>
        <p:spPr bwMode="auto">
          <a:xfrm flipH="1">
            <a:off x="1402332" y="3068018"/>
            <a:ext cx="1588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7" name="Прямая соединительная линия 28"/>
          <p:cNvCxnSpPr>
            <a:cxnSpLocks noChangeShapeType="1"/>
          </p:cNvCxnSpPr>
          <p:nvPr/>
        </p:nvCxnSpPr>
        <p:spPr bwMode="auto">
          <a:xfrm rot="5400000">
            <a:off x="6862539" y="4883324"/>
            <a:ext cx="7477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Прямая соединительная линия 32"/>
          <p:cNvCxnSpPr>
            <a:cxnSpLocks noChangeShapeType="1"/>
          </p:cNvCxnSpPr>
          <p:nvPr/>
        </p:nvCxnSpPr>
        <p:spPr bwMode="auto">
          <a:xfrm>
            <a:off x="178370" y="5228605"/>
            <a:ext cx="7058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9" name="TextBox 35"/>
          <p:cNvSpPr txBox="1">
            <a:spLocks noChangeArrowheads="1"/>
          </p:cNvSpPr>
          <p:nvPr/>
        </p:nvSpPr>
        <p:spPr bwMode="auto">
          <a:xfrm>
            <a:off x="322832" y="5228605"/>
            <a:ext cx="9350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b="1" i="1" dirty="0" smtClean="0">
                <a:latin typeface="Georgia" pitchFamily="18" charset="0"/>
              </a:rPr>
              <a:t>2014</a:t>
            </a:r>
            <a:endParaRPr kumimoji="0" lang="ru-RU" altLang="ru-RU" sz="1600" b="1" i="1" dirty="0">
              <a:latin typeface="Georgia" pitchFamily="18" charset="0"/>
            </a:endParaRPr>
          </a:p>
        </p:txBody>
      </p:sp>
      <p:sp>
        <p:nvSpPr>
          <p:cNvPr id="18450" name="TextBox 36"/>
          <p:cNvSpPr txBox="1">
            <a:spLocks noChangeArrowheads="1"/>
          </p:cNvSpPr>
          <p:nvPr/>
        </p:nvSpPr>
        <p:spPr bwMode="auto">
          <a:xfrm>
            <a:off x="1907157" y="5228605"/>
            <a:ext cx="1079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b="1" i="1" dirty="0" smtClean="0">
                <a:latin typeface="Georgia" pitchFamily="18" charset="0"/>
              </a:rPr>
              <a:t>2015</a:t>
            </a:r>
            <a:endParaRPr kumimoji="0" lang="ru-RU" altLang="ru-RU" sz="1600" b="1" i="1" dirty="0">
              <a:latin typeface="Georgia" pitchFamily="18" charset="0"/>
            </a:endParaRPr>
          </a:p>
        </p:txBody>
      </p:sp>
      <p:sp>
        <p:nvSpPr>
          <p:cNvPr id="18451" name="TextBox 37"/>
          <p:cNvSpPr txBox="1">
            <a:spLocks noChangeArrowheads="1"/>
          </p:cNvSpPr>
          <p:nvPr/>
        </p:nvSpPr>
        <p:spPr bwMode="auto">
          <a:xfrm>
            <a:off x="3778820" y="5228605"/>
            <a:ext cx="1152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b="1" i="1" dirty="0" smtClean="0">
                <a:latin typeface="Georgia" pitchFamily="18" charset="0"/>
              </a:rPr>
              <a:t>2016</a:t>
            </a:r>
            <a:endParaRPr kumimoji="0" lang="ru-RU" altLang="ru-RU" sz="1600" b="1" i="1" dirty="0">
              <a:latin typeface="Georgia" pitchFamily="18" charset="0"/>
            </a:endParaRPr>
          </a:p>
        </p:txBody>
      </p:sp>
      <p:sp>
        <p:nvSpPr>
          <p:cNvPr id="18452" name="TextBox 38"/>
          <p:cNvSpPr txBox="1">
            <a:spLocks noChangeArrowheads="1"/>
          </p:cNvSpPr>
          <p:nvPr/>
        </p:nvSpPr>
        <p:spPr bwMode="auto">
          <a:xfrm>
            <a:off x="5794945" y="5228605"/>
            <a:ext cx="1152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b="1" i="1" dirty="0" smtClean="0">
                <a:latin typeface="Georgia" pitchFamily="18" charset="0"/>
              </a:rPr>
              <a:t>2017</a:t>
            </a:r>
            <a:endParaRPr kumimoji="0" lang="ru-RU" altLang="ru-RU" sz="1600" b="1" i="1" dirty="0">
              <a:latin typeface="Georgia" pitchFamily="18" charset="0"/>
            </a:endParaRPr>
          </a:p>
        </p:txBody>
      </p:sp>
      <p:sp>
        <p:nvSpPr>
          <p:cNvPr id="28" name="Штриховая стрелка вправо 27"/>
          <p:cNvSpPr/>
          <p:nvPr/>
        </p:nvSpPr>
        <p:spPr bwMode="auto">
          <a:xfrm>
            <a:off x="3420045" y="2348880"/>
            <a:ext cx="647700" cy="576263"/>
          </a:xfrm>
          <a:prstGeom prst="stripedRightArrow">
            <a:avLst/>
          </a:prstGeom>
          <a:solidFill>
            <a:srgbClr val="E306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39182" y="2420318"/>
            <a:ext cx="309721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latin typeface="Cambria" pitchFamily="18" charset="0"/>
                <a:cs typeface="Arial" charset="0"/>
              </a:rPr>
              <a:t>Бюджет на </a:t>
            </a:r>
            <a:r>
              <a:rPr lang="ru-RU" sz="2000" b="1" dirty="0" smtClean="0">
                <a:latin typeface="Cambria" pitchFamily="18" charset="0"/>
                <a:cs typeface="Arial" charset="0"/>
              </a:rPr>
              <a:t>2015-2017 </a:t>
            </a:r>
            <a:r>
              <a:rPr lang="ru-RU" sz="2000" b="1" dirty="0">
                <a:latin typeface="Cambria" pitchFamily="18" charset="0"/>
                <a:cs typeface="Arial" charset="0"/>
              </a:rPr>
              <a:t>г.</a:t>
            </a:r>
          </a:p>
        </p:txBody>
      </p:sp>
      <p:sp>
        <p:nvSpPr>
          <p:cNvPr id="30" name="Штриховая стрелка вправо 29"/>
          <p:cNvSpPr/>
          <p:nvPr/>
        </p:nvSpPr>
        <p:spPr bwMode="auto">
          <a:xfrm>
            <a:off x="5363145" y="3356943"/>
            <a:ext cx="431800" cy="576262"/>
          </a:xfrm>
          <a:prstGeom prst="stripedRightArrow">
            <a:avLst/>
          </a:prstGeom>
          <a:solidFill>
            <a:srgbClr val="E306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4945" y="3428380"/>
            <a:ext cx="1800225" cy="36830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Cambria" pitchFamily="18" charset="0"/>
                <a:cs typeface="Arial" charset="0"/>
              </a:rPr>
              <a:t>2016-2018 </a:t>
            </a:r>
            <a:r>
              <a:rPr lang="ru-RU" b="1" dirty="0">
                <a:latin typeface="Cambria" pitchFamily="18" charset="0"/>
                <a:cs typeface="Arial" charset="0"/>
              </a:rPr>
              <a:t>г.</a:t>
            </a:r>
          </a:p>
        </p:txBody>
      </p:sp>
      <p:sp>
        <p:nvSpPr>
          <p:cNvPr id="32" name="Штриховая стрелка вправо 31"/>
          <p:cNvSpPr/>
          <p:nvPr/>
        </p:nvSpPr>
        <p:spPr bwMode="auto">
          <a:xfrm>
            <a:off x="7307832" y="4365005"/>
            <a:ext cx="431800" cy="576263"/>
          </a:xfrm>
          <a:prstGeom prst="stripedRightArrow">
            <a:avLst/>
          </a:prstGeom>
          <a:solidFill>
            <a:srgbClr val="E306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39632" y="4509468"/>
            <a:ext cx="1512888" cy="36988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Cambria" pitchFamily="18" charset="0"/>
                <a:cs typeface="Arial" charset="0"/>
              </a:rPr>
              <a:t>2017-2019 </a:t>
            </a:r>
            <a:endParaRPr lang="ru-RU" b="1" dirty="0">
              <a:latin typeface="Cambria" pitchFamily="18" charset="0"/>
              <a:cs typeface="Arial" charset="0"/>
            </a:endParaRPr>
          </a:p>
        </p:txBody>
      </p:sp>
      <p:cxnSp>
        <p:nvCxnSpPr>
          <p:cNvPr id="18459" name="Прямая соединительная линия 70"/>
          <p:cNvCxnSpPr>
            <a:cxnSpLocks noChangeShapeType="1"/>
          </p:cNvCxnSpPr>
          <p:nvPr/>
        </p:nvCxnSpPr>
        <p:spPr bwMode="auto">
          <a:xfrm>
            <a:off x="754632" y="2996580"/>
            <a:ext cx="0" cy="647700"/>
          </a:xfrm>
          <a:prstGeom prst="line">
            <a:avLst/>
          </a:prstGeom>
          <a:noFill/>
          <a:ln w="12700" algn="ctr">
            <a:solidFill>
              <a:schemeClr val="tx1">
                <a:alpha val="50195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0" name="Прямая со стрелкой 73"/>
          <p:cNvCxnSpPr>
            <a:cxnSpLocks noChangeShapeType="1"/>
          </p:cNvCxnSpPr>
          <p:nvPr/>
        </p:nvCxnSpPr>
        <p:spPr bwMode="auto">
          <a:xfrm>
            <a:off x="754632" y="3644280"/>
            <a:ext cx="576263" cy="1588"/>
          </a:xfrm>
          <a:prstGeom prst="straightConnector1">
            <a:avLst/>
          </a:prstGeom>
          <a:noFill/>
          <a:ln w="12700" algn="ctr">
            <a:solidFill>
              <a:schemeClr val="tx1">
                <a:alpha val="50195"/>
              </a:schemeClr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1" name="Прямая соединительная линия 75"/>
          <p:cNvCxnSpPr>
            <a:cxnSpLocks noChangeShapeType="1"/>
          </p:cNvCxnSpPr>
          <p:nvPr/>
        </p:nvCxnSpPr>
        <p:spPr bwMode="auto">
          <a:xfrm flipH="1">
            <a:off x="2410395" y="4004643"/>
            <a:ext cx="1587" cy="504825"/>
          </a:xfrm>
          <a:prstGeom prst="line">
            <a:avLst/>
          </a:prstGeom>
          <a:noFill/>
          <a:ln w="12700" algn="ctr">
            <a:solidFill>
              <a:schemeClr val="tx1">
                <a:alpha val="50195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2" name="Прямая со стрелкой 76"/>
          <p:cNvCxnSpPr>
            <a:cxnSpLocks noChangeShapeType="1"/>
          </p:cNvCxnSpPr>
          <p:nvPr/>
        </p:nvCxnSpPr>
        <p:spPr bwMode="auto">
          <a:xfrm>
            <a:off x="2411982" y="4509468"/>
            <a:ext cx="863600" cy="1587"/>
          </a:xfrm>
          <a:prstGeom prst="straightConnector1">
            <a:avLst/>
          </a:prstGeom>
          <a:noFill/>
          <a:ln w="12700" algn="ctr">
            <a:solidFill>
              <a:schemeClr val="tx1">
                <a:alpha val="50195"/>
              </a:schemeClr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63" name="Нашивка 78"/>
          <p:cNvSpPr>
            <a:spLocks noChangeArrowheads="1"/>
          </p:cNvSpPr>
          <p:nvPr/>
        </p:nvSpPr>
        <p:spPr bwMode="auto">
          <a:xfrm rot="5400000">
            <a:off x="2194495" y="2925143"/>
            <a:ext cx="360362" cy="360362"/>
          </a:xfrm>
          <a:prstGeom prst="chevron">
            <a:avLst>
              <a:gd name="adj" fmla="val 50000"/>
            </a:avLst>
          </a:prstGeom>
          <a:solidFill>
            <a:srgbClr val="E306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ru-RU" altLang="ru-RU" sz="1800">
              <a:latin typeface="Arial" pitchFamily="34" charset="0"/>
            </a:endParaRPr>
          </a:p>
        </p:txBody>
      </p:sp>
      <p:sp>
        <p:nvSpPr>
          <p:cNvPr id="18464" name="Нашивка 81"/>
          <p:cNvSpPr>
            <a:spLocks noChangeArrowheads="1"/>
          </p:cNvSpPr>
          <p:nvPr/>
        </p:nvSpPr>
        <p:spPr bwMode="auto">
          <a:xfrm rot="5400000">
            <a:off x="4068538" y="4003850"/>
            <a:ext cx="358775" cy="360362"/>
          </a:xfrm>
          <a:prstGeom prst="chevron">
            <a:avLst>
              <a:gd name="adj" fmla="val 50000"/>
            </a:avLst>
          </a:prstGeom>
          <a:solidFill>
            <a:srgbClr val="E306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1363" indent="-28575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ru-RU" altLang="ru-RU" sz="1800">
              <a:latin typeface="Arial" pitchFamily="34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97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rgbClr val="C00000"/>
                </a:solidFill>
              </a:rPr>
              <a:t>Обеспечен интеграционный обмен данными при планировании, исполнении и закупках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190202"/>
            <a:ext cx="3240360" cy="295232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28623" y="3190202"/>
            <a:ext cx="2691849" cy="295232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885407" y="2204338"/>
            <a:ext cx="894505" cy="58800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5652120" y="2204864"/>
            <a:ext cx="858095" cy="64807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/>
          <p:cNvGrpSpPr/>
          <p:nvPr/>
        </p:nvGrpSpPr>
        <p:grpSpPr>
          <a:xfrm>
            <a:off x="3923928" y="2011614"/>
            <a:ext cx="1607994" cy="2641522"/>
            <a:chOff x="4363075" y="2240095"/>
            <a:chExt cx="1323544" cy="2174243"/>
          </a:xfrm>
        </p:grpSpPr>
        <p:pic>
          <p:nvPicPr>
            <p:cNvPr id="14" name="Picture 2" descr="D:\БФТ\2014\Иконки png\w512h5121339253474Database1512x51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8123" y="3105842"/>
              <a:ext cx="1308496" cy="130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63075" y="2240095"/>
              <a:ext cx="1295400" cy="1094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Box 16"/>
          <p:cNvSpPr txBox="1"/>
          <p:nvPr/>
        </p:nvSpPr>
        <p:spPr>
          <a:xfrm>
            <a:off x="395535" y="3356992"/>
            <a:ext cx="3096344" cy="2658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180000" algn="ctr">
              <a:lnSpc>
                <a:spcPct val="90000"/>
              </a:lnSpc>
              <a:spcAft>
                <a:spcPts val="500"/>
              </a:spcAft>
              <a:buFont typeface="Arial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загрузка КБК, показателей лимитов БО;</a:t>
            </a:r>
          </a:p>
          <a:p>
            <a:pPr lvl="0" indent="-180000" algn="ctr">
              <a:lnSpc>
                <a:spcPct val="90000"/>
              </a:lnSpc>
              <a:spcAft>
                <a:spcPts val="500"/>
              </a:spcAft>
              <a:buFont typeface="Arial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передача в систему исполнения плана закупок для контроля финансового обеспечения; </a:t>
            </a:r>
          </a:p>
          <a:p>
            <a:pPr lvl="0" indent="-180000" algn="ctr">
              <a:lnSpc>
                <a:spcPct val="90000"/>
              </a:lnSpc>
              <a:spcAft>
                <a:spcPts val="500"/>
              </a:spcAft>
              <a:buFont typeface="Arial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резервирование в системе исполнения бюджета лимитов бюджетных обязательств под проводимые процедуры, контракты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28184" y="3356992"/>
            <a:ext cx="2463477" cy="259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180000" algn="ctr">
              <a:lnSpc>
                <a:spcPct val="90000"/>
              </a:lnSpc>
              <a:spcAft>
                <a:spcPts val="500"/>
              </a:spcAft>
              <a:buFont typeface="Arial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получение из системы планирования предельных бюджетных ограничений и планов ФХД для формирования проекта плана закупок;</a:t>
            </a:r>
          </a:p>
          <a:p>
            <a:pPr lvl="0" indent="-180000" algn="ctr">
              <a:lnSpc>
                <a:spcPct val="90000"/>
              </a:lnSpc>
              <a:spcAft>
                <a:spcPts val="500"/>
              </a:spcAft>
              <a:buFont typeface="Arial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передача в систему планирования плана закупок для формирования ОБАС</a:t>
            </a:r>
          </a:p>
        </p:txBody>
      </p:sp>
      <p:pic>
        <p:nvPicPr>
          <p:cNvPr id="19" name="Picture 4" descr="C:\Users\a.romashkina\Desktop\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37064"/>
            <a:ext cx="1711992" cy="148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.romashkina\Desktop\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944" y="1308259"/>
            <a:ext cx="1934480" cy="14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9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>
                <a:solidFill>
                  <a:srgbClr val="C00000"/>
                </a:solidFill>
              </a:rPr>
              <a:t>Обеспечено </a:t>
            </a:r>
            <a:r>
              <a:rPr lang="ru-RU" sz="3000" dirty="0" smtClean="0">
                <a:solidFill>
                  <a:srgbClr val="C00000"/>
                </a:solidFill>
              </a:rPr>
              <a:t>взаимодействие </a:t>
            </a:r>
            <a:r>
              <a:rPr lang="ru-RU" sz="3000" dirty="0">
                <a:solidFill>
                  <a:srgbClr val="C00000"/>
                </a:solidFill>
              </a:rPr>
              <a:t>с ЕИС и ЭТП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3190202"/>
            <a:ext cx="2691849" cy="295232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1560" y="3341764"/>
            <a:ext cx="2489185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ru-RU" sz="1600" dirty="0" smtClean="0"/>
              <a:t>обмен документами (заявки участников, протоколы, информация о контрактах) в рамках электронных аукционов по 44-ФЗ</a:t>
            </a:r>
          </a:p>
          <a:p>
            <a:pPr algn="ctr"/>
            <a:endParaRPr lang="ru-RU" sz="1600" dirty="0" smtClean="0"/>
          </a:p>
          <a:p>
            <a:pPr marL="285750" indent="-285750" algn="ctr">
              <a:buFont typeface="Arial"/>
              <a:buChar char="•"/>
            </a:pPr>
            <a:r>
              <a:rPr lang="ru-RU" sz="1600" dirty="0" smtClean="0"/>
              <a:t>обмен </a:t>
            </a:r>
            <a:r>
              <a:rPr lang="ru-RU" sz="1600" dirty="0"/>
              <a:t>документами по 223-</a:t>
            </a:r>
            <a:r>
              <a:rPr lang="ru-RU" sz="1600" dirty="0" smtClean="0"/>
              <a:t>ФЗ</a:t>
            </a:r>
          </a:p>
          <a:p>
            <a:pPr marL="285750" indent="-285750">
              <a:buFont typeface="Arial"/>
              <a:buChar char="•"/>
            </a:pP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0152" y="3190202"/>
            <a:ext cx="2691849" cy="295232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868144" y="3265983"/>
            <a:ext cx="2664296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1600" dirty="0"/>
              <a:t> </a:t>
            </a:r>
            <a:r>
              <a:rPr lang="ru-RU" sz="1600" dirty="0" smtClean="0"/>
              <a:t>загрузка из ЕИС общероссийских реестров и классификаторов</a:t>
            </a:r>
          </a:p>
          <a:p>
            <a:pPr marL="285750" indent="-285750" algn="ctr">
              <a:buFont typeface="Arial"/>
              <a:buChar char="•"/>
            </a:pPr>
            <a:endParaRPr lang="ru-RU" sz="1600" dirty="0"/>
          </a:p>
          <a:p>
            <a:pPr marL="285750" indent="-285750" algn="ctr">
              <a:buFont typeface="Arial"/>
              <a:buChar char="•"/>
            </a:pPr>
            <a:r>
              <a:rPr lang="ru-RU" sz="1600" dirty="0" smtClean="0"/>
              <a:t>обмен </a:t>
            </a:r>
            <a:r>
              <a:rPr lang="ru-RU" sz="1600" dirty="0"/>
              <a:t>документами по всему процессу обеспечения закупки – от планов до отчетов о результатах исполнения </a:t>
            </a:r>
            <a:r>
              <a:rPr lang="ru-RU" sz="1600" dirty="0" smtClean="0"/>
              <a:t>закупки</a:t>
            </a:r>
            <a:endParaRPr lang="ru-RU" sz="16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696936" y="2204338"/>
            <a:ext cx="894505" cy="58800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5463649" y="2204864"/>
            <a:ext cx="858095" cy="64807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3468" y="2579767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ЭТП</a:t>
            </a:r>
          </a:p>
        </p:txBody>
      </p:sp>
      <p:pic>
        <p:nvPicPr>
          <p:cNvPr id="13" name="Picture 2" descr="http://hsfonline.org/wp-content/uploads/2011/09/auction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185" y="1332733"/>
            <a:ext cx="1295596" cy="1232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543770" y="2564378"/>
            <a:ext cx="1296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ЕИС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769" y="1208760"/>
            <a:ext cx="1356144" cy="1356144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3735457" y="2011614"/>
            <a:ext cx="1607994" cy="2641522"/>
            <a:chOff x="4363075" y="2240095"/>
            <a:chExt cx="1323544" cy="2174243"/>
          </a:xfrm>
        </p:grpSpPr>
        <p:pic>
          <p:nvPicPr>
            <p:cNvPr id="17" name="Picture 2" descr="D:\БФТ\2014\Иконки png\w512h5121339253474Database1512x51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8123" y="3105842"/>
              <a:ext cx="1308496" cy="130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63075" y="2240095"/>
              <a:ext cx="1295400" cy="1094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39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rgbClr val="C00000"/>
                </a:solidFill>
              </a:rPr>
              <a:t>Автоматизирован процесс исполнения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5298262" y="5475020"/>
            <a:ext cx="2592288" cy="36004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5205" tIns="41910" rIns="234696" bIns="41910" spcCol="1270"/>
          <a:lstStyle/>
          <a:p>
            <a:pPr marL="0" lvl="1" indent="-228600">
              <a:lnSpc>
                <a:spcPct val="90000"/>
              </a:lnSpc>
              <a:spcAft>
                <a:spcPct val="20000"/>
              </a:spcAft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Verdana" pitchFamily="34" charset="0"/>
              </a:rPr>
              <a:t>Изменение проведенных проводок при изменениях правил бухгалтерского учета</a:t>
            </a:r>
            <a:endParaRPr lang="ru-RU" sz="11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09735" y="5872600"/>
            <a:ext cx="2160240" cy="1440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5205" tIns="41910" rIns="234696" bIns="41910" spcCol="1270"/>
          <a:lstStyle/>
          <a:p>
            <a:pPr marL="0" lvl="1" indent="-228600">
              <a:lnSpc>
                <a:spcPct val="90000"/>
              </a:lnSpc>
              <a:spcAft>
                <a:spcPct val="20000"/>
              </a:spcAft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Verdana" pitchFamily="34" charset="0"/>
              </a:rPr>
              <a:t>Автоматическое формирование проводок</a:t>
            </a:r>
            <a:endParaRPr lang="ru-RU" sz="11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53846" y="2666708"/>
            <a:ext cx="2160240" cy="2234731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103507" y="1010524"/>
            <a:ext cx="1106523" cy="1144679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2273926" y="1226548"/>
            <a:ext cx="743008" cy="792088"/>
            <a:chOff x="3347866" y="1700807"/>
            <a:chExt cx="959032" cy="936104"/>
          </a:xfrm>
        </p:grpSpPr>
        <p:pic>
          <p:nvPicPr>
            <p:cNvPr id="12" name="Рисунок 11" descr="application-vnd_031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47866" y="1700807"/>
              <a:ext cx="936105" cy="936104"/>
            </a:xfrm>
            <a:prstGeom prst="rect">
              <a:avLst/>
            </a:prstGeom>
          </p:spPr>
        </p:pic>
        <p:pic>
          <p:nvPicPr>
            <p:cNvPr id="13" name="Рисунок 12" descr="Vista (151)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49698" y="2060847"/>
              <a:ext cx="457200" cy="457201"/>
            </a:xfrm>
            <a:prstGeom prst="rect">
              <a:avLst/>
            </a:prstGeom>
          </p:spPr>
        </p:pic>
      </p:grpSp>
      <p:sp>
        <p:nvSpPr>
          <p:cNvPr id="14" name="Овал 13"/>
          <p:cNvSpPr/>
          <p:nvPr/>
        </p:nvSpPr>
        <p:spPr>
          <a:xfrm>
            <a:off x="4146134" y="1514580"/>
            <a:ext cx="1106523" cy="1144679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866214" y="2954740"/>
            <a:ext cx="1106523" cy="1144679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146134" y="5186988"/>
            <a:ext cx="1106523" cy="1144679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03507" y="5258996"/>
            <a:ext cx="1106523" cy="1144679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570070" y="2522692"/>
            <a:ext cx="648072" cy="50405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786094" y="3458796"/>
            <a:ext cx="1008112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426054" y="4754940"/>
            <a:ext cx="720080" cy="5760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2489950" y="5114980"/>
            <a:ext cx="28803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2561958" y="2378676"/>
            <a:ext cx="28803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90350" y="3314780"/>
            <a:ext cx="25922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Verdana" pitchFamily="34" charset="0"/>
              </a:rPr>
              <a:t>Поддержка актуальной информации об исполнении бюджета</a:t>
            </a:r>
            <a:endParaRPr lang="ru-RU" sz="1100" b="1" dirty="0">
              <a:latin typeface="Verdana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218142" y="5403012"/>
            <a:ext cx="785568" cy="857576"/>
            <a:chOff x="6255459" y="4221089"/>
            <a:chExt cx="785568" cy="857576"/>
          </a:xfrm>
        </p:grpSpPr>
        <p:pic>
          <p:nvPicPr>
            <p:cNvPr id="25" name="Рисунок 24" descr="application-x-siag_002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55459" y="4221089"/>
              <a:ext cx="720080" cy="720080"/>
            </a:xfrm>
            <a:prstGeom prst="rect">
              <a:avLst/>
            </a:prstGeom>
          </p:spPr>
        </p:pic>
        <p:pic>
          <p:nvPicPr>
            <p:cNvPr id="26" name="Рисунок 25" descr="DxpTaskSync_dll_21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71483" y="4509121"/>
              <a:ext cx="569544" cy="569544"/>
            </a:xfrm>
            <a:prstGeom prst="rect">
              <a:avLst/>
            </a:prstGeom>
          </p:spPr>
        </p:pic>
      </p:grpSp>
      <p:sp>
        <p:nvSpPr>
          <p:cNvPr id="27" name="TextBox 26"/>
          <p:cNvSpPr txBox="1"/>
          <p:nvPr/>
        </p:nvSpPr>
        <p:spPr>
          <a:xfrm>
            <a:off x="5442278" y="173060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Verdana" pitchFamily="34" charset="0"/>
              </a:rPr>
              <a:t>Просмотр итоговых оборотов и начальных и конечных сальдо по счету</a:t>
            </a:r>
            <a:endParaRPr lang="ru-RU" sz="1100" b="1" dirty="0">
              <a:latin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38022" y="1010524"/>
            <a:ext cx="3384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Verdana" pitchFamily="34" charset="0"/>
              </a:rPr>
              <a:t>Ведение синтетических и аналитических счетов</a:t>
            </a:r>
            <a:endParaRPr lang="ru-RU" sz="1100" b="1" dirty="0">
              <a:latin typeface="Verdana" pitchFamily="34" charset="0"/>
            </a:endParaRPr>
          </a:p>
        </p:txBody>
      </p:sp>
      <p:pic>
        <p:nvPicPr>
          <p:cNvPr id="29" name="Рисунок 28" descr="x86_microsoft-windows-imageres_31bf3856ad364e35_6_1_7100_0_none_4db09b944cfbd780_imageres_dll_44f44625_132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345934" y="5403012"/>
            <a:ext cx="715144" cy="715144"/>
          </a:xfrm>
          <a:prstGeom prst="rect">
            <a:avLst/>
          </a:prstGeom>
        </p:spPr>
      </p:pic>
      <p:sp>
        <p:nvSpPr>
          <p:cNvPr id="30" name="Овал 29"/>
          <p:cNvSpPr/>
          <p:nvPr/>
        </p:nvSpPr>
        <p:spPr>
          <a:xfrm>
            <a:off x="5010230" y="4178876"/>
            <a:ext cx="1106523" cy="1144679"/>
          </a:xfrm>
          <a:prstGeom prst="ellipse">
            <a:avLst/>
          </a:prstGeom>
          <a:solidFill>
            <a:srgbClr val="639CF9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 descr="application-x-siag_00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98262" y="4394900"/>
            <a:ext cx="720080" cy="720080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 bwMode="auto">
          <a:xfrm>
            <a:off x="6162358" y="4538916"/>
            <a:ext cx="2412776" cy="2880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5205" tIns="41910" rIns="234696" bIns="41910" spcCol="1270"/>
          <a:lstStyle/>
          <a:p>
            <a:pPr marL="0" lvl="1" indent="-228600">
              <a:lnSpc>
                <a:spcPct val="90000"/>
              </a:lnSpc>
              <a:spcAft>
                <a:spcPct val="20000"/>
              </a:spcAft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Verdana" pitchFamily="34" charset="0"/>
              </a:rPr>
              <a:t>Формирование отчетности</a:t>
            </a:r>
            <a:endParaRPr lang="ru-RU" sz="11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786094" y="4106868"/>
            <a:ext cx="1080120" cy="3600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1985894" y="2666708"/>
            <a:ext cx="1339834" cy="1440160"/>
            <a:chOff x="1475656" y="3068960"/>
            <a:chExt cx="1195818" cy="1278344"/>
          </a:xfrm>
        </p:grpSpPr>
        <p:pic>
          <p:nvPicPr>
            <p:cNvPr id="35" name="Рисунок 34" descr="vaw.png"/>
            <p:cNvPicPr>
              <a:picLocks noChangeAspect="1"/>
            </p:cNvPicPr>
            <p:nvPr/>
          </p:nvPicPr>
          <p:blipFill>
            <a:blip r:embed="rId9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lum bright="2000" contrast="11000"/>
            </a:blip>
            <a:stretch>
              <a:fillRect/>
            </a:stretch>
          </p:blipFill>
          <p:spPr>
            <a:xfrm>
              <a:off x="1475656" y="3140968"/>
              <a:ext cx="616955" cy="799950"/>
            </a:xfrm>
            <a:prstGeom prst="rect">
              <a:avLst/>
            </a:prstGeom>
          </p:spPr>
        </p:pic>
        <p:pic>
          <p:nvPicPr>
            <p:cNvPr id="36" name="Рисунок 35" descr="vaw.png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13000"/>
            </a:blip>
            <a:stretch>
              <a:fillRect/>
            </a:stretch>
          </p:blipFill>
          <p:spPr>
            <a:xfrm>
              <a:off x="1763688" y="3068960"/>
              <a:ext cx="763770" cy="990312"/>
            </a:xfrm>
            <a:prstGeom prst="rect">
              <a:avLst/>
            </a:prstGeom>
          </p:spPr>
        </p:pic>
        <p:pic>
          <p:nvPicPr>
            <p:cNvPr id="37" name="Рисунок 36" descr="vaw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75656" y="3284984"/>
              <a:ext cx="763770" cy="990312"/>
            </a:xfrm>
            <a:prstGeom prst="rect">
              <a:avLst/>
            </a:prstGeom>
          </p:spPr>
        </p:pic>
        <p:pic>
          <p:nvPicPr>
            <p:cNvPr id="38" name="Рисунок 37" descr="vaw.png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13000"/>
            </a:blip>
            <a:stretch>
              <a:fillRect/>
            </a:stretch>
          </p:blipFill>
          <p:spPr>
            <a:xfrm>
              <a:off x="1907704" y="3356992"/>
              <a:ext cx="763770" cy="990312"/>
            </a:xfrm>
            <a:prstGeom prst="rect">
              <a:avLst/>
            </a:prstGeom>
          </p:spPr>
        </p:pic>
      </p:grpSp>
      <p:grpSp>
        <p:nvGrpSpPr>
          <p:cNvPr id="39" name="Группа 38"/>
          <p:cNvGrpSpPr/>
          <p:nvPr/>
        </p:nvGrpSpPr>
        <p:grpSpPr>
          <a:xfrm>
            <a:off x="2129910" y="3386788"/>
            <a:ext cx="836053" cy="1008112"/>
            <a:chOff x="2699792" y="2204865"/>
            <a:chExt cx="589242" cy="710508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795261" y="2204865"/>
              <a:ext cx="449117" cy="4320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99792" y="2348881"/>
              <a:ext cx="589242" cy="566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</p:pic>
      </p:grpSp>
      <p:sp>
        <p:nvSpPr>
          <p:cNvPr id="42" name="Прямоугольник 41"/>
          <p:cNvSpPr/>
          <p:nvPr/>
        </p:nvSpPr>
        <p:spPr>
          <a:xfrm>
            <a:off x="2051720" y="4322892"/>
            <a:ext cx="1728192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 defTabSz="1155700">
              <a:lnSpc>
                <a:spcPct val="90000"/>
              </a:lnSpc>
              <a:spcAft>
                <a:spcPct val="2000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АЦК-Финансы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Picture 2" descr="\\bft.local\bft-fs\DEP\DRKR\Картинки для презентаций\Иконки\Другое\MC900299181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334092" y="1802612"/>
            <a:ext cx="676138" cy="564136"/>
          </a:xfrm>
          <a:prstGeom prst="rect">
            <a:avLst/>
          </a:prstGeom>
          <a:noFill/>
        </p:spPr>
      </p:pic>
      <p:pic>
        <p:nvPicPr>
          <p:cNvPr id="44" name="Рисунок 43" descr="DiagPackage_dll_2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010230" y="3098756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1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5463"/>
            <a:ext cx="1146810" cy="14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254314" y="173088"/>
            <a:ext cx="7772400" cy="109567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rgbClr val="C00000"/>
                </a:solidFill>
              </a:rPr>
              <a:t>Комплексный интеграционный процесс </a:t>
            </a:r>
            <a:r>
              <a:rPr lang="ru-RU" sz="3000" dirty="0" err="1" smtClean="0">
                <a:solidFill>
                  <a:srgbClr val="C00000"/>
                </a:solidFill>
              </a:rPr>
              <a:t>г.Якутска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384082" y="332656"/>
            <a:ext cx="7266623" cy="859536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4666" y="5162128"/>
            <a:ext cx="7506000" cy="12192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dash"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 smtClean="0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26568" y="2982309"/>
            <a:ext cx="5334000" cy="1810453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50"/>
            </a:solidFill>
            <a:prstDash val="dash"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 smtClean="0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34510" y="1506645"/>
            <a:ext cx="5126058" cy="10668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 smtClean="0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2415" y="1668563"/>
            <a:ext cx="1870113" cy="296462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 smtClean="0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797" y="1928530"/>
            <a:ext cx="1647114" cy="76455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rPr>
              <a:t>Госпрограммы, утверждённый бюджет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7354" y="2928423"/>
            <a:ext cx="1619144" cy="543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>
                <a:latin typeface="Arial" charset="0"/>
                <a:ea typeface="SimSun" charset="-122"/>
              </a:rPr>
              <a:t>Нормирование функций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6506" y="3698571"/>
            <a:ext cx="1590328" cy="543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Сметы, </a:t>
            </a:r>
          </a:p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>
                <a:latin typeface="Arial" charset="0"/>
                <a:ea typeface="SimSun" charset="-122"/>
              </a:rPr>
              <a:t>п</a:t>
            </a:r>
            <a:r>
              <a:rPr lang="ru-RU" sz="1300" kern="12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ланы ФХД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03256" y="1879102"/>
            <a:ext cx="1509312" cy="321884"/>
          </a:xfrm>
          <a:prstGeom prst="roundRect">
            <a:avLst/>
          </a:prstGeom>
          <a:solidFill>
            <a:srgbClr val="FF9966"/>
          </a:solidFill>
          <a:ln>
            <a:noFill/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>
                <a:latin typeface="Arial" charset="0"/>
                <a:ea typeface="SimSun" charset="-122"/>
              </a:rPr>
              <a:t>План </a:t>
            </a:r>
            <a:r>
              <a:rPr lang="ru-RU" sz="1300" dirty="0" smtClean="0">
                <a:latin typeface="Arial" charset="0"/>
                <a:ea typeface="SimSun" charset="-122"/>
              </a:rPr>
              <a:t>закупок</a:t>
            </a:r>
            <a:endParaRPr lang="ru-RU" sz="1300" dirty="0">
              <a:latin typeface="Arial" charset="0"/>
              <a:ea typeface="SimSun" charset="-122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16450" y="1879101"/>
            <a:ext cx="1447800" cy="321884"/>
          </a:xfrm>
          <a:prstGeom prst="roundRect">
            <a:avLst/>
          </a:prstGeom>
          <a:solidFill>
            <a:srgbClr val="FF9966"/>
          </a:solidFill>
          <a:ln>
            <a:noFill/>
            <a:headEnd/>
            <a:tailEnd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rPr>
              <a:t>План-график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14272" y="3228793"/>
            <a:ext cx="1552461" cy="543221"/>
          </a:xfrm>
          <a:prstGeom prst="roundRect">
            <a:avLst/>
          </a:prstGeom>
          <a:solidFill>
            <a:srgbClr val="99FF99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>
                <a:latin typeface="Arial" charset="0"/>
                <a:ea typeface="SimSun" charset="-122"/>
              </a:rPr>
              <a:t>Централизация закупок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79368" y="3228793"/>
            <a:ext cx="1623152" cy="543221"/>
          </a:xfrm>
          <a:prstGeom prst="roundRect">
            <a:avLst/>
          </a:prstGeom>
          <a:solidFill>
            <a:srgbClr val="99FF99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latin typeface="Arial" charset="0"/>
                <a:ea typeface="SimSun" charset="-122"/>
                <a:cs typeface="+mn-cs"/>
              </a:rPr>
              <a:t>Формирование заказа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19401" y="4072939"/>
            <a:ext cx="1557970" cy="543221"/>
          </a:xfrm>
          <a:prstGeom prst="roundRect">
            <a:avLst/>
          </a:prstGeom>
          <a:solidFill>
            <a:srgbClr val="99FF99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latin typeface="Arial" charset="0"/>
                <a:ea typeface="SimSun" charset="-122"/>
                <a:cs typeface="+mn-cs"/>
              </a:rPr>
              <a:t>Проведение процедур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29222" y="4073225"/>
            <a:ext cx="1371600" cy="543221"/>
          </a:xfrm>
          <a:prstGeom prst="roundRect">
            <a:avLst/>
          </a:prstGeom>
          <a:solidFill>
            <a:srgbClr val="99FF99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latin typeface="Arial" charset="0"/>
                <a:ea typeface="SimSun" charset="-122"/>
                <a:cs typeface="+mn-cs"/>
              </a:rPr>
              <a:t>Заключение контракта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999970" y="5532991"/>
            <a:ext cx="1444739" cy="543221"/>
          </a:xfrm>
          <a:prstGeom prst="roundRect">
            <a:avLst/>
          </a:prstGeom>
          <a:solidFill>
            <a:srgbClr val="00B0F0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>
                <a:latin typeface="Arial" charset="0"/>
                <a:ea typeface="SimSun" charset="-122"/>
              </a:rPr>
              <a:t>Претензионная </a:t>
            </a:r>
            <a:r>
              <a:rPr lang="ru-RU" sz="1300" dirty="0" smtClean="0">
                <a:latin typeface="Arial" charset="0"/>
                <a:ea typeface="SimSun" charset="-122"/>
              </a:rPr>
              <a:t>работа</a:t>
            </a:r>
            <a:endParaRPr lang="ru-RU" sz="1300" dirty="0">
              <a:latin typeface="Arial" charset="0"/>
              <a:ea typeface="SimSun" charset="-122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23457" y="5641021"/>
            <a:ext cx="1083162" cy="321884"/>
          </a:xfrm>
          <a:prstGeom prst="roundRect">
            <a:avLst/>
          </a:prstGeom>
          <a:solidFill>
            <a:srgbClr val="00B0F0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 smtClean="0">
                <a:latin typeface="Arial" charset="0"/>
                <a:ea typeface="SimSun" charset="-122"/>
              </a:rPr>
              <a:t>Оплата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22415" y="5532964"/>
            <a:ext cx="1371600" cy="543221"/>
          </a:xfrm>
          <a:prstGeom prst="roundRect">
            <a:avLst/>
          </a:prstGeom>
          <a:solidFill>
            <a:srgbClr val="00B0F0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>
                <a:latin typeface="Arial" charset="0"/>
                <a:ea typeface="SimSun" charset="-122"/>
              </a:rPr>
              <a:t>Отчет об </a:t>
            </a:r>
            <a:r>
              <a:rPr lang="ru-RU" sz="1300" dirty="0" smtClean="0">
                <a:latin typeface="Arial" charset="0"/>
                <a:ea typeface="SimSun" charset="-122"/>
              </a:rPr>
              <a:t>исполнении</a:t>
            </a:r>
            <a:endParaRPr lang="ru-RU" sz="1300" dirty="0">
              <a:latin typeface="Arial" charset="0"/>
              <a:ea typeface="SimSun" charset="-122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2303546" y="2043024"/>
            <a:ext cx="910727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7" idx="3"/>
            <a:endCxn id="18" idx="1"/>
          </p:cNvCxnSpPr>
          <p:nvPr/>
        </p:nvCxnSpPr>
        <p:spPr>
          <a:xfrm flipV="1">
            <a:off x="4712568" y="2040043"/>
            <a:ext cx="1403882" cy="1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963817" y="2233649"/>
            <a:ext cx="0" cy="9781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766734" y="3501008"/>
            <a:ext cx="101263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1" idx="0"/>
          </p:cNvCxnSpPr>
          <p:nvPr/>
        </p:nvCxnSpPr>
        <p:spPr>
          <a:xfrm>
            <a:off x="3998386" y="3789040"/>
            <a:ext cx="0" cy="2838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1" idx="3"/>
            <a:endCxn id="22" idx="1"/>
          </p:cNvCxnSpPr>
          <p:nvPr/>
        </p:nvCxnSpPr>
        <p:spPr>
          <a:xfrm>
            <a:off x="4777371" y="4344550"/>
            <a:ext cx="1451851" cy="286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5069210" y="5419686"/>
            <a:ext cx="1371600" cy="764558"/>
          </a:xfrm>
          <a:prstGeom prst="roundRect">
            <a:avLst/>
          </a:prstGeom>
          <a:solidFill>
            <a:srgbClr val="00B0F0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dirty="0" smtClean="0">
                <a:latin typeface="Arial" charset="0"/>
                <a:ea typeface="SimSun" charset="-122"/>
              </a:rPr>
              <a:t>Акты </a:t>
            </a:r>
            <a:r>
              <a:rPr lang="ru-RU" sz="1300" dirty="0">
                <a:latin typeface="Arial" charset="0"/>
                <a:ea typeface="SimSun" charset="-122"/>
              </a:rPr>
              <a:t>выполненных </a:t>
            </a:r>
            <a:r>
              <a:rPr lang="ru-RU" sz="1300" dirty="0" smtClean="0">
                <a:latin typeface="Arial" charset="0"/>
                <a:ea typeface="SimSun" charset="-122"/>
              </a:rPr>
              <a:t>работ</a:t>
            </a:r>
            <a:endParaRPr lang="ru-RU" sz="1300" dirty="0">
              <a:latin typeface="Arial" charset="0"/>
              <a:ea typeface="SimSun" charset="-122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7134672" y="4645716"/>
            <a:ext cx="0" cy="8715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32" idx="1"/>
            <a:endCxn id="24" idx="3"/>
          </p:cNvCxnSpPr>
          <p:nvPr/>
        </p:nvCxnSpPr>
        <p:spPr>
          <a:xfrm flipH="1" flipV="1">
            <a:off x="4806619" y="5801963"/>
            <a:ext cx="262591" cy="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4" idx="1"/>
            <a:endCxn id="23" idx="3"/>
          </p:cNvCxnSpPr>
          <p:nvPr/>
        </p:nvCxnSpPr>
        <p:spPr>
          <a:xfrm flipH="1">
            <a:off x="3444709" y="5801963"/>
            <a:ext cx="278748" cy="263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3" idx="1"/>
            <a:endCxn id="25" idx="3"/>
          </p:cNvCxnSpPr>
          <p:nvPr/>
        </p:nvCxnSpPr>
        <p:spPr>
          <a:xfrm flipH="1" flipV="1">
            <a:off x="1794015" y="5804575"/>
            <a:ext cx="205955" cy="2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8324560" y="1340768"/>
            <a:ext cx="439457" cy="1533406"/>
          </a:xfrm>
          <a:prstGeom prst="round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wrap="square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400" b="1" dirty="0" smtClean="0">
                <a:latin typeface="Arial" charset="0"/>
                <a:ea typeface="SimSun" charset="-122"/>
              </a:rPr>
              <a:t>МОНИТОРИНГ</a:t>
            </a:r>
            <a:endParaRPr lang="ru-RU" sz="1400" b="1" dirty="0">
              <a:latin typeface="Arial" charset="0"/>
              <a:ea typeface="SimSun" charset="-122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324560" y="2982309"/>
            <a:ext cx="439457" cy="1608478"/>
          </a:xfrm>
          <a:prstGeom prst="round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400" b="1" dirty="0" smtClean="0">
                <a:latin typeface="Arial" charset="0"/>
                <a:ea typeface="SimSun" charset="-122"/>
              </a:rPr>
              <a:t>АУДИТ</a:t>
            </a:r>
            <a:endParaRPr lang="ru-RU" sz="1400" b="1" dirty="0">
              <a:latin typeface="Arial" charset="0"/>
              <a:ea typeface="SimSun" charset="-122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311708" y="4747995"/>
            <a:ext cx="439457" cy="1492568"/>
          </a:xfrm>
          <a:prstGeom prst="roundRect">
            <a:avLst/>
          </a:prstGeom>
          <a:ln>
            <a:headEnd/>
            <a:tailEnd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400" b="1" kern="1200" dirty="0" smtClean="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rPr>
              <a:t>КОНТРОЛЬ</a:t>
            </a:r>
          </a:p>
        </p:txBody>
      </p:sp>
      <p:sp>
        <p:nvSpPr>
          <p:cNvPr id="40" name="Правая фигурная скобка 39"/>
          <p:cNvSpPr/>
          <p:nvPr/>
        </p:nvSpPr>
        <p:spPr>
          <a:xfrm>
            <a:off x="7771585" y="1554261"/>
            <a:ext cx="304800" cy="4686302"/>
          </a:xfrm>
          <a:prstGeom prst="rightBrac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 стрелкой 40"/>
          <p:cNvCxnSpPr>
            <a:stCxn id="37" idx="1"/>
          </p:cNvCxnSpPr>
          <p:nvPr/>
        </p:nvCxnSpPr>
        <p:spPr>
          <a:xfrm flipH="1">
            <a:off x="8076385" y="2107471"/>
            <a:ext cx="24817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8076385" y="5530069"/>
            <a:ext cx="235325" cy="1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 flipV="1">
            <a:off x="8105908" y="3897412"/>
            <a:ext cx="205800" cy="1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3203256" y="1337190"/>
            <a:ext cx="3559367" cy="338910"/>
          </a:xfrm>
          <a:prstGeom prst="roundRect">
            <a:avLst/>
          </a:prstGeom>
          <a:solidFill>
            <a:srgbClr val="FF0000"/>
          </a:solidFill>
          <a:ln>
            <a:noFill/>
            <a:headEnd/>
            <a:tailEnd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400" b="1" kern="1200" dirty="0" smtClean="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rPr>
              <a:t>Планирование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214272" y="2718763"/>
            <a:ext cx="3548351" cy="338910"/>
          </a:xfrm>
          <a:prstGeom prst="round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400" b="1" kern="1200" dirty="0" smtClean="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rPr>
              <a:t>Определение поставщика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203256" y="4992673"/>
            <a:ext cx="3559367" cy="338910"/>
          </a:xfrm>
          <a:prstGeom prst="roundRect">
            <a:avLst/>
          </a:prstGeom>
          <a:solidFill>
            <a:srgbClr val="0070C0"/>
          </a:solidFill>
          <a:ln w="6480">
            <a:solidFill>
              <a:srgbClr val="990099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ea typeface="SimSun" charset="-122"/>
              </a:rPr>
              <a:t>Исполнение</a:t>
            </a:r>
            <a:endParaRPr lang="ru-RU" sz="1400" b="1" kern="1200" dirty="0" smtClean="0">
              <a:solidFill>
                <a:schemeClr val="bg1"/>
              </a:solidFill>
              <a:latin typeface="Arial" charset="0"/>
              <a:ea typeface="SimSun" charset="-122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590944" y="5530354"/>
            <a:ext cx="1087456" cy="543221"/>
          </a:xfrm>
          <a:prstGeom prst="roundRect">
            <a:avLst/>
          </a:prstGeom>
          <a:solidFill>
            <a:srgbClr val="00B0F0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ctr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300" kern="1200" dirty="0" smtClean="0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rPr>
              <a:t>Реестр контрактов</a:t>
            </a:r>
          </a:p>
        </p:txBody>
      </p:sp>
      <p:cxnSp>
        <p:nvCxnSpPr>
          <p:cNvPr id="48" name="Прямая со стрелкой 47"/>
          <p:cNvCxnSpPr>
            <a:stCxn id="47" idx="1"/>
          </p:cNvCxnSpPr>
          <p:nvPr/>
        </p:nvCxnSpPr>
        <p:spPr>
          <a:xfrm flipH="1" flipV="1">
            <a:off x="6434684" y="5801963"/>
            <a:ext cx="156260" cy="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9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939</TotalTime>
  <Words>1173</Words>
  <Application>Microsoft Office PowerPoint</Application>
  <PresentationFormat>Экран (4:3)</PresentationFormat>
  <Paragraphs>159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SimSun</vt:lpstr>
      <vt:lpstr>Arial</vt:lpstr>
      <vt:lpstr>Calibri</vt:lpstr>
      <vt:lpstr>Cambria</vt:lpstr>
      <vt:lpstr>Georgia</vt:lpstr>
      <vt:lpstr>Georgia (Основной текст)</vt:lpstr>
      <vt:lpstr>Symbol</vt:lpstr>
      <vt:lpstr>Times New Roman</vt:lpstr>
      <vt:lpstr>Verdana</vt:lpstr>
      <vt:lpstr>Wingdings</vt:lpstr>
      <vt:lpstr>Wingdings 2</vt:lpstr>
      <vt:lpstr>Официальная</vt:lpstr>
      <vt:lpstr>Окружная администрация  города Якутска Республики Саха (Якутия)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OfficeUSER</dc:creator>
  <cp:lastModifiedBy>Пользователь Windows</cp:lastModifiedBy>
  <cp:revision>18</cp:revision>
  <dcterms:created xsi:type="dcterms:W3CDTF">2015-05-19T15:45:21Z</dcterms:created>
  <dcterms:modified xsi:type="dcterms:W3CDTF">2018-04-05T04:02:47Z</dcterms:modified>
</cp:coreProperties>
</file>