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61" r:id="rId9"/>
    <p:sldId id="278" r:id="rId10"/>
    <p:sldId id="260" r:id="rId11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A4B"/>
    <a:srgbClr val="5B4C9E"/>
    <a:srgbClr val="A2AAB0"/>
    <a:srgbClr val="CB1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2" d="100"/>
          <a:sy n="62" d="100"/>
        </p:scale>
        <p:origin x="1084" y="5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3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1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6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02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2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2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3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7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8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2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2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B1A4-1AEE-4190-ABBA-46B6E9C26F56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0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sands.ru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803"/>
            <a:ext cx="10692000" cy="5054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925821"/>
            <a:ext cx="5276099" cy="10546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25" y="-4581"/>
            <a:ext cx="3419863" cy="18409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54612" y="4002981"/>
            <a:ext cx="58326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Обеспечение </a:t>
            </a:r>
            <a:r>
              <a:rPr lang="ru-RU" sz="3200" dirty="0">
                <a:solidFill>
                  <a:schemeClr val="bg1"/>
                </a:solidFill>
              </a:rPr>
              <a:t>независимости от разработчика при создании и эксплуатации </a:t>
            </a:r>
            <a:r>
              <a:rPr lang="ru-RU" sz="3200" dirty="0" smtClean="0">
                <a:solidFill>
                  <a:schemeClr val="bg1"/>
                </a:solidFill>
              </a:rPr>
              <a:t>информационных </a:t>
            </a:r>
            <a:r>
              <a:rPr lang="ru-RU" sz="3200" dirty="0">
                <a:solidFill>
                  <a:schemeClr val="bg1"/>
                </a:solidFill>
              </a:rPr>
              <a:t>систем</a:t>
            </a:r>
          </a:p>
        </p:txBody>
      </p:sp>
    </p:spTree>
    <p:extLst>
      <p:ext uri="{BB962C8B-B14F-4D97-AF65-F5344CB8AC3E}">
        <p14:creationId xmlns:p14="http://schemas.microsoft.com/office/powerpoint/2010/main" val="16321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56" y="1908423"/>
            <a:ext cx="4535433" cy="5376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188" y="673254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5B4C9E"/>
                </a:solidFill>
                <a:latin typeface="Swedbank Sans Bold" pitchFamily="18" charset="0"/>
              </a:rPr>
              <a:t>КОНТАКТЫ</a:t>
            </a:r>
            <a:r>
              <a:rPr lang="en-US" sz="3000" b="1" dirty="0" smtClean="0">
                <a:solidFill>
                  <a:srgbClr val="5B4C9E"/>
                </a:solidFill>
                <a:latin typeface="Swedbank Sans Bold" pitchFamily="18" charset="0"/>
              </a:rPr>
              <a:t>:</a:t>
            </a:r>
            <a:endParaRPr lang="ru-RU" sz="30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188" y="2146513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wedbank Sans Bold" pitchFamily="18" charset="0"/>
              </a:rPr>
              <a:t>ООО «Информационные системы и сервисы»</a:t>
            </a:r>
          </a:p>
          <a:p>
            <a:r>
              <a:rPr lang="ru-RU" sz="2000" dirty="0" smtClean="0">
                <a:latin typeface="Swedbank Sans Bold" pitchFamily="18" charset="0"/>
              </a:rPr>
              <a:t>Россия, 630099, г. Новосибирск</a:t>
            </a:r>
          </a:p>
          <a:p>
            <a:r>
              <a:rPr lang="ru-RU" sz="2000" dirty="0" smtClean="0">
                <a:latin typeface="Swedbank Sans Bold" pitchFamily="18" charset="0"/>
              </a:rPr>
              <a:t>ул. </a:t>
            </a:r>
            <a:r>
              <a:rPr lang="ru-RU" sz="2000" dirty="0" err="1" smtClean="0">
                <a:latin typeface="Swedbank Sans Bold" pitchFamily="18" charset="0"/>
              </a:rPr>
              <a:t>Щетинкина</a:t>
            </a:r>
            <a:r>
              <a:rPr lang="ru-RU" sz="2000" dirty="0" smtClean="0">
                <a:latin typeface="Swedbank Sans Bold" pitchFamily="18" charset="0"/>
              </a:rPr>
              <a:t>, 49, офис 604</a:t>
            </a:r>
          </a:p>
          <a:p>
            <a:r>
              <a:rPr lang="ru-RU" sz="2000" dirty="0" smtClean="0">
                <a:latin typeface="Swedbank Sans Bold" pitchFamily="18" charset="0"/>
              </a:rPr>
              <a:t>тел./факс: +7(383) 354-10-11 </a:t>
            </a:r>
          </a:p>
          <a:p>
            <a:r>
              <a:rPr lang="ru-RU" sz="2000" dirty="0" smtClean="0">
                <a:latin typeface="Swedbank Sans Bold" pitchFamily="18" charset="0"/>
              </a:rPr>
              <a:t>e-</a:t>
            </a:r>
            <a:r>
              <a:rPr lang="ru-RU" sz="2000" dirty="0" err="1" smtClean="0">
                <a:latin typeface="Swedbank Sans Bold" pitchFamily="18" charset="0"/>
              </a:rPr>
              <a:t>mail</a:t>
            </a:r>
            <a:r>
              <a:rPr lang="ru-RU" sz="2000" dirty="0" smtClean="0">
                <a:latin typeface="Swedbank Sans Bold" pitchFamily="18" charset="0"/>
              </a:rPr>
              <a:t>: </a:t>
            </a:r>
            <a:r>
              <a:rPr lang="ru-RU" sz="2000" dirty="0" smtClean="0">
                <a:latin typeface="Swedbank Sans Bold" pitchFamily="18" charset="0"/>
                <a:hlinkClick r:id="rId3"/>
              </a:rPr>
              <a:t>info@isands.ru</a:t>
            </a:r>
            <a:endParaRPr lang="ru-RU" sz="2000" dirty="0" smtClean="0">
              <a:latin typeface="Swedbank Sans Bold" pitchFamily="18" charset="0"/>
            </a:endParaRPr>
          </a:p>
          <a:p>
            <a:endParaRPr lang="ru-RU" sz="2000" dirty="0">
              <a:latin typeface="Swedbank Sans Bold" pitchFamily="18" charset="0"/>
            </a:endParaRPr>
          </a:p>
          <a:p>
            <a:r>
              <a:rPr lang="en-US" sz="2000" dirty="0" smtClean="0">
                <a:solidFill>
                  <a:srgbClr val="E51A4B"/>
                </a:solidFill>
                <a:latin typeface="Swedbank Sans Bold" pitchFamily="18" charset="0"/>
              </a:rPr>
              <a:t>www.isands.ru</a:t>
            </a:r>
            <a:endParaRPr lang="ru-RU" sz="2000" dirty="0">
              <a:solidFill>
                <a:srgbClr val="E51A4B"/>
              </a:solidFill>
              <a:latin typeface="Swedbank Sans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Проблематика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3" y="4721827"/>
            <a:ext cx="6498828" cy="2567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1693656"/>
            <a:ext cx="134112" cy="2103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2204" y="1594014"/>
            <a:ext cx="914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Сколько стоит</a:t>
            </a:r>
            <a:r>
              <a:rPr lang="en-US" sz="2000" b="1" dirty="0" smtClean="0">
                <a:solidFill>
                  <a:srgbClr val="E51A4B"/>
                </a:solidFill>
                <a:latin typeface="Swedbank Sans Bold" pitchFamily="18" charset="0"/>
              </a:rPr>
              <a:t> </a:t>
            </a:r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эта небольшая доработка</a:t>
            </a:r>
            <a:r>
              <a:rPr lang="en-US" sz="2000" b="1" dirty="0" smtClean="0">
                <a:solidFill>
                  <a:srgbClr val="E51A4B"/>
                </a:solidFill>
                <a:latin typeface="Swedbank Sans Bold" pitchFamily="18" charset="0"/>
              </a:rPr>
              <a:t>?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2198903"/>
            <a:ext cx="134112" cy="2072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84386" y="2077915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B4C9E"/>
                </a:solidFill>
                <a:latin typeface="Swedbank Sans Bold" pitchFamily="18" charset="0"/>
              </a:rPr>
              <a:t>Что входит в поддержку</a:t>
            </a:r>
            <a:r>
              <a:rPr lang="en-US" sz="2000" b="1" dirty="0" smtClean="0">
                <a:solidFill>
                  <a:srgbClr val="5B4C9E"/>
                </a:solidFill>
                <a:latin typeface="Swedbank Sans Bold" pitchFamily="18" charset="0"/>
              </a:rPr>
              <a:t>?</a:t>
            </a:r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  <a:p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0" y="2689280"/>
            <a:ext cx="134112" cy="2103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0022" y="2589638"/>
            <a:ext cx="914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История «Прогноза»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0" y="3194527"/>
            <a:ext cx="134112" cy="2072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2204" y="3073539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B4C9E"/>
                </a:solidFill>
                <a:latin typeface="Swedbank Sans Bold" pitchFamily="18" charset="0"/>
              </a:rPr>
              <a:t>Конфликт акционеров</a:t>
            </a:r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  <a:p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0" y="3645070"/>
            <a:ext cx="134112" cy="2103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80022" y="3545428"/>
            <a:ext cx="914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«Входы в Заказчика»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Сами себе разработчики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1693656"/>
            <a:ext cx="134112" cy="2103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2204" y="1594014"/>
            <a:ext cx="914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Разработка ПО – непрофильная задача для муниципалитета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2198903"/>
            <a:ext cx="134112" cy="2072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84386" y="2077915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B4C9E"/>
                </a:solidFill>
                <a:latin typeface="Swedbank Sans Bold" pitchFamily="18" charset="0"/>
              </a:rPr>
              <a:t>С персоналом тоже всё не просто</a:t>
            </a:r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  <a:p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01" y="2989748"/>
            <a:ext cx="4124523" cy="4571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" y="2637885"/>
            <a:ext cx="2814592" cy="3870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9" y="3197806"/>
            <a:ext cx="2575950" cy="35426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5" y="3931217"/>
            <a:ext cx="2481335" cy="341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Используемые решения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1693656"/>
            <a:ext cx="134112" cy="2103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2204" y="1594014"/>
            <a:ext cx="914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Юридическая сторона вопроса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19" y="2133039"/>
            <a:ext cx="134112" cy="2072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61233" y="2012051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B4C9E"/>
                </a:solidFill>
                <a:latin typeface="Swedbank Sans Bold" pitchFamily="18" charset="0"/>
              </a:rPr>
              <a:t>Передача исходных кодов по договору</a:t>
            </a:r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  <a:p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92" y="4716735"/>
            <a:ext cx="2412480" cy="24124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03" y="4511538"/>
            <a:ext cx="2239009" cy="25119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19" y="2535044"/>
            <a:ext cx="134112" cy="2072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61233" y="2414056"/>
            <a:ext cx="9145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B4C9E"/>
                </a:solidFill>
                <a:latin typeface="Swedbank Sans Bold" pitchFamily="18" charset="0"/>
              </a:rPr>
              <a:t>Передача неисключительных прав по договору, включая права на доработку программного обеспечения собственными силами Заказчика и третьих лиц</a:t>
            </a:r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Используемые решения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7" y="1426332"/>
            <a:ext cx="134112" cy="2072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0631" y="1305344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B4C9E"/>
                </a:solidFill>
                <a:latin typeface="Swedbank Sans Bold" pitchFamily="18" charset="0"/>
              </a:rPr>
              <a:t>Процесс разработки</a:t>
            </a:r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  <a:p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1832687"/>
            <a:ext cx="134112" cy="2103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14252" y="1733045"/>
            <a:ext cx="914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Разработчики работают только с тестовым контуром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2282401"/>
            <a:ext cx="134112" cy="2103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14252" y="2182759"/>
            <a:ext cx="914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Сдача проекта идёт на тестовом контуре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2744791"/>
            <a:ext cx="134112" cy="2103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14252" y="2645149"/>
            <a:ext cx="914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Перенос в продуктивную среду осуществляется Заказчиком по инструкции (начиная со сборки из исходных кодов)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3426641"/>
            <a:ext cx="134112" cy="2103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14252" y="3326999"/>
            <a:ext cx="914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Перед переносом всегда выполняется резервное копирование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3953877"/>
            <a:ext cx="134112" cy="2103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03736" y="3834829"/>
            <a:ext cx="9299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Отсутствие у разработчика доступа к продуктивной среде обеспечивает соблюдение требований к информационной безопасности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74" y="5178539"/>
            <a:ext cx="7695291" cy="18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Плюсы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1693656"/>
            <a:ext cx="134112" cy="2103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2204" y="1594014"/>
            <a:ext cx="914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Полное понимание процесса разработки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2198903"/>
            <a:ext cx="134112" cy="2072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84386" y="2077915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B4C9E"/>
                </a:solidFill>
                <a:latin typeface="Swedbank Sans Bold" pitchFamily="18" charset="0"/>
              </a:rPr>
              <a:t>Юридически закрепленные полные права на систему</a:t>
            </a:r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  <a:p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126163"/>
            <a:ext cx="3657600" cy="32826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2629421"/>
            <a:ext cx="134112" cy="2103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2204" y="2529779"/>
            <a:ext cx="914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Развитие конкурентной ИТ-среды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3093248"/>
            <a:ext cx="134112" cy="2072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4386" y="2972260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B4C9E"/>
                </a:solidFill>
                <a:latin typeface="Swedbank Sans Bold" pitchFamily="18" charset="0"/>
              </a:rPr>
              <a:t>Разработчики бодры и энергичны</a:t>
            </a:r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  <a:p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55" y="3973759"/>
            <a:ext cx="2813310" cy="35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Необходимые ресурсы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1693656"/>
            <a:ext cx="134112" cy="2103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2204" y="1594014"/>
            <a:ext cx="914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Воля руководителя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2198903"/>
            <a:ext cx="134112" cy="2072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84386" y="2077915"/>
            <a:ext cx="9574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B4C9E"/>
                </a:solidFill>
                <a:latin typeface="Swedbank Sans Bold" pitchFamily="18" charset="0"/>
              </a:rPr>
              <a:t>Время специалиста по внедрению прикладных программных продуктов</a:t>
            </a:r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  <a:p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2629421"/>
            <a:ext cx="134112" cy="2103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2204" y="2529779"/>
            <a:ext cx="914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Время системного администратора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3093248"/>
            <a:ext cx="134112" cy="2072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4386" y="2972260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B4C9E"/>
                </a:solidFill>
                <a:latin typeface="Swedbank Sans Bold" pitchFamily="18" charset="0"/>
              </a:rPr>
              <a:t>«Железо» для </a:t>
            </a:r>
            <a:r>
              <a:rPr lang="ru-RU" sz="2000" b="1" dirty="0" err="1" smtClean="0">
                <a:solidFill>
                  <a:srgbClr val="5B4C9E"/>
                </a:solidFill>
                <a:latin typeface="Swedbank Sans Bold" pitchFamily="18" charset="0"/>
              </a:rPr>
              <a:t>тествого</a:t>
            </a:r>
            <a:r>
              <a:rPr lang="ru-RU" sz="2000" b="1" dirty="0" smtClean="0">
                <a:solidFill>
                  <a:srgbClr val="5B4C9E"/>
                </a:solidFill>
                <a:latin typeface="Swedbank Sans Bold" pitchFamily="18" charset="0"/>
              </a:rPr>
              <a:t> сервера, пусть даже старое</a:t>
            </a:r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  <a:p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3409939"/>
            <a:ext cx="3113493" cy="415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Выбор платформы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47" y="3143088"/>
            <a:ext cx="2523528" cy="18378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24" y="1109882"/>
            <a:ext cx="1904762" cy="1396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716" y="1832547"/>
            <a:ext cx="1409524" cy="1638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49" y="3176172"/>
            <a:ext cx="3143250" cy="857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49" y="6018882"/>
            <a:ext cx="4045460" cy="12574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8" y="5652839"/>
            <a:ext cx="3437523" cy="17187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55" y="4616729"/>
            <a:ext cx="3821410" cy="13069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0" y="4698714"/>
            <a:ext cx="2628900" cy="381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7" y="1407848"/>
            <a:ext cx="134112" cy="2103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91209" y="1308206"/>
            <a:ext cx="914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Широко распространённые платформы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7" y="1913095"/>
            <a:ext cx="134112" cy="2072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1209" y="1791579"/>
            <a:ext cx="5707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B4C9E"/>
                </a:solidFill>
                <a:latin typeface="Swedbank Sans Bold" pitchFamily="18" charset="0"/>
              </a:rPr>
              <a:t>Исключайте «</a:t>
            </a:r>
            <a:r>
              <a:rPr lang="ru-RU" sz="2000" b="1" dirty="0" err="1" smtClean="0">
                <a:solidFill>
                  <a:srgbClr val="5B4C9E"/>
                </a:solidFill>
                <a:latin typeface="Swedbank Sans Bold" pitchFamily="18" charset="0"/>
              </a:rPr>
              <a:t>самописные</a:t>
            </a:r>
            <a:r>
              <a:rPr lang="ru-RU" sz="2000" b="1" dirty="0" smtClean="0">
                <a:solidFill>
                  <a:srgbClr val="5B4C9E"/>
                </a:solidFill>
                <a:latin typeface="Swedbank Sans Bold" pitchFamily="18" charset="0"/>
              </a:rPr>
              <a:t>», «наколенные» решения</a:t>
            </a:r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  <a:p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9" y="2605513"/>
            <a:ext cx="134112" cy="2103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3101" y="2505871"/>
            <a:ext cx="914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Должно быть включено в реестр отечественного ПО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b="19172"/>
          <a:stretch/>
        </p:blipFill>
        <p:spPr>
          <a:xfrm>
            <a:off x="6181982" y="1971776"/>
            <a:ext cx="4500617" cy="2444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Результаты такой работы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866" y="1280383"/>
            <a:ext cx="9858789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Swedbank Sans Bold" pitchFamily="18" charset="0"/>
              </a:rPr>
              <a:t>Импортозамещённые</a:t>
            </a:r>
            <a:r>
              <a:rPr lang="ru-RU" sz="2000" dirty="0" smtClean="0">
                <a:latin typeface="Swedbank Sans Bold" pitchFamily="18" charset="0"/>
              </a:rPr>
              <a:t> продукты</a:t>
            </a:r>
            <a:r>
              <a:rPr lang="en-US" sz="2000" dirty="0" smtClean="0">
                <a:latin typeface="Swedbank Sans Bold" pitchFamily="18" charset="0"/>
              </a:rPr>
              <a:t>:</a:t>
            </a:r>
          </a:p>
          <a:p>
            <a:endParaRPr lang="ru-RU" sz="2000" dirty="0" smtClean="0">
              <a:latin typeface="Swedbank Sans Bold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Swedbank Sans Bold" pitchFamily="18" charset="0"/>
              </a:rPr>
              <a:t>СЭД</a:t>
            </a:r>
            <a:endParaRPr lang="ru-RU" sz="2000" dirty="0">
              <a:latin typeface="Swedbank Sans Bold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Swedbank Sans Bold" pitchFamily="18" charset="0"/>
              </a:rPr>
              <a:t>Корпоративный </a:t>
            </a:r>
            <a:r>
              <a:rPr lang="ru-RU" sz="2000" dirty="0" smtClean="0">
                <a:latin typeface="Swedbank Sans Bold" pitchFamily="18" charset="0"/>
              </a:rPr>
              <a:t>портал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Swedbank Sans Bold" pitchFamily="18" charset="0"/>
              </a:rPr>
              <a:t>Порталы государственных и муниципальных услуг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Swedbank Sans Bold" pitchFamily="18" charset="0"/>
              </a:rPr>
              <a:t>ИС.ГМП</a:t>
            </a:r>
            <a:endParaRPr lang="ru-RU" sz="2000" dirty="0">
              <a:latin typeface="Swedbank Sans Bold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Swedbank Sans Bold" pitchFamily="18" charset="0"/>
              </a:rPr>
              <a:t>Решение для автоматизации Административной практики</a:t>
            </a:r>
            <a:endParaRPr lang="ru-RU" sz="2000" dirty="0">
              <a:latin typeface="Swedbank Sans Bold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Swedbank Sans Bold" pitchFamily="18" charset="0"/>
              </a:rPr>
              <a:t>Удобные системы </a:t>
            </a:r>
            <a:r>
              <a:rPr lang="ru-RU" sz="2000" dirty="0">
                <a:latin typeface="Swedbank Sans Bold" pitchFamily="18" charset="0"/>
              </a:rPr>
              <a:t>для межведомственного </a:t>
            </a:r>
            <a:r>
              <a:rPr lang="ru-RU" sz="2000" dirty="0" smtClean="0">
                <a:latin typeface="Swedbank Sans Bold" pitchFamily="18" charset="0"/>
              </a:rPr>
              <a:t>взаимодействия</a:t>
            </a:r>
            <a:endParaRPr lang="en-US" sz="2000" dirty="0" smtClean="0">
              <a:latin typeface="Swedbank Sans Bold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Swedbank Sans Bold" pitchFamily="18" charset="0"/>
              </a:rPr>
              <a:t>Обеспечение взаимодействия с ЕГР ЗАГС и выгрузок данных в избиркомы</a:t>
            </a:r>
            <a:endParaRPr lang="ru-RU" sz="2000" dirty="0">
              <a:latin typeface="Swedbank Sans Bold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Swedbank Sans Bold" pitchFamily="18" charset="0"/>
              </a:rPr>
              <a:t>Информационные системы для автоматизации процессов </a:t>
            </a:r>
          </a:p>
          <a:p>
            <a:r>
              <a:rPr lang="ru-RU" sz="2000" dirty="0">
                <a:latin typeface="Swedbank Sans Bold" pitchFamily="18" charset="0"/>
              </a:rPr>
              <a:t>      при обеспечении различных видов </a:t>
            </a:r>
            <a:r>
              <a:rPr lang="ru-RU" sz="2000" dirty="0" smtClean="0">
                <a:latin typeface="Swedbank Sans Bold" pitchFamily="18" charset="0"/>
              </a:rPr>
              <a:t>поддержки</a:t>
            </a:r>
            <a:r>
              <a:rPr lang="en-US" sz="2000" dirty="0" smtClean="0">
                <a:latin typeface="Swedbank Sans Bold" pitchFamily="18" charset="0"/>
              </a:rPr>
              <a:t>, </a:t>
            </a:r>
            <a:endParaRPr lang="ru-RU" sz="2000" dirty="0" smtClean="0">
              <a:latin typeface="Swedbank Sans Bold" pitchFamily="18" charset="0"/>
            </a:endParaRPr>
          </a:p>
          <a:p>
            <a:r>
              <a:rPr lang="ru-RU" sz="2000" dirty="0" smtClean="0">
                <a:latin typeface="Swedbank Sans Bold" pitchFamily="18" charset="0"/>
              </a:rPr>
              <a:t>      например</a:t>
            </a:r>
            <a:r>
              <a:rPr lang="en-US" sz="2000" dirty="0" smtClean="0">
                <a:latin typeface="Swedbank Sans Bold" pitchFamily="18" charset="0"/>
              </a:rPr>
              <a:t>: </a:t>
            </a:r>
            <a:r>
              <a:rPr lang="ru-RU" sz="2000" dirty="0" smtClean="0">
                <a:latin typeface="Swedbank Sans Bold" pitchFamily="18" charset="0"/>
              </a:rPr>
              <a:t>«Премии </a:t>
            </a:r>
            <a:r>
              <a:rPr lang="ru-RU" sz="2000" dirty="0">
                <a:latin typeface="Swedbank Sans Bold" pitchFamily="18" charset="0"/>
              </a:rPr>
              <a:t>и гранты молодым учёным»</a:t>
            </a:r>
          </a:p>
          <a:p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5172214"/>
            <a:ext cx="134112" cy="210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2320" y="5072572"/>
            <a:ext cx="914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Продукты работают на сервер</a:t>
            </a:r>
            <a:r>
              <a:rPr lang="ru-RU" sz="2000" b="1" dirty="0">
                <a:solidFill>
                  <a:srgbClr val="E51A4B"/>
                </a:solidFill>
                <a:latin typeface="Swedbank Sans Bold" pitchFamily="18" charset="0"/>
              </a:rPr>
              <a:t>н</a:t>
            </a:r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ых ОС как на базе</a:t>
            </a:r>
            <a:r>
              <a:rPr lang="en-US" sz="2000" b="1" dirty="0" smtClean="0">
                <a:solidFill>
                  <a:srgbClr val="E51A4B"/>
                </a:solidFill>
                <a:latin typeface="Swedbank Sans Bold" pitchFamily="18" charset="0"/>
              </a:rPr>
              <a:t> Windows, </a:t>
            </a:r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так и </a:t>
            </a:r>
            <a:r>
              <a:rPr lang="en-US" sz="2000" b="1" dirty="0" smtClean="0">
                <a:solidFill>
                  <a:srgbClr val="E51A4B"/>
                </a:solidFill>
                <a:latin typeface="Swedbank Sans Bold" pitchFamily="18" charset="0"/>
              </a:rPr>
              <a:t>Linux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5677461"/>
            <a:ext cx="134112" cy="207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4502" y="5556473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B4C9E"/>
                </a:solidFill>
                <a:latin typeface="Swedbank Sans Bold" pitchFamily="18" charset="0"/>
              </a:rPr>
              <a:t>Доступ для пользователей – через браузер</a:t>
            </a:r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  <a:p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6196192"/>
            <a:ext cx="134112" cy="2103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2320" y="6096550"/>
            <a:ext cx="9414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Не требуются для работы закрытые зарубежные компоненты (все компоненты – либо включены в реестр, либо свободное ПО)</a:t>
            </a:r>
            <a:endParaRPr lang="ru-RU" sz="2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6" y="6918418"/>
            <a:ext cx="134112" cy="207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2320" y="6797430"/>
            <a:ext cx="9412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B4C9E"/>
                </a:solidFill>
                <a:latin typeface="Swedbank Sans Bold" pitchFamily="18" charset="0"/>
              </a:rPr>
              <a:t>Включены или находятся на стадии включения в реестр российского ПО</a:t>
            </a:r>
          </a:p>
          <a:p>
            <a:endParaRPr lang="ru-RU" sz="20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0636" y="889125"/>
            <a:ext cx="4795993" cy="161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332</Words>
  <Application>Microsoft Office PowerPoint</Application>
  <PresentationFormat>Произвольный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Swedbank Sans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TanaisT</dc:creator>
  <cp:lastModifiedBy>Alexey V. Shovkun</cp:lastModifiedBy>
  <cp:revision>46</cp:revision>
  <dcterms:created xsi:type="dcterms:W3CDTF">2016-03-30T07:03:20Z</dcterms:created>
  <dcterms:modified xsi:type="dcterms:W3CDTF">2019-02-02T08:50:51Z</dcterms:modified>
</cp:coreProperties>
</file>