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87" r:id="rId3"/>
    <p:sldId id="293" r:id="rId4"/>
    <p:sldId id="298" r:id="rId5"/>
    <p:sldId id="301" r:id="rId6"/>
    <p:sldId id="302" r:id="rId7"/>
    <p:sldId id="300" r:id="rId8"/>
    <p:sldId id="303" r:id="rId9"/>
    <p:sldId id="277" r:id="rId10"/>
    <p:sldId id="295" r:id="rId11"/>
    <p:sldId id="304" r:id="rId12"/>
    <p:sldId id="290" r:id="rId13"/>
    <p:sldId id="289" r:id="rId14"/>
    <p:sldId id="283" r:id="rId15"/>
    <p:sldId id="305" r:id="rId16"/>
    <p:sldId id="25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EC200"/>
    <a:srgbClr val="FF9900"/>
    <a:srgbClr val="3399FF"/>
    <a:srgbClr val="6699FF"/>
    <a:srgbClr val="C1D4FF"/>
    <a:srgbClr val="E6AF00"/>
    <a:srgbClr val="66FF66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1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F3FCFA1-5CED-4B09-9E71-A4524D7DC4CA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4CFE6B-F307-4B9C-8DAE-3058F598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5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Таблица в стиле </a:t>
            </a:r>
            <a:r>
              <a:rPr lang="ru-RU" smtClean="0"/>
              <a:t>презентации Президента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7FC97-EF4D-4843-BE1B-1D399A2E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777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3187-9F3B-43C3-B1AB-D14293DE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46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B3B3-7C9A-4091-BCB3-6A378F564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735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82CC-2201-405D-A98B-A70629F03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970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1C28-8F26-4047-AAF0-013E618E5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135F-5CC6-4D0C-B3ED-9F2293DEC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211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279B-F452-48E2-B984-FD69720E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5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E0B2E-9533-4954-B24C-FDD5BCAC3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845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63BD-A826-408E-8A84-FF529934D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614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7682-BF11-4322-B385-783AD1E0E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18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C6A2-5C71-4610-94E4-D8D3549D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587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84AAF4-EFB8-43CB-B877-AEDF7616A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image" Target="../media/image2.png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oleObject" Target="../embeddings/_____Microsoft_Office_Excel_97-20033.xls"/><Relationship Id="rId4" Type="http://schemas.openxmlformats.org/officeDocument/2006/relationships/image" Target="../media/image3.png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" y="9053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428605"/>
            <a:ext cx="8323292" cy="485778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Решение «Парус – Электронный муниципалитет» как инструмент для управления налогооблагаемой базой муниципального образования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поддержки предоставления государственных и муниципальных услуг в сфере земельно-имущественных отношений</a:t>
            </a:r>
            <a:endParaRPr lang="ru-RU" sz="3200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5445125"/>
            <a:ext cx="6862762" cy="12588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«Корпорация ПАРУС»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bg1"/>
                </a:solidFill>
                <a:latin typeface="Cambria" pitchFamily="18" charset="0"/>
              </a:rPr>
              <a:t>Лопарёв Александр Анатольевич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Отработка запросов Поставщикам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Запросы Поставщика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000108"/>
            <a:ext cx="8091678" cy="5701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Порядок действий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142984"/>
          <a:ext cx="8358246" cy="489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42862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dirty="0" smtClean="0">
                          <a:solidFill>
                            <a:srgbClr val="0066CC"/>
                          </a:solidFill>
                          <a:latin typeface="+mj-lt"/>
                        </a:rPr>
                        <a:t>1. Настройка справочников и классификаторов в Системе.</a:t>
                      </a:r>
                      <a:endParaRPr lang="ru-RU" sz="1800" b="1" kern="1200" baseline="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04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2. Регистрация в реестрах муниципального учета сведений о земельных участках.</a:t>
                      </a:r>
                      <a:endParaRPr lang="ru-RU" sz="1800" b="1" kern="120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04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3. Подготовка и отправка запросов о предоставлении сведений, внесенных в государственный кадастр недвижимости (кадастровые планы территорий).</a:t>
                      </a:r>
                      <a:endParaRPr lang="ru-RU" sz="1800" b="1" kern="120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78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4. Загрузка в Систему кадастровых планов территорий.</a:t>
                      </a:r>
                      <a:endParaRPr lang="ru-RU" sz="1800" b="1" kern="120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4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5. Формирование из Системы запросов о предоставлении сведений, содержащихся в едином государственном реестре прав на недвижимое имущество и сделок с ним.</a:t>
                      </a:r>
                    </a:p>
                  </a:txBody>
                  <a:tcPr/>
                </a:tc>
              </a:tr>
              <a:tr h="51436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6. Загрузка в Систему сведений, полученных из единого государственного реестра прав на недвижимое имущество и сделок с ним.</a:t>
                      </a:r>
                      <a:endParaRPr lang="ru-RU" sz="1800" b="1" kern="120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4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7. Проведение инвентаризации и актуализации налогооблагаемой базы по земельному налогу.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Управление административными процесс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846757" cy="4071966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Модуль «Управление административными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процессами»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Административный регл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265449"/>
            <a:ext cx="2857520" cy="4020939"/>
          </a:xfrm>
          <a:prstGeom prst="rect">
            <a:avLst/>
          </a:prstGeom>
        </p:spPr>
      </p:pic>
      <p:pic>
        <p:nvPicPr>
          <p:cNvPr id="15" name="Рисунок 14" descr="Административный регламент Схем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2214554"/>
            <a:ext cx="3000396" cy="421980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3286116" y="42302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Контроль отклонений исполнения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административных регламентов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271588"/>
            <a:ext cx="853281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Конкурентные преимущества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20" y="1285860"/>
          <a:ext cx="8358246" cy="508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286412"/>
              </a:tblGrid>
              <a:tr h="388926"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2468594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Комплексность</a:t>
                      </a:r>
                      <a:endParaRPr lang="ru-RU" sz="20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Объект учета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Документ-основание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Электронный сервис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СМЭВ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Поставщик/Потребитель</a:t>
                      </a:r>
                    </a:p>
                    <a:p>
                      <a:endParaRPr lang="ru-RU" sz="20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Заявка на предоставление услуги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Административный регламент -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&gt; 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Результат предоставления услуги</a:t>
                      </a:r>
                      <a:endParaRPr lang="ru-RU" sz="2000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26084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Гибкость архитектуры</a:t>
                      </a:r>
                      <a:endParaRPr lang="ru-RU" sz="2000" b="1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Интеграция с СМЭВ/РСМЭВ/СИР/МФЦ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On-Line/Off-Line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</a:rPr>
                        <a:t> Web/Win</a:t>
                      </a:r>
                      <a:endParaRPr lang="ru-RU" sz="2000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02788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Большой охват документов и сведений, циркулирующих через СМЭВ</a:t>
                      </a:r>
                      <a:endParaRPr lang="ru-RU" sz="20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aseline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8931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Calibri" pitchFamily="34" charset="0"/>
              </a:rPr>
              <a:t>Проекты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2670" y="1862783"/>
            <a:ext cx="6279726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indent="-393192">
              <a:lnSpc>
                <a:spcPct val="15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Белгородская область</a:t>
            </a:r>
          </a:p>
          <a:p>
            <a:pPr marL="393192" indent="-393192">
              <a:lnSpc>
                <a:spcPct val="15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Красноярский край</a:t>
            </a:r>
          </a:p>
          <a:p>
            <a:pPr marL="393192" indent="-393192">
              <a:lnSpc>
                <a:spcPct val="15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</a:p>
          <a:p>
            <a:pPr marL="393192" indent="-393192">
              <a:lnSpc>
                <a:spcPct val="15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Республика Алтай</a:t>
            </a:r>
          </a:p>
          <a:p>
            <a:pPr marL="393192" indent="-393192">
              <a:lnSpc>
                <a:spcPct val="150000"/>
              </a:lnSpc>
              <a:spcBef>
                <a:spcPts val="0"/>
              </a:spcBef>
              <a:buClr>
                <a:srgbClr val="DD8209"/>
              </a:buClr>
              <a:buBlip>
                <a:blip r:embed="rId6"/>
              </a:buBlip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939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2844" y="1571612"/>
            <a:ext cx="52689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Cambria" pitchFamily="18" charset="0"/>
              </a:rPr>
              <a:t>Спасибо за внимание!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7979" y="5345136"/>
            <a:ext cx="48355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Тел.: +7 (495) 797 89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E-mail: office@parus.com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Web: www.parus.com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4361" y="4558737"/>
            <a:ext cx="37775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ambria" pitchFamily="18" charset="0"/>
              </a:rPr>
              <a:t>Корпорация ПАРУС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Функциональные блоки решения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Функциональные блок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00" y="1111143"/>
            <a:ext cx="5930082" cy="5389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Реестр земельных участков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муниципального образования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Реестр З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2" y="1142984"/>
            <a:ext cx="8501090" cy="2802665"/>
          </a:xfrm>
          <a:prstGeom prst="rect">
            <a:avLst/>
          </a:prstGeom>
        </p:spPr>
      </p:pic>
      <p:pic>
        <p:nvPicPr>
          <p:cNvPr id="18" name="Рисунок 17" descr="ЗУ Форма исправлени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6" y="3000372"/>
            <a:ext cx="2074545" cy="3405188"/>
          </a:xfrm>
          <a:prstGeom prst="rect">
            <a:avLst/>
          </a:prstGeom>
        </p:spPr>
      </p:pic>
      <p:pic>
        <p:nvPicPr>
          <p:cNvPr id="19" name="Рисунок 18" descr="ЗУ Форма исправления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3000372"/>
            <a:ext cx="2079784" cy="3410426"/>
          </a:xfrm>
          <a:prstGeom prst="rect">
            <a:avLst/>
          </a:prstGeom>
        </p:spPr>
      </p:pic>
      <p:pic>
        <p:nvPicPr>
          <p:cNvPr id="20" name="Рисунок 19" descr="ЗУ Прав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3000373"/>
            <a:ext cx="2069306" cy="3279458"/>
          </a:xfrm>
          <a:prstGeom prst="rect">
            <a:avLst/>
          </a:prstGeom>
        </p:spPr>
      </p:pic>
      <p:pic>
        <p:nvPicPr>
          <p:cNvPr id="21" name="Рисунок 20" descr="ЗУ Права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578" y="3000372"/>
            <a:ext cx="2079784" cy="3295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Модуль «Администратор местных налогов»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Администрирование налоговых доходов М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068986"/>
            <a:ext cx="8429684" cy="5574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Сведения о земельных участках, получаемых из ГКН. Законодательная база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571612"/>
          <a:ext cx="8358246" cy="365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100278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dirty="0" smtClean="0">
                          <a:solidFill>
                            <a:srgbClr val="0066CC"/>
                          </a:solidFill>
                          <a:latin typeface="+mj-lt"/>
                        </a:rPr>
                        <a:t>Приказ Минэкономразвития РФ от 27.02.2010 № 75 «Об установлении порядка предоставления сведений, внесенных в государственный кадастр недвижимости».</a:t>
                      </a:r>
                      <a:endParaRPr lang="ru-RU" sz="1800" b="1" kern="1200" baseline="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04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ru-RU" sz="1800" b="1" kern="1200" baseline="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278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dirty="0" smtClean="0">
                          <a:solidFill>
                            <a:srgbClr val="0066CC"/>
                          </a:solidFill>
                          <a:latin typeface="+mj-lt"/>
                        </a:rPr>
                        <a:t>Приказ Росреестра от 15.12.2011 № П/501 «Об организации работ по реализации Порядка предоставления сведений, внесенных в ГКН, утвержденного приказом Минэкономразвития РФ от 27.02.2010 № 75, а также Порядка предоставления в орган кадастрового учета при постановке на кадастровый учет объекта недвижимости заявления о кадастровом учете и необходимых для кадастрового учета документов в форме электронных документов, утвержденного приказом Минэкономразвития РФ от 28.12.2009 № 555».</a:t>
                      </a:r>
                      <a:endParaRPr lang="ru-RU" sz="1800" b="1" kern="1200" baseline="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Сведения о правообладателях, получаемых из ЕГРП. Законодательная база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1571612"/>
          <a:ext cx="835824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100278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dirty="0" smtClean="0">
                          <a:solidFill>
                            <a:srgbClr val="0066CC"/>
                          </a:solidFill>
                          <a:latin typeface="+mj-lt"/>
                        </a:rPr>
                        <a:t>Приказ Минэкономразвития РФ от 14.05.2010 № 180 «Об установлении порядка предоставления сведений, содержащихся в </a:t>
                      </a:r>
                      <a:r>
                        <a:rPr lang="ru-RU" sz="1800" dirty="0" smtClean="0">
                          <a:solidFill>
                            <a:srgbClr val="0066CC"/>
                          </a:solidFill>
                          <a:latin typeface="Arial" charset="0"/>
                        </a:rPr>
                        <a:t>едином государственном реестре прав на недвижимое имущество и сделок с ним</a:t>
                      </a:r>
                      <a:r>
                        <a:rPr lang="ru-RU" sz="1800" b="1" dirty="0" smtClean="0">
                          <a:solidFill>
                            <a:srgbClr val="0066CC"/>
                          </a:solidFill>
                          <a:latin typeface="+mj-lt"/>
                        </a:rPr>
                        <a:t>».</a:t>
                      </a:r>
                      <a:endParaRPr lang="ru-RU" sz="1800" b="1" kern="1200" baseline="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04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ru-RU" sz="1800" b="1" kern="1200" baseline="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278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66CC"/>
                          </a:solidFill>
                          <a:latin typeface="+mj-lt"/>
                          <a:ea typeface="+mn-ea"/>
                          <a:cs typeface="+mn-cs"/>
                        </a:rPr>
                        <a:t>Приказ Росреестра от 10.05.2012 № П/192 «О реализации Порядка предоставления сведений, содержащихся в Едином государственном реестре прав на недвижимое имущество и сделок с ним, утвержденного приказом Министерства экономического развития Российской Федерации от 14.05.2010 № 180».</a:t>
                      </a:r>
                      <a:endParaRPr lang="ru-RU" sz="1800" b="1" kern="1200" dirty="0">
                        <a:solidFill>
                          <a:srgbClr val="0066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Успешная региональная практика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-180975" y="1179513"/>
          <a:ext cx="5616575" cy="2681287"/>
        </p:xfrm>
        <a:graphic>
          <a:graphicData uri="http://schemas.openxmlformats.org/presentationml/2006/ole">
            <p:oleObj spid="_x0000_s17410" name="Диаграмма" r:id="rId7" imgW="9381982" imgH="4476902" progId="Excel.Sheet.8">
              <p:embed/>
            </p:oleObj>
          </a:graphicData>
        </a:graphic>
      </p:graphicFrame>
      <p:graphicFrame>
        <p:nvGraphicFramePr>
          <p:cNvPr id="11" name="Object 39"/>
          <p:cNvGraphicFramePr>
            <a:graphicFrameLocks noChangeAspect="1"/>
          </p:cNvGraphicFramePr>
          <p:nvPr/>
        </p:nvGraphicFramePr>
        <p:xfrm>
          <a:off x="5003800" y="3778250"/>
          <a:ext cx="3889375" cy="3035300"/>
        </p:xfrm>
        <a:graphic>
          <a:graphicData uri="http://schemas.openxmlformats.org/presentationml/2006/ole">
            <p:oleObj spid="_x0000_s17411" name="Диаграмма" r:id="rId8" imgW="6505695" imgH="5076749" progId="Excel.Sheet.8">
              <p:embed/>
            </p:oleObj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/>
          <a:srcRect l="14360" t="6329" b="2713"/>
          <a:stretch>
            <a:fillRect/>
          </a:stretch>
        </p:blipFill>
        <p:spPr bwMode="auto">
          <a:xfrm>
            <a:off x="4284663" y="1236663"/>
            <a:ext cx="4103687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23850" y="3910013"/>
          <a:ext cx="3671888" cy="2903537"/>
        </p:xfrm>
        <a:graphic>
          <a:graphicData uri="http://schemas.openxmlformats.org/presentationml/2006/ole">
            <p:oleObj spid="_x0000_s17412" name="Диаграмма" r:id="rId10" imgW="5048147" imgH="399080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9008589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Мониторинг налогового потенциала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муниципальных образований субъекта РФ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VizPokaz_REGION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306763"/>
            <a:ext cx="4408487" cy="3146425"/>
          </a:xfrm>
          <a:prstGeom prst="rect">
            <a:avLst/>
          </a:prstGeom>
          <a:noFill/>
        </p:spPr>
      </p:pic>
      <p:pic>
        <p:nvPicPr>
          <p:cNvPr id="15" name="Picture 5" descr="VizPokaz_REGION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413" y="1736725"/>
            <a:ext cx="4464050" cy="31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7333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75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07504" y="24861"/>
            <a:ext cx="586976" cy="895675"/>
            <a:chOff x="107504" y="34416"/>
            <a:chExt cx="586976" cy="895658"/>
          </a:xfrm>
        </p:grpSpPr>
        <p:pic>
          <p:nvPicPr>
            <p:cNvPr id="3080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0" descr="Новый кораблик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28" y="0"/>
            <a:ext cx="9151465" cy="75987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Модуль «Обработка запросов СМЭВ»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8" y="6780856"/>
            <a:ext cx="9134475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500188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2000250"/>
            <a:ext cx="28257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9239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1704</TotalTime>
  <Words>430</Words>
  <Application>Microsoft Office PowerPoint</Application>
  <PresentationFormat>Экран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Диаграмма</vt:lpstr>
      <vt:lpstr>Решение «Парус – Электронный муниципалитет» как инструмент для управления налогооблагаемой базой муниципального образования  и поддержки предоставления государственных и муниципальных услуг в сфере земельно-имущественных отношений</vt:lpstr>
      <vt:lpstr>Функциональные блоки решения</vt:lpstr>
      <vt:lpstr>Реестр земельных участков  муниципального образования</vt:lpstr>
      <vt:lpstr>Модуль «Администратор местных налогов»</vt:lpstr>
      <vt:lpstr>Сведения о земельных участках, получаемых из ГКН. Законодательная база</vt:lpstr>
      <vt:lpstr>Сведения о правообладателях, получаемых из ЕГРП. Законодательная база</vt:lpstr>
      <vt:lpstr>Успешная региональная практика</vt:lpstr>
      <vt:lpstr>Мониторинг налогового потенциала  муниципальных образований субъекта РФ</vt:lpstr>
      <vt:lpstr>Модуль «Обработка запросов СМЭВ»</vt:lpstr>
      <vt:lpstr>Отработка запросов Поставщикам</vt:lpstr>
      <vt:lpstr>Порядок действий</vt:lpstr>
      <vt:lpstr>Модуль «Управление административными  процессами»</vt:lpstr>
      <vt:lpstr>Контроль отклонений исполнения  административных регламентов</vt:lpstr>
      <vt:lpstr>Конкурентные преимущества</vt:lpstr>
      <vt:lpstr>Проекты</vt:lpstr>
      <vt:lpstr>Слайд 16</vt:lpstr>
    </vt:vector>
  </TitlesOfParts>
  <Company>@home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Loparev</cp:lastModifiedBy>
  <cp:revision>146</cp:revision>
  <dcterms:created xsi:type="dcterms:W3CDTF">2013-03-07T14:36:16Z</dcterms:created>
  <dcterms:modified xsi:type="dcterms:W3CDTF">2013-10-16T05:35:04Z</dcterms:modified>
</cp:coreProperties>
</file>