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338" r:id="rId3"/>
    <p:sldId id="337" r:id="rId4"/>
    <p:sldId id="318" r:id="rId5"/>
    <p:sldId id="329" r:id="rId6"/>
    <p:sldId id="330" r:id="rId7"/>
    <p:sldId id="331" r:id="rId8"/>
    <p:sldId id="332" r:id="rId9"/>
    <p:sldId id="319" r:id="rId10"/>
    <p:sldId id="320" r:id="rId11"/>
    <p:sldId id="339" r:id="rId12"/>
    <p:sldId id="321" r:id="rId13"/>
    <p:sldId id="322" r:id="rId14"/>
    <p:sldId id="323" r:id="rId15"/>
    <p:sldId id="324" r:id="rId16"/>
    <p:sldId id="325" r:id="rId17"/>
    <p:sldId id="326" r:id="rId18"/>
    <p:sldId id="328" r:id="rId19"/>
    <p:sldId id="327" r:id="rId20"/>
    <p:sldId id="333" r:id="rId21"/>
    <p:sldId id="316" r:id="rId22"/>
    <p:sldId id="334" r:id="rId23"/>
    <p:sldId id="336" r:id="rId24"/>
    <p:sldId id="335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233"/>
    <a:srgbClr val="D91E26"/>
    <a:srgbClr val="008F9D"/>
    <a:srgbClr val="C5C5C5"/>
    <a:srgbClr val="11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0A46-DBCD-40D5-9159-AF2773058124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C5AA6-49D8-4D6B-A787-B9EAA675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4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0104-30CB-45B3-8BAE-EE1C16E3FB6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22F8-C1C3-4CBE-A835-3BE6A3A5015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380"/>
            <a:ext cx="12192000" cy="317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5248" y="-8684"/>
            <a:ext cx="1454752" cy="611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2107" y="6560722"/>
            <a:ext cx="1183671" cy="1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4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0104-30CB-45B3-8BAE-EE1C16E3FB6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22F8-C1C3-4CBE-A835-3BE6A3A5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0104-30CB-45B3-8BAE-EE1C16E3FB6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22F8-C1C3-4CBE-A835-3BE6A3A5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01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0104-30CB-45B3-8BAE-EE1C16E3FB6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22F8-C1C3-4CBE-A835-3BE6A3A5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9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0104-30CB-45B3-8BAE-EE1C16E3FB6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22F8-C1C3-4CBE-A835-3BE6A3A5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0104-30CB-45B3-8BAE-EE1C16E3FB6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22F8-C1C3-4CBE-A835-3BE6A3A5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0104-30CB-45B3-8BAE-EE1C16E3FB6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22F8-C1C3-4CBE-A835-3BE6A3A5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1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0104-30CB-45B3-8BAE-EE1C16E3FB6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22F8-C1C3-4CBE-A835-3BE6A3A5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0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0104-30CB-45B3-8BAE-EE1C16E3FB6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22F8-C1C3-4CBE-A835-3BE6A3A5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1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0104-30CB-45B3-8BAE-EE1C16E3FB6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22F8-C1C3-4CBE-A835-3BE6A3A5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3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0104-30CB-45B3-8BAE-EE1C16E3FB6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22F8-C1C3-4CBE-A835-3BE6A3A5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5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D0104-30CB-45B3-8BAE-EE1C16E3FB6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722F8-C1C3-4CBE-A835-3BE6A3A5015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380"/>
            <a:ext cx="12192000" cy="317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25248" y="-8684"/>
            <a:ext cx="1454752" cy="611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02107" y="6560722"/>
            <a:ext cx="1183671" cy="1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0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27556" y="2412428"/>
            <a:ext cx="9144000" cy="2508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DD2233"/>
                </a:solidFill>
                <a:latin typeface="+mn-lt"/>
              </a:rPr>
              <a:t>Практическое применение аппаратных криптографических средств </a:t>
            </a:r>
            <a:br>
              <a:rPr lang="ru-RU" sz="4000" dirty="0" smtClean="0">
                <a:solidFill>
                  <a:srgbClr val="DD2233"/>
                </a:solidFill>
                <a:latin typeface="+mn-lt"/>
              </a:rPr>
            </a:br>
            <a:r>
              <a:rPr lang="ru-RU" sz="4000" dirty="0" smtClean="0">
                <a:solidFill>
                  <a:srgbClr val="DD2233"/>
                </a:solidFill>
                <a:latin typeface="+mn-lt"/>
              </a:rPr>
              <a:t>в </a:t>
            </a:r>
            <a:r>
              <a:rPr lang="ru-RU" sz="4000" dirty="0" smtClean="0">
                <a:solidFill>
                  <a:srgbClr val="DD2233"/>
                </a:solidFill>
                <a:latin typeface="+mn-lt"/>
              </a:rPr>
              <a:t>устройствах интернета вещей и их использование в городской инфраструктуре</a:t>
            </a:r>
            <a:endParaRPr lang="ru-RU" sz="4000" dirty="0">
              <a:solidFill>
                <a:srgbClr val="DD2233"/>
              </a:solidFill>
              <a:latin typeface="+mn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962060" y="5337203"/>
            <a:ext cx="9144000" cy="1055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DD2233"/>
                </a:solidFill>
              </a:rPr>
              <a:t>Владимир Иванов,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4D4D4D"/>
                </a:solidFill>
              </a:rPr>
              <a:t>компания «Актив</a:t>
            </a:r>
            <a:r>
              <a:rPr lang="ru-RU" sz="2000" dirty="0" smtClean="0">
                <a:solidFill>
                  <a:srgbClr val="4D4D4D"/>
                </a:solidFill>
              </a:rPr>
              <a:t>»,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4D4D4D"/>
                </a:solidFill>
              </a:rPr>
              <a:t>директор по развитию </a:t>
            </a:r>
            <a:endParaRPr lang="ru-RU" sz="2000" dirty="0">
              <a:solidFill>
                <a:srgbClr val="4D4D4D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33670"/>
            <a:ext cx="12192000" cy="962770"/>
          </a:xfrm>
          <a:prstGeom prst="rect">
            <a:avLst/>
          </a:prstGeom>
          <a:solidFill>
            <a:schemeClr val="bg1">
              <a:lumMod val="65000"/>
            </a:schemeClr>
          </a:solidFill>
          <a:ln w="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62060" y="1049048"/>
            <a:ext cx="9865935" cy="934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000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Конференция Ассоциации сибирских и </a:t>
            </a:r>
            <a:r>
              <a:rPr lang="ru-RU" sz="300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дальневосточных городов</a:t>
            </a:r>
            <a:endParaRPr lang="ru-RU" sz="3000" dirty="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0196" y="700779"/>
            <a:ext cx="9681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Что мы сделали?</a:t>
            </a:r>
            <a:endParaRPr lang="ru-RU" sz="4400" dirty="0">
              <a:solidFill>
                <a:srgbClr val="DD2233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48147" y="1715686"/>
            <a:ext cx="8251899" cy="4168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Убрали корпус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Добавили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UART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интерфейс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Добавили несколько команд в ОС Рутокен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Разработали интерфейсную библиотеку,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содержащую зависимостей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Перепроектировали печатную плату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Заменили постоянный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USB-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разъем временным (технологическим)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Подготовили серийное производство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Разработали технологическую упаковку (тубы)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90" y="1990340"/>
            <a:ext cx="3243079" cy="32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63" y="546774"/>
            <a:ext cx="8630766" cy="57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0196" y="702695"/>
            <a:ext cx="9681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Что получилось?</a:t>
            </a:r>
            <a:endParaRPr lang="ru-RU" sz="4400" dirty="0">
              <a:solidFill>
                <a:srgbClr val="DD2233"/>
              </a:solidFill>
            </a:endParaRPr>
          </a:p>
        </p:txBody>
      </p:sp>
      <p:pic>
        <p:nvPicPr>
          <p:cNvPr id="11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0" y="1412775"/>
            <a:ext cx="5940425" cy="41973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36" y="617442"/>
            <a:ext cx="4545106" cy="577211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593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94" y="1304012"/>
            <a:ext cx="5818170" cy="44037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40196" y="702695"/>
            <a:ext cx="9681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Что получилось?</a:t>
            </a:r>
            <a:endParaRPr lang="ru-RU" sz="4400" dirty="0">
              <a:solidFill>
                <a:srgbClr val="DD223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59" y="3235517"/>
            <a:ext cx="1608288" cy="16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59" y="1230538"/>
            <a:ext cx="7522431" cy="50149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0196" y="702695"/>
            <a:ext cx="9681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Что получилось?</a:t>
            </a:r>
            <a:endParaRPr lang="ru-RU" sz="4400" dirty="0">
              <a:solidFill>
                <a:srgbClr val="DD223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38" y="1828136"/>
            <a:ext cx="1608288" cy="16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50" y="1653870"/>
            <a:ext cx="5568975" cy="4505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0196" y="702695"/>
            <a:ext cx="9681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Что получилось?</a:t>
            </a:r>
            <a:endParaRPr lang="ru-RU" sz="4400" dirty="0">
              <a:solidFill>
                <a:srgbClr val="DD223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81" y="1287446"/>
            <a:ext cx="1608288" cy="16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982"/>
            <a:ext cx="12192000" cy="44871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0196" y="702695"/>
            <a:ext cx="9681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Что получилось?</a:t>
            </a:r>
            <a:endParaRPr lang="ru-RU" sz="4400" dirty="0">
              <a:solidFill>
                <a:srgbClr val="DD223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34" y="2122335"/>
            <a:ext cx="1608288" cy="16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2245" y="702230"/>
            <a:ext cx="9681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Нужен ли  </a:t>
            </a:r>
            <a:r>
              <a:rPr lang="en-US" sz="4400" dirty="0" smtClean="0">
                <a:solidFill>
                  <a:srgbClr val="DD2233"/>
                </a:solidFill>
              </a:rPr>
              <a:t>PKI</a:t>
            </a:r>
            <a:r>
              <a:rPr lang="ru-RU" sz="4400" dirty="0" smtClean="0">
                <a:solidFill>
                  <a:srgbClr val="DD2233"/>
                </a:solidFill>
              </a:rPr>
              <a:t>?</a:t>
            </a:r>
            <a:endParaRPr lang="ru-RU" sz="4400" dirty="0">
              <a:solidFill>
                <a:srgbClr val="DD2233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48147" y="1723638"/>
            <a:ext cx="8251899" cy="2555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Абоненты не доверяют друг другу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Абоненты доверяют удостоверяющему центру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Доверие обеспечивается за счет доверенной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третьей стороны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8147" y="3726541"/>
            <a:ext cx="9681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DD2233"/>
                </a:solidFill>
              </a:rPr>
              <a:t>Не наш случай! </a:t>
            </a:r>
            <a:r>
              <a:rPr lang="en-US" sz="3200" dirty="0" smtClean="0">
                <a:solidFill>
                  <a:srgbClr val="DD2233"/>
                </a:solidFill>
              </a:rPr>
              <a:t>PKI </a:t>
            </a:r>
            <a:r>
              <a:rPr lang="ru-RU" sz="3200" dirty="0" smtClean="0">
                <a:solidFill>
                  <a:srgbClr val="DD2233"/>
                </a:solidFill>
              </a:rPr>
              <a:t>не нужен!</a:t>
            </a:r>
            <a:endParaRPr lang="ru-RU" sz="3200" dirty="0">
              <a:solidFill>
                <a:srgbClr val="DD223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36" y="492462"/>
            <a:ext cx="6763526" cy="61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2000" y="708730"/>
            <a:ext cx="9681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Другая модель доверия</a:t>
            </a:r>
            <a:endParaRPr lang="ru-RU" sz="4400" dirty="0">
              <a:solidFill>
                <a:srgbClr val="DD2233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56098" y="1715687"/>
            <a:ext cx="8251899" cy="2555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Абонентам не нужно доверять друг другу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Абоненты доверяют центру управления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Коммуникации между абонентом 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центром управления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08" y="509880"/>
            <a:ext cx="6763526" cy="61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2245" y="708730"/>
            <a:ext cx="9681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Почему еще здесь не нужен </a:t>
            </a:r>
            <a:r>
              <a:rPr lang="en-US" sz="4400" dirty="0" smtClean="0">
                <a:solidFill>
                  <a:srgbClr val="DD2233"/>
                </a:solidFill>
              </a:rPr>
              <a:t>PKI</a:t>
            </a:r>
            <a:r>
              <a:rPr lang="ru-RU" sz="4400" dirty="0" smtClean="0">
                <a:solidFill>
                  <a:srgbClr val="DD2233"/>
                </a:solidFill>
              </a:rPr>
              <a:t>?</a:t>
            </a:r>
            <a:endParaRPr lang="ru-RU" sz="4400" dirty="0">
              <a:solidFill>
                <a:srgbClr val="DD2233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56098" y="1715687"/>
            <a:ext cx="8251899" cy="2555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Громоздкие ресурсоемкие библиотеки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Большое количество зависимостей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Громоздкие форматы данных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Необходимость сервисов типа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CRL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OCSP</a:t>
            </a: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</a:pPr>
            <a:endParaRPr lang="en-US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310" y="1997960"/>
            <a:ext cx="3243079" cy="32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8147" y="708730"/>
            <a:ext cx="9681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Что было у заказчика?</a:t>
            </a:r>
            <a:endParaRPr lang="ru-RU" sz="4400" dirty="0">
              <a:solidFill>
                <a:srgbClr val="DD223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99" y="1262602"/>
            <a:ext cx="7153275" cy="52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0196" y="700779"/>
            <a:ext cx="9681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Что</a:t>
            </a:r>
            <a:r>
              <a:rPr lang="en-US" sz="4400" dirty="0" smtClean="0">
                <a:solidFill>
                  <a:srgbClr val="DD2233"/>
                </a:solidFill>
              </a:rPr>
              <a:t> </a:t>
            </a:r>
            <a:r>
              <a:rPr lang="ru-RU" sz="4400" smtClean="0">
                <a:solidFill>
                  <a:srgbClr val="DD2233"/>
                </a:solidFill>
              </a:rPr>
              <a:t>будем использовать?</a:t>
            </a:r>
            <a:endParaRPr lang="ru-RU" sz="4400" dirty="0">
              <a:solidFill>
                <a:srgbClr val="DD2233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48147" y="1715684"/>
            <a:ext cx="8251899" cy="3719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«Сырая» подпись для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имитозащиты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аутентификации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«Белые списки» открытых ключей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Имитозащита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основе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HMAC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или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имитовставки</a:t>
            </a: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Аппаратное шифрование ГОСТ 28147-89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хранимых 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ключах или по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VKO GOST</a:t>
            </a: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Защита от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replay-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атак на основе меток времени 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 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GPS/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ГЛОНАСС и счетчиков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</a:pPr>
            <a:endParaRPr lang="en-US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35" y="1992227"/>
            <a:ext cx="3243079" cy="32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8147" y="696955"/>
            <a:ext cx="104848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Чем хорош аппаратный модуль на базе Рутокен ЭЦП 2.0?</a:t>
            </a:r>
            <a:endParaRPr lang="ru-RU" sz="4400" dirty="0">
              <a:solidFill>
                <a:srgbClr val="DD2233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972000" y="2254823"/>
            <a:ext cx="9072729" cy="44853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Отлаженная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серийная платформа</a:t>
            </a:r>
          </a:p>
          <a:p>
            <a:pPr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Наличие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USB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USB CCID)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UART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интерфейсов</a:t>
            </a:r>
          </a:p>
          <a:p>
            <a:pPr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Программный интерфейс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APDU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-7816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Высокая надежность</a:t>
            </a:r>
          </a:p>
          <a:p>
            <a:pPr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Высокая производительность</a:t>
            </a:r>
          </a:p>
          <a:p>
            <a:pPr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Стройная понятная архитектура, удобная для разработчика</a:t>
            </a:r>
          </a:p>
          <a:p>
            <a:pPr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Универсальность и кроссплатформенность 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программного обеспечения Рутокен</a:t>
            </a:r>
          </a:p>
          <a:p>
            <a:pPr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Квалифицированная техподдержка</a:t>
            </a:r>
          </a:p>
          <a:p>
            <a:pPr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Понятные перспективы сертификации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33" y="1990339"/>
            <a:ext cx="3243079" cy="32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32245" y="714397"/>
            <a:ext cx="10484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Развитие продукта!</a:t>
            </a:r>
            <a:endParaRPr lang="ru-RU" sz="4400" dirty="0">
              <a:solidFill>
                <a:srgbClr val="DD2233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972000" y="1689173"/>
            <a:ext cx="9072729" cy="4485383"/>
          </a:xfrm>
        </p:spPr>
        <p:txBody>
          <a:bodyPr>
            <a:noAutofit/>
          </a:bodyPr>
          <a:lstStyle/>
          <a:p>
            <a:pPr marL="360000" indent="-360000">
              <a:lnSpc>
                <a:spcPct val="100000"/>
              </a:lnSpc>
              <a:buClr>
                <a:srgbClr val="D91E26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Новые интерфейсы</a:t>
            </a:r>
          </a:p>
          <a:p>
            <a:pPr marL="817200" lvl="1" indent="-360000"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UART с максимальной скоростью до 8 Мбит/секунду</a:t>
            </a:r>
          </a:p>
          <a:p>
            <a:pPr marL="817200" lvl="1" indent="-360000"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USB 2.0 с максимальной скоростью 480 Мбит/секунду</a:t>
            </a:r>
          </a:p>
          <a:p>
            <a:pPr marL="817200" lvl="1" indent="-360000"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SPI с максимальной скоростью 25 Мбит/секунду</a:t>
            </a:r>
          </a:p>
          <a:p>
            <a:pPr marL="817200" lvl="1" indent="-360000"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Параллельный интерфейс с максимальной теоретической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скоростью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80 Мбит/секунду</a:t>
            </a:r>
          </a:p>
          <a:p>
            <a:pPr marL="817200" lvl="1" indent="-360000"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 с максимальной скоростью до 1 Мбит/секунду</a:t>
            </a:r>
          </a:p>
          <a:p>
            <a:pPr marL="817200" lvl="1" indent="-360000">
              <a:lnSpc>
                <a:spcPct val="100000"/>
              </a:lnSpc>
              <a:buClr>
                <a:srgbClr val="008F9D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lnSpc>
                <a:spcPct val="100000"/>
              </a:lnSpc>
              <a:buClr>
                <a:srgbClr val="D91E26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производительности</a:t>
            </a:r>
          </a:p>
          <a:p>
            <a:pPr marL="817200" lvl="1" indent="-360000"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1,25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Мбайт/секунду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хэширование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старых ГОСТ-ах</a:t>
            </a:r>
          </a:p>
          <a:p>
            <a:pPr marL="817200" lvl="1" indent="-360000"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Шифрование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старых ГОСТ-а х в режиме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гаммирования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2,1 Мбайт/секунду</a:t>
            </a:r>
          </a:p>
          <a:p>
            <a:pPr marL="817200" lvl="1" indent="-360000">
              <a:lnSpc>
                <a:spcPct val="10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Шифрование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старых ГОСТ-а х в режиме ECB 2,4 Мбайт/секунду</a:t>
            </a:r>
          </a:p>
          <a:p>
            <a:pPr marL="457200" lvl="1" indent="0">
              <a:lnSpc>
                <a:spcPct val="100000"/>
              </a:lnSpc>
              <a:buClr>
                <a:schemeClr val="bg1">
                  <a:lumMod val="65000"/>
                </a:schemeClr>
              </a:buClr>
              <a:buNone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lnSpc>
                <a:spcPct val="100000"/>
              </a:lnSpc>
              <a:buClr>
                <a:srgbClr val="008F9D"/>
              </a:buClr>
              <a:buFont typeface="Wingdings" panose="05000000000000000000" pitchFamily="2" charset="2"/>
              <a:buChar char="§"/>
            </a:pPr>
            <a:endParaRPr lang="ru-RU" sz="1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90" y="1990340"/>
            <a:ext cx="3243079" cy="32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32245" y="714397"/>
            <a:ext cx="10484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Возможные области применения</a:t>
            </a:r>
            <a:endParaRPr lang="ru-RU" sz="4400" dirty="0">
              <a:solidFill>
                <a:srgbClr val="DD223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260" y="2017010"/>
            <a:ext cx="3243079" cy="3243079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948147" y="1715686"/>
            <a:ext cx="8251899" cy="3719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Объекты критической инфраструктуры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Телеметрические комплексы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Системы фото- видео-фиксации и наблюдения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сохранности грузов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 перевозки опасных грузов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Детектирование выбросов/утечек опасных 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или загрязняющих веществ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удаленных объектов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084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63" y="546774"/>
            <a:ext cx="8630766" cy="57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B43538D-A993-7E4E-98A2-A0C17D31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39" y="456932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DD2233"/>
                </a:solidFill>
                <a:latin typeface="+mn-lt"/>
              </a:rPr>
              <a:t>Вопросы</a:t>
            </a:r>
            <a:endParaRPr lang="ru-RU" dirty="0">
              <a:solidFill>
                <a:srgbClr val="DD2233"/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60" y="1807460"/>
            <a:ext cx="3243079" cy="32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8147" y="708730"/>
            <a:ext cx="9681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Что было у заказчика?</a:t>
            </a:r>
            <a:endParaRPr lang="ru-RU" sz="4400" dirty="0">
              <a:solidFill>
                <a:srgbClr val="DD223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61" y="1323975"/>
            <a:ext cx="6915342" cy="510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8147" y="708731"/>
            <a:ext cx="9681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Что хотел заказчик?</a:t>
            </a:r>
            <a:endParaRPr lang="ru-RU" sz="4400" dirty="0">
              <a:solidFill>
                <a:srgbClr val="DD2233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48147" y="1715686"/>
            <a:ext cx="8251899" cy="3719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Взаимная аутентификация устройства и центра управления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Конфиденциальность передаваемых данных и команд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Целостность передаваемых данных и команд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Защита от навязывания ложной информации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Защита от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replay-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атак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Сбор доказательной базы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Юридическая значимость документов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PKI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</a:pPr>
            <a:endParaRPr lang="en-US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310" y="1982704"/>
            <a:ext cx="3243079" cy="32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8147" y="698125"/>
            <a:ext cx="96812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Что у нас было предложить?</a:t>
            </a:r>
            <a:br>
              <a:rPr lang="ru-RU" sz="4400" dirty="0" smtClean="0">
                <a:solidFill>
                  <a:srgbClr val="DD2233"/>
                </a:solidFill>
              </a:rPr>
            </a:br>
            <a:r>
              <a:rPr lang="ru-RU" sz="4400" dirty="0" err="1" smtClean="0">
                <a:solidFill>
                  <a:srgbClr val="DD2233"/>
                </a:solidFill>
              </a:rPr>
              <a:t>Рутокен</a:t>
            </a:r>
            <a:r>
              <a:rPr lang="ru-RU" sz="4400" dirty="0" smtClean="0">
                <a:solidFill>
                  <a:srgbClr val="DD2233"/>
                </a:solidFill>
              </a:rPr>
              <a:t> ЭЦП 2.0</a:t>
            </a:r>
            <a:endParaRPr lang="ru-RU" sz="4400" dirty="0">
              <a:solidFill>
                <a:srgbClr val="DD2233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72000" y="2436596"/>
            <a:ext cx="9072729" cy="3362010"/>
          </a:xfrm>
        </p:spPr>
        <p:txBody>
          <a:bodyPr vert="horz" lIns="91440" tIns="45720" rIns="91440" bIns="45720" rtlCol="0">
            <a:normAutofit/>
          </a:bodyPr>
          <a:lstStyle/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Аппаратная реализация электронной подписи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Аппаратная реализация хеширования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Генерация, хранение и использование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криптографических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ключей «на борту»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Хранение данных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41" y="1990340"/>
            <a:ext cx="3243079" cy="32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2000" y="700779"/>
            <a:ext cx="8160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Архитектура Рутокен </a:t>
            </a:r>
            <a:r>
              <a:rPr lang="ru-RU" sz="4400" dirty="0">
                <a:solidFill>
                  <a:srgbClr val="DD2233"/>
                </a:solidFill>
              </a:rPr>
              <a:t>ЭЦП</a:t>
            </a:r>
            <a:r>
              <a:rPr lang="en-US" sz="4400" dirty="0">
                <a:solidFill>
                  <a:srgbClr val="DD2233"/>
                </a:solidFill>
              </a:rPr>
              <a:t> 2.0</a:t>
            </a:r>
            <a:endParaRPr lang="ru-RU" sz="4400" dirty="0">
              <a:solidFill>
                <a:srgbClr val="DD223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97" y="2105057"/>
            <a:ext cx="8036474" cy="29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2245" y="780292"/>
            <a:ext cx="106448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dirty="0" smtClean="0">
                <a:solidFill>
                  <a:srgbClr val="DD2233"/>
                </a:solidFill>
              </a:rPr>
              <a:t>Криптографические возможности Рутокен ЭЦП 2.0</a:t>
            </a:r>
            <a:endParaRPr lang="ru-RU" sz="3800" dirty="0">
              <a:solidFill>
                <a:srgbClr val="DD223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2000" y="1515002"/>
            <a:ext cx="7596327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Аппаратная реализация алгоритмов электронной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подписи: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ГОСТ Р 34.10-2001</a:t>
            </a:r>
          </a:p>
          <a:p>
            <a:pPr marL="742950" lvl="1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ГОСТ Р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34.10-2012 с длиной ключа 256 и 512 бит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RSA с длиной ключа до 2048 бит</a:t>
            </a:r>
          </a:p>
          <a:p>
            <a:pPr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Аппаратная реализация алгоритмов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хеширования: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ГОСТ Р 34.11-94</a:t>
            </a:r>
          </a:p>
          <a:p>
            <a:pPr marL="742950" lvl="1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ГОСТ Р 34.10-2012</a:t>
            </a:r>
          </a:p>
          <a:p>
            <a:pPr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Аппаратная реализация симметричного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шифрования: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ГОСТ 28147-89</a:t>
            </a:r>
          </a:p>
          <a:p>
            <a:pPr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Выработка сессионных ключей (ключей парной связи) по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схеме: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VKO GOST R 34.10-2001 (RFC 4357)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VKO GOST R 34.10-2012 (RFC 7836)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расшифрование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 схеме EC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El-Gamal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Генерация последовательности случайных чисел требуемой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длины.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 действия ключа до 3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соответствии с документацией на СКЗИ.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33" y="1990339"/>
            <a:ext cx="3243079" cy="32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8147" y="700779"/>
            <a:ext cx="9681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Сертификация Рутокен ЭЦП 2.0</a:t>
            </a:r>
            <a:endParaRPr lang="ru-RU" sz="4400" dirty="0">
              <a:solidFill>
                <a:srgbClr val="DD223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2000" y="1752469"/>
            <a:ext cx="75963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Сертификат № СФ/124-2771 удостоверяет, что СКЗИ Рутокен ЭЦП 2.0 соответствует требованиям ГОСТ 28147-89, ГОСТ Р 34.11-94, ГОСТ Р 34.10-2001, ГОСТ Р 34.10-2012, ГОСТ Р 34.11-2012, требованиям к СКЗИ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средствам электронной подписи классов КС1, КС2 и может использоваться для генерации и управления ключевой информацией, шифрования, хеширования и реализации функций электронной подписи (создание электронной подписи, проверка электронной подписи, создание ключа электронной подписи, создание ключа проверки электронной подписи) в соответствии с Федеральным законом от 6 апреля 2011 г.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№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63-ФЗ «Об электронной подписи».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Рутокен ЭЦП 2.0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сертифицированное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ФСБ аппаратное средство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квалифицированной электронной подписи с новыми ГОСТ-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ами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90" y="1985539"/>
            <a:ext cx="3243079" cy="32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4294" y="700779"/>
            <a:ext cx="9681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DD2233"/>
                </a:solidFill>
              </a:rPr>
              <a:t>Какие были ограничения?</a:t>
            </a:r>
            <a:endParaRPr lang="ru-RU" sz="4400" dirty="0">
              <a:solidFill>
                <a:srgbClr val="DD2233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56098" y="1715687"/>
            <a:ext cx="8251899" cy="3826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Отсутствие поддержки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USB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-стека в операционной системе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Отсутствие операционной системы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Отсутствие интерфейса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USB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основном контроллере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Ограниченные ресурсы основного контроллера </a:t>
            </a: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Межповерочный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интервал 3 года (без обслуживания)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Отсутствие у разработчиков заказчика опыта разработки криптографии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</a:pPr>
            <a:endParaRPr lang="en-US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84" y="1999383"/>
            <a:ext cx="3243079" cy="32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1836</TotalTime>
  <Words>472</Words>
  <Application>Microsoft Office PowerPoint</Application>
  <PresentationFormat>Широкоэкранный</PresentationFormat>
  <Paragraphs>114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Segoe UI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платформа Рутокен</dc:title>
  <dc:creator>mescheryakov@rutoken.ru</dc:creator>
  <cp:lastModifiedBy>Иванов Владимир</cp:lastModifiedBy>
  <cp:revision>285</cp:revision>
  <dcterms:created xsi:type="dcterms:W3CDTF">2016-03-20T20:25:32Z</dcterms:created>
  <dcterms:modified xsi:type="dcterms:W3CDTF">2018-04-06T04:02:16Z</dcterms:modified>
</cp:coreProperties>
</file>