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7" r:id="rId6"/>
    <p:sldId id="269" r:id="rId7"/>
    <p:sldId id="260" r:id="rId8"/>
    <p:sldId id="274" r:id="rId9"/>
    <p:sldId id="273" r:id="rId10"/>
    <p:sldId id="272" r:id="rId11"/>
    <p:sldId id="271" r:id="rId12"/>
    <p:sldId id="259" r:id="rId13"/>
    <p:sldId id="261" r:id="rId14"/>
    <p:sldId id="262" r:id="rId15"/>
    <p:sldId id="263" r:id="rId16"/>
    <p:sldId id="264" r:id="rId17"/>
    <p:sldId id="270" r:id="rId18"/>
    <p:sldId id="26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1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4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4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9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4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3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CC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BA45-CA0D-4A18-8321-B50FCAA63DC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9C06-B055-499A-A2AE-4A36B06BB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a_LCDNova" panose="020C0402040402020201" pitchFamily="34" charset="-52"/>
              </a:rPr>
              <a:t>Секции АСДГ </a:t>
            </a:r>
            <a: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</a:br>
            <a: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a_LCDNova" panose="020C0402040402020201" pitchFamily="34" charset="-52"/>
              </a:rPr>
              <a:t>Информатизация органов местного самоуправления» </a:t>
            </a:r>
            <a: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</a:br>
            <a: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  <a:t>30 лет </a:t>
            </a:r>
            <a:endParaRPr lang="ru-RU" dirty="0">
              <a:solidFill>
                <a:srgbClr val="00B050"/>
              </a:solidFill>
              <a:latin typeface="a_LCDNova" panose="020C0402040402020201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Катунин\100042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Катунин\1000426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" y="0"/>
            <a:ext cx="9392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16632"/>
            <a:ext cx="10081120" cy="6160455"/>
          </a:xfrm>
        </p:spPr>
      </p:pic>
    </p:spTree>
    <p:extLst>
      <p:ext uri="{BB962C8B-B14F-4D97-AF65-F5344CB8AC3E}">
        <p14:creationId xmlns:p14="http://schemas.microsoft.com/office/powerpoint/2010/main" val="19196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6672"/>
            <a:ext cx="9372930" cy="5760640"/>
          </a:xfrm>
        </p:spPr>
      </p:pic>
    </p:spTree>
    <p:extLst>
      <p:ext uri="{BB962C8B-B14F-4D97-AF65-F5344CB8AC3E}">
        <p14:creationId xmlns:p14="http://schemas.microsoft.com/office/powerpoint/2010/main" val="13367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315416"/>
            <a:ext cx="13136782" cy="7389440"/>
          </a:xfrm>
        </p:spPr>
      </p:pic>
    </p:spTree>
    <p:extLst>
      <p:ext uri="{BB962C8B-B14F-4D97-AF65-F5344CB8AC3E}">
        <p14:creationId xmlns:p14="http://schemas.microsoft.com/office/powerpoint/2010/main" val="1520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318055"/>
            <a:ext cx="9568073" cy="7176055"/>
          </a:xfrm>
        </p:spPr>
      </p:pic>
    </p:spTree>
    <p:extLst>
      <p:ext uri="{BB962C8B-B14F-4D97-AF65-F5344CB8AC3E}">
        <p14:creationId xmlns:p14="http://schemas.microsoft.com/office/powerpoint/2010/main" val="26291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04664"/>
            <a:ext cx="10758627" cy="5832647"/>
          </a:xfrm>
        </p:spPr>
      </p:pic>
    </p:spTree>
    <p:extLst>
      <p:ext uri="{BB962C8B-B14F-4D97-AF65-F5344CB8AC3E}">
        <p14:creationId xmlns:p14="http://schemas.microsoft.com/office/powerpoint/2010/main" val="1158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Катунин\1000426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115616"/>
            <a:ext cx="8736632" cy="116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1196752"/>
            <a:ext cx="11301386" cy="4264769"/>
          </a:xfrm>
        </p:spPr>
      </p:pic>
    </p:spTree>
    <p:extLst>
      <p:ext uri="{BB962C8B-B14F-4D97-AF65-F5344CB8AC3E}">
        <p14:creationId xmlns:p14="http://schemas.microsoft.com/office/powerpoint/2010/main" val="29592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  <a:latin typeface="a_LCDNova" panose="020C0402040402020201" pitchFamily="34" charset="-52"/>
              </a:rPr>
              <a:t>ПОЗДРАВЛЯем</a:t>
            </a:r>
            <a: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  <a:t> </a:t>
            </a:r>
            <a:b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</a:br>
            <a:r>
              <a:rPr lang="ru-RU" b="1" dirty="0" smtClean="0">
                <a:solidFill>
                  <a:srgbClr val="00B050"/>
                </a:solidFill>
                <a:latin typeface="a_LCDNova" panose="020C0402040402020201" pitchFamily="34" charset="-52"/>
              </a:rPr>
              <a:t>с 30-летИЕМ !!! </a:t>
            </a:r>
            <a:endParaRPr lang="ru-RU" dirty="0">
              <a:solidFill>
                <a:srgbClr val="00B050"/>
              </a:solidFill>
              <a:latin typeface="a_LCDNova" panose="020C0402040402020201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15" y="13838"/>
            <a:ext cx="9297027" cy="68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097261"/>
              </p:ext>
            </p:extLst>
          </p:nvPr>
        </p:nvGraphicFramePr>
        <p:xfrm>
          <a:off x="467544" y="980727"/>
          <a:ext cx="8208912" cy="5464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5472608"/>
              </a:tblGrid>
              <a:tr h="2559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Проблемы муниципальной информатизации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98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Категория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73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Финансирование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Развитие </a:t>
                      </a:r>
                      <a:r>
                        <a:rPr lang="ru-RU" sz="1400" dirty="0">
                          <a:effectLst/>
                        </a:rPr>
                        <a:t>и применение информационных технологий, формирование и актуализация </a:t>
                      </a:r>
                      <a:r>
                        <a:rPr lang="ru-RU" sz="1400" dirty="0" smtClean="0">
                          <a:effectLst/>
                        </a:rPr>
                        <a:t>инф. ресурсов не </a:t>
                      </a:r>
                      <a:r>
                        <a:rPr lang="ru-RU" sz="1400" dirty="0">
                          <a:effectLst/>
                        </a:rPr>
                        <a:t>входят в состав определенных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131-фз </a:t>
                      </a:r>
                      <a:r>
                        <a:rPr lang="ru-RU" sz="1400" dirty="0">
                          <a:effectLst/>
                        </a:rPr>
                        <a:t>«О местном самоуправлении» направлений деятельности и зон ответственности ОМСУ.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2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</a:t>
                      </a:r>
                      <a:r>
                        <a:rPr lang="ru-RU" sz="1400" dirty="0">
                          <a:effectLst/>
                        </a:rPr>
                        <a:t>сформированы механизмы и не отработана практика финансирования мероприятий в интересах муниципалитетов из государственного или региональных </a:t>
                      </a:r>
                      <a:r>
                        <a:rPr lang="ru-RU" sz="1400" dirty="0" smtClean="0">
                          <a:effectLst/>
                        </a:rPr>
                        <a:t>бюджетов.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2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Неравномерное развитие каналов широкополосной связи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Развитие каналов широкополосной связи для сельских, удаленных и малочисленных районов хронически отстает от общего уровня.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9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Обеспечение кадрами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муниципалитетах не хватает специалистов, обладающих необходимым опытом и квалификацией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96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Информационное взаимодействие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ОМСУ с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органами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государственной власти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ГИС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Муниципалитеты участвуют в межведомственном информационном взаимодействии в электронном виде в режиме «одностороннего движения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57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Организационно-методическое обеспечение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rgbClr val="0066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Практически полное отсутствие методических и типовых проектных решений для информатизации </a:t>
                      </a:r>
                      <a:r>
                        <a:rPr lang="ru-RU" sz="1400" dirty="0" smtClean="0">
                          <a:effectLst/>
                        </a:rPr>
                        <a:t>ОМСУ.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396" marR="41476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9562" y="1124744"/>
            <a:ext cx="8856984" cy="5001419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solidFill>
                  <a:schemeClr val="dk1"/>
                </a:solidFill>
              </a:rPr>
              <a:t>Конференция АСДГ ««Развитие и внедрение инструментов цифровой экономики в практику муниципальной службы»», 08 - 09 февраля </a:t>
            </a:r>
            <a:r>
              <a:rPr lang="ru-RU" sz="1400" b="1" dirty="0">
                <a:solidFill>
                  <a:schemeClr val="dk1"/>
                </a:solidFill>
              </a:rPr>
              <a:t>2019 г., Омск</a:t>
            </a:r>
          </a:p>
          <a:p>
            <a:pPr marL="0" lvl="0" indent="0">
              <a:buNone/>
            </a:pPr>
            <a:endParaRPr lang="ru-RU" sz="400" dirty="0">
              <a:solidFill>
                <a:schemeClr val="dk1"/>
              </a:solidFill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</a:rPr>
              <a:t>Конференция АСДГ «Проект «Умный город». Муниципальные аспекты», 10 - 11 октября </a:t>
            </a:r>
            <a:r>
              <a:rPr lang="ru-RU" sz="1400" b="1" dirty="0">
                <a:solidFill>
                  <a:schemeClr val="dk1"/>
                </a:solidFill>
              </a:rPr>
              <a:t>2019 г., Барнаул</a:t>
            </a:r>
          </a:p>
          <a:p>
            <a:pPr marL="0" indent="0">
              <a:buNone/>
            </a:pPr>
            <a:endParaRPr lang="ru-RU" sz="400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1400" dirty="0">
                <a:solidFill>
                  <a:schemeClr val="dk1"/>
                </a:solidFill>
              </a:rPr>
              <a:t>Семинар АСДГ ««Цифровой двойник» как основа реализации проекта «Умный город»: подходы к преодолению информационной раздробленности подразделений ОМСУ при создании «цифрового двойника»», 23 января </a:t>
            </a:r>
            <a:r>
              <a:rPr lang="ru-RU" sz="1400" b="1" dirty="0">
                <a:solidFill>
                  <a:schemeClr val="dk1"/>
                </a:solidFill>
              </a:rPr>
              <a:t>2020 г</a:t>
            </a:r>
            <a:r>
              <a:rPr lang="ru-RU" sz="1400" b="1" dirty="0" smtClean="0">
                <a:solidFill>
                  <a:schemeClr val="dk1"/>
                </a:solidFill>
              </a:rPr>
              <a:t>.</a:t>
            </a:r>
            <a:endParaRPr lang="ru-RU" sz="1400" b="1" dirty="0">
              <a:solidFill>
                <a:schemeClr val="dk1"/>
              </a:solidFill>
            </a:endParaRPr>
          </a:p>
          <a:p>
            <a:pPr lvl="0"/>
            <a:endParaRPr lang="ru-RU" sz="400" dirty="0">
              <a:solidFill>
                <a:schemeClr val="dk1"/>
              </a:solidFill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</a:rPr>
              <a:t>Круглый стол «Цифровая трансформация в муниципальном управлении. Проблемы и решения», прошедший в рамках Всероссийского форума региональной информатизации «ПРОФ‑IT.2020» </a:t>
            </a:r>
            <a:r>
              <a:rPr lang="ru-RU" sz="1400" dirty="0" smtClean="0">
                <a:solidFill>
                  <a:schemeClr val="dk1"/>
                </a:solidFill>
              </a:rPr>
              <a:t>17-18 </a:t>
            </a:r>
            <a:r>
              <a:rPr lang="ru-RU" sz="1400" dirty="0">
                <a:solidFill>
                  <a:schemeClr val="dk1"/>
                </a:solidFill>
              </a:rPr>
              <a:t>сентября </a:t>
            </a:r>
            <a:r>
              <a:rPr lang="ru-RU" sz="1400" b="1" dirty="0">
                <a:solidFill>
                  <a:schemeClr val="dk1"/>
                </a:solidFill>
              </a:rPr>
              <a:t>2020 г</a:t>
            </a:r>
            <a:r>
              <a:rPr lang="ru-RU" sz="1400" b="1" dirty="0" smtClean="0">
                <a:solidFill>
                  <a:schemeClr val="dk1"/>
                </a:solidFill>
              </a:rPr>
              <a:t>.</a:t>
            </a:r>
            <a:r>
              <a:rPr lang="ru-RU" sz="1400" dirty="0" smtClean="0">
                <a:solidFill>
                  <a:schemeClr val="dk1"/>
                </a:solidFill>
              </a:rPr>
              <a:t>,  </a:t>
            </a:r>
            <a:r>
              <a:rPr lang="ru-RU" sz="1400" b="1" dirty="0" smtClean="0">
                <a:solidFill>
                  <a:schemeClr val="dk1"/>
                </a:solidFill>
              </a:rPr>
              <a:t>Красноярск</a:t>
            </a:r>
            <a:r>
              <a:rPr lang="ru-RU" sz="1400" dirty="0" smtClean="0">
                <a:solidFill>
                  <a:schemeClr val="dk1"/>
                </a:solidFill>
              </a:rPr>
              <a:t> </a:t>
            </a:r>
            <a:endParaRPr lang="ru-RU" sz="1400" dirty="0">
              <a:solidFill>
                <a:schemeClr val="dk1"/>
              </a:solidFill>
            </a:endParaRPr>
          </a:p>
          <a:p>
            <a:pPr lvl="0"/>
            <a:endParaRPr lang="ru-RU" sz="400" dirty="0">
              <a:solidFill>
                <a:schemeClr val="dk1"/>
              </a:solidFill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</a:rPr>
              <a:t>Расширенное заседание правления секции АСДГ «Информатизация органов местного самоуправления» «Информационные технологии в организации работы администрации муниципалитетов в период пандемии», 26 ноября </a:t>
            </a:r>
            <a:r>
              <a:rPr lang="ru-RU" sz="1400" b="1" dirty="0">
                <a:solidFill>
                  <a:schemeClr val="dk1"/>
                </a:solidFill>
              </a:rPr>
              <a:t>2020 г., Новосибирск</a:t>
            </a:r>
          </a:p>
          <a:p>
            <a:pPr lvl="0"/>
            <a:endParaRPr lang="ru-RU" sz="400" dirty="0">
              <a:solidFill>
                <a:schemeClr val="dk1"/>
              </a:solidFill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</a:rPr>
              <a:t>Круглый стол «Городские ИТ-платформы», 12 марта </a:t>
            </a:r>
            <a:r>
              <a:rPr lang="ru-RU" sz="1400" b="1" dirty="0">
                <a:solidFill>
                  <a:schemeClr val="dk1"/>
                </a:solidFill>
              </a:rPr>
              <a:t>2021 г., Омск</a:t>
            </a:r>
          </a:p>
          <a:p>
            <a:pPr lvl="0"/>
            <a:endParaRPr lang="ru-RU" sz="400" dirty="0">
              <a:solidFill>
                <a:schemeClr val="dk1"/>
              </a:solidFill>
            </a:endParaRPr>
          </a:p>
          <a:p>
            <a:pPr lvl="0"/>
            <a:r>
              <a:rPr lang="ru-RU" sz="1400" dirty="0">
                <a:solidFill>
                  <a:schemeClr val="dk1"/>
                </a:solidFill>
              </a:rPr>
              <a:t>Расширенное заседание правления секции АСДГ «Информатизация органов местного самоуправления», 24 ноября </a:t>
            </a:r>
            <a:r>
              <a:rPr lang="ru-RU" sz="1400" b="1" dirty="0">
                <a:solidFill>
                  <a:schemeClr val="dk1"/>
                </a:solidFill>
              </a:rPr>
              <a:t>2021 г., Новосибирск</a:t>
            </a:r>
          </a:p>
          <a:p>
            <a:pPr lvl="0"/>
            <a:endParaRPr lang="ru-RU" sz="400" dirty="0">
              <a:solidFill>
                <a:schemeClr val="dk1"/>
              </a:solidFill>
            </a:endParaRPr>
          </a:p>
          <a:p>
            <a:pPr lvl="0"/>
            <a:r>
              <a:rPr lang="ru-RU" sz="1400" dirty="0" smtClean="0">
                <a:solidFill>
                  <a:schemeClr val="dk1"/>
                </a:solidFill>
              </a:rPr>
              <a:t>Расширенное </a:t>
            </a:r>
            <a:r>
              <a:rPr lang="ru-RU" sz="1400" dirty="0">
                <a:solidFill>
                  <a:schemeClr val="dk1"/>
                </a:solidFill>
              </a:rPr>
              <a:t>заседание правления секции АСДГ «Информатизация органов местного самоуправления» «Муниципальная информатизация в 2022 году: проблемы и решения», 01 декабря </a:t>
            </a:r>
            <a:r>
              <a:rPr lang="ru-RU" sz="1400" b="1" dirty="0">
                <a:solidFill>
                  <a:schemeClr val="dk1"/>
                </a:solidFill>
              </a:rPr>
              <a:t>2022 г., Новосибирск</a:t>
            </a:r>
          </a:p>
          <a:p>
            <a:pPr marL="0" lvl="0" indent="0">
              <a:buNone/>
            </a:pPr>
            <a:endParaRPr lang="ru-RU" sz="1400" dirty="0">
              <a:solidFill>
                <a:schemeClr val="dk1"/>
              </a:solidFill>
            </a:endParaRPr>
          </a:p>
          <a:p>
            <a:r>
              <a:rPr lang="ru-RU" sz="1400" dirty="0">
                <a:solidFill>
                  <a:schemeClr val="dk1"/>
                </a:solidFill>
              </a:rPr>
              <a:t>Конференция АСДГ «Актуальные вопросы развития цифровых технологий в муниципальном управлении и управлении транспортной системой города», 12 - 13 октября </a:t>
            </a:r>
            <a:r>
              <a:rPr lang="ru-RU" sz="1400" b="1" dirty="0">
                <a:solidFill>
                  <a:schemeClr val="dk1"/>
                </a:solidFill>
              </a:rPr>
              <a:t>2023 г., 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2672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0" y="881109"/>
            <a:ext cx="8884248" cy="545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6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03" y="-22528"/>
            <a:ext cx="9204915" cy="8592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04" y="1397921"/>
            <a:ext cx="9334316" cy="473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8" y="511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14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Катунин\1000426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" y="23284"/>
            <a:ext cx="9245477" cy="69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Катунин\1000426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192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Секции АСДГ  «Информатизация органов местного самоуправления»  30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ПОЗДРАВЛЯем  с 30-летИЕМ !!!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Секции АСДГ  «Информатизация органов местного самоуправления»  30 лет</dc:title>
  <dc:creator>Игорь Н. Катунин</dc:creator>
  <cp:lastModifiedBy>Сергей Павлович</cp:lastModifiedBy>
  <cp:revision>11</cp:revision>
  <dcterms:created xsi:type="dcterms:W3CDTF">2024-12-02T12:19:46Z</dcterms:created>
  <dcterms:modified xsi:type="dcterms:W3CDTF">2024-12-05T05:10:58Z</dcterms:modified>
</cp:coreProperties>
</file>