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70" r:id="rId3"/>
    <p:sldId id="372" r:id="rId4"/>
    <p:sldId id="374" r:id="rId5"/>
    <p:sldId id="376" r:id="rId6"/>
    <p:sldId id="375" r:id="rId7"/>
    <p:sldId id="377" r:id="rId8"/>
    <p:sldId id="378" r:id="rId9"/>
    <p:sldId id="379" r:id="rId10"/>
    <p:sldId id="380" r:id="rId11"/>
    <p:sldId id="381" r:id="rId12"/>
    <p:sldId id="382" r:id="rId13"/>
    <p:sldId id="383" r:id="rId14"/>
    <p:sldId id="393" r:id="rId15"/>
    <p:sldId id="388" r:id="rId16"/>
    <p:sldId id="387" r:id="rId17"/>
    <p:sldId id="389" r:id="rId18"/>
    <p:sldId id="390" r:id="rId19"/>
    <p:sldId id="391" r:id="rId20"/>
    <p:sldId id="392" r:id="rId21"/>
    <p:sldId id="289" r:id="rId22"/>
  </p:sldIdLst>
  <p:sldSz cx="17281525" cy="12961938"/>
  <p:notesSz cx="9926638" cy="6797675"/>
  <p:defaultTextStyle>
    <a:defPPr>
      <a:defRPr lang="ru-RU"/>
    </a:defPPr>
    <a:lvl1pPr marL="0" algn="l" defTabSz="1727699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1pPr>
    <a:lvl2pPr marL="863849" algn="l" defTabSz="1727699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2pPr>
    <a:lvl3pPr marL="1727699" algn="l" defTabSz="1727699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3pPr>
    <a:lvl4pPr marL="2591548" algn="l" defTabSz="1727699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4pPr>
    <a:lvl5pPr marL="3455397" algn="l" defTabSz="1727699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5pPr>
    <a:lvl6pPr marL="4319249" algn="l" defTabSz="1727699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6pPr>
    <a:lvl7pPr marL="5183098" algn="l" defTabSz="1727699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7pPr>
    <a:lvl8pPr marL="6046950" algn="l" defTabSz="1727699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8pPr>
    <a:lvl9pPr marL="6910799" algn="l" defTabSz="1727699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авел А. Петров" initials="ПАП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061"/>
    <a:srgbClr val="FD4C39"/>
    <a:srgbClr val="FF9933"/>
    <a:srgbClr val="FF3300"/>
    <a:srgbClr val="FFFFFF"/>
    <a:srgbClr val="000000"/>
    <a:srgbClr val="CC3300"/>
    <a:srgbClr val="00CC00"/>
    <a:srgbClr val="CC00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9" autoAdjust="0"/>
    <p:restoredTop sz="76295" autoAdjust="0"/>
  </p:normalViewPr>
  <p:slideViewPr>
    <p:cSldViewPr showGuides="1">
      <p:cViewPr varScale="1">
        <p:scale>
          <a:sx n="47" d="100"/>
          <a:sy n="47" d="100"/>
        </p:scale>
        <p:origin x="2544" y="54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0F8E8A-CB35-428E-9C3A-6874E4841699}" type="doc">
      <dgm:prSet loTypeId="urn:microsoft.com/office/officeart/2005/8/layout/hierarchy6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8C65B3-5A6C-40C9-A5A5-D8FCE2F6D0EA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4800" dirty="0" smtClean="0"/>
            <a:t>Сроки устранения уязвимости</a:t>
          </a:r>
          <a:endParaRPr lang="ru-RU" sz="4800" dirty="0"/>
        </a:p>
      </dgm:t>
    </dgm:pt>
    <dgm:pt modelId="{97466DB5-F75F-4EEA-91F7-60C6465D66CC}" type="parTrans" cxnId="{3F100130-B8CE-43B0-8B94-97A424F3D7FD}">
      <dgm:prSet/>
      <dgm:spPr/>
      <dgm:t>
        <a:bodyPr/>
        <a:lstStyle/>
        <a:p>
          <a:endParaRPr lang="ru-RU"/>
        </a:p>
      </dgm:t>
    </dgm:pt>
    <dgm:pt modelId="{C35BB600-6991-4809-9293-83CD534CE73F}" type="sibTrans" cxnId="{3F100130-B8CE-43B0-8B94-97A424F3D7FD}">
      <dgm:prSet/>
      <dgm:spPr/>
      <dgm:t>
        <a:bodyPr/>
        <a:lstStyle/>
        <a:p>
          <a:endParaRPr lang="ru-RU"/>
        </a:p>
      </dgm:t>
    </dgm:pt>
    <dgm:pt modelId="{160B704E-53DC-47EA-AEF4-BE9C261A62AA}">
      <dgm:prSet phldrT="[Текст]" custT="1"/>
      <dgm:spPr/>
      <dgm:t>
        <a:bodyPr/>
        <a:lstStyle/>
        <a:p>
          <a:r>
            <a:rPr lang="ru-RU" sz="3600" b="1" dirty="0" smtClean="0"/>
            <a:t>Техническая возможность устранения уязвимости</a:t>
          </a:r>
          <a:endParaRPr lang="ru-RU" sz="3600" b="1" dirty="0"/>
        </a:p>
      </dgm:t>
    </dgm:pt>
    <dgm:pt modelId="{66B0FAFA-5113-416F-A342-64590D0D1CA1}" type="parTrans" cxnId="{53E0A2DC-D262-490D-8DF6-6AF1C9E84B69}">
      <dgm:prSet/>
      <dgm:spPr>
        <a:ln w="38100"/>
      </dgm:spPr>
      <dgm:t>
        <a:bodyPr/>
        <a:lstStyle/>
        <a:p>
          <a:endParaRPr lang="ru-RU"/>
        </a:p>
      </dgm:t>
    </dgm:pt>
    <dgm:pt modelId="{4ED56BF3-CE25-440F-AEB3-F734C075BFBD}" type="sibTrans" cxnId="{53E0A2DC-D262-490D-8DF6-6AF1C9E84B69}">
      <dgm:prSet/>
      <dgm:spPr/>
      <dgm:t>
        <a:bodyPr/>
        <a:lstStyle/>
        <a:p>
          <a:endParaRPr lang="ru-RU"/>
        </a:p>
      </dgm:t>
    </dgm:pt>
    <dgm:pt modelId="{0F5EDEC5-A69C-4E94-951F-3E775D6C9A31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Корреляция возможных изменений архитектуры с уязвимым кодом</a:t>
          </a:r>
          <a:endParaRPr lang="ru-RU" dirty="0"/>
        </a:p>
      </dgm:t>
    </dgm:pt>
    <dgm:pt modelId="{D70104E8-A577-41C8-97F7-AFD94952244F}" type="parTrans" cxnId="{FF9BCDF9-8F40-4792-8D1F-AFCBF92739FA}">
      <dgm:prSet/>
      <dgm:spPr>
        <a:ln w="38100"/>
      </dgm:spPr>
      <dgm:t>
        <a:bodyPr/>
        <a:lstStyle/>
        <a:p>
          <a:endParaRPr lang="ru-RU"/>
        </a:p>
      </dgm:t>
    </dgm:pt>
    <dgm:pt modelId="{83B70791-B6DB-4D5A-8E51-D71BCDC5ABBC}" type="sibTrans" cxnId="{FF9BCDF9-8F40-4792-8D1F-AFCBF92739FA}">
      <dgm:prSet/>
      <dgm:spPr/>
      <dgm:t>
        <a:bodyPr/>
        <a:lstStyle/>
        <a:p>
          <a:endParaRPr lang="ru-RU"/>
        </a:p>
      </dgm:t>
    </dgm:pt>
    <dgm:pt modelId="{14773434-5688-4B24-9718-6EBC2A6B1062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Уязвимости в стороннем коде</a:t>
          </a:r>
          <a:endParaRPr lang="ru-RU" dirty="0"/>
        </a:p>
      </dgm:t>
    </dgm:pt>
    <dgm:pt modelId="{716160CD-4B7C-4EC7-83A2-C8402761C7F0}" type="parTrans" cxnId="{3BFE4C96-E24C-4512-BA0B-2E23B31067CA}">
      <dgm:prSet/>
      <dgm:spPr>
        <a:ln w="38100"/>
      </dgm:spPr>
      <dgm:t>
        <a:bodyPr/>
        <a:lstStyle/>
        <a:p>
          <a:endParaRPr lang="ru-RU"/>
        </a:p>
      </dgm:t>
    </dgm:pt>
    <dgm:pt modelId="{9EDBE31C-4FD4-4DF2-A7A8-1D2A05C79412}" type="sibTrans" cxnId="{3BFE4C96-E24C-4512-BA0B-2E23B31067CA}">
      <dgm:prSet/>
      <dgm:spPr/>
      <dgm:t>
        <a:bodyPr/>
        <a:lstStyle/>
        <a:p>
          <a:endParaRPr lang="ru-RU"/>
        </a:p>
      </dgm:t>
    </dgm:pt>
    <dgm:pt modelId="{9F2F8B3F-B2FD-455B-8D3B-C6840028EAD4}">
      <dgm:prSet phldrT="[Текст]" custT="1"/>
      <dgm:spPr/>
      <dgm:t>
        <a:bodyPr/>
        <a:lstStyle/>
        <a:p>
          <a:r>
            <a:rPr lang="ru-RU" sz="3600" b="1" dirty="0" smtClean="0"/>
            <a:t>Трудозатраты на устранение уязвимости</a:t>
          </a:r>
          <a:endParaRPr lang="ru-RU" sz="3600" b="1" dirty="0"/>
        </a:p>
      </dgm:t>
    </dgm:pt>
    <dgm:pt modelId="{FBEC45B4-99FE-4A90-A684-9BC4C2D77E89}" type="parTrans" cxnId="{26C9833B-EEF3-4147-8692-F1C4439B8B80}">
      <dgm:prSet/>
      <dgm:spPr>
        <a:ln w="38100"/>
      </dgm:spPr>
      <dgm:t>
        <a:bodyPr/>
        <a:lstStyle/>
        <a:p>
          <a:endParaRPr lang="ru-RU"/>
        </a:p>
      </dgm:t>
    </dgm:pt>
    <dgm:pt modelId="{D56BB6EF-3408-4A26-AAF3-26DF8DD0CEBC}" type="sibTrans" cxnId="{26C9833B-EEF3-4147-8692-F1C4439B8B80}">
      <dgm:prSet/>
      <dgm:spPr/>
      <dgm:t>
        <a:bodyPr/>
        <a:lstStyle/>
        <a:p>
          <a:endParaRPr lang="ru-RU"/>
        </a:p>
      </dgm:t>
    </dgm:pt>
    <dgm:pt modelId="{7A7B09CE-7A41-461D-B0E0-66CEDBB37593}" type="pres">
      <dgm:prSet presAssocID="{BE0F8E8A-CB35-428E-9C3A-6874E484169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DA058D-424B-4A84-8F24-11F70AB4D0E0}" type="pres">
      <dgm:prSet presAssocID="{BE0F8E8A-CB35-428E-9C3A-6874E4841699}" presName="hierFlow" presStyleCnt="0"/>
      <dgm:spPr/>
    </dgm:pt>
    <dgm:pt modelId="{8A7DBE20-4FC0-418E-9A22-49BC4BDD9F6B}" type="pres">
      <dgm:prSet presAssocID="{BE0F8E8A-CB35-428E-9C3A-6874E484169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FA76283-F26F-4517-9F11-22389FBC950F}" type="pres">
      <dgm:prSet presAssocID="{5E8C65B3-5A6C-40C9-A5A5-D8FCE2F6D0EA}" presName="Name14" presStyleCnt="0"/>
      <dgm:spPr/>
    </dgm:pt>
    <dgm:pt modelId="{2524CA2C-6D93-4745-9AC6-6BB3D35DE079}" type="pres">
      <dgm:prSet presAssocID="{5E8C65B3-5A6C-40C9-A5A5-D8FCE2F6D0EA}" presName="level1Shape" presStyleLbl="node0" presStyleIdx="0" presStyleCnt="1" custScaleX="133597" custScaleY="592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F75054-7912-44D4-AADC-03881434C910}" type="pres">
      <dgm:prSet presAssocID="{5E8C65B3-5A6C-40C9-A5A5-D8FCE2F6D0EA}" presName="hierChild2" presStyleCnt="0"/>
      <dgm:spPr/>
    </dgm:pt>
    <dgm:pt modelId="{E29D642D-4CC1-4BA9-AC06-B8C8386502EE}" type="pres">
      <dgm:prSet presAssocID="{66B0FAFA-5113-416F-A342-64590D0D1CA1}" presName="Name19" presStyleLbl="parChTrans1D2" presStyleIdx="0" presStyleCnt="2"/>
      <dgm:spPr/>
      <dgm:t>
        <a:bodyPr/>
        <a:lstStyle/>
        <a:p>
          <a:endParaRPr lang="ru-RU"/>
        </a:p>
      </dgm:t>
    </dgm:pt>
    <dgm:pt modelId="{E6E8FD2E-F050-4F7D-91B4-3BB371EED583}" type="pres">
      <dgm:prSet presAssocID="{160B704E-53DC-47EA-AEF4-BE9C261A62AA}" presName="Name21" presStyleCnt="0"/>
      <dgm:spPr/>
    </dgm:pt>
    <dgm:pt modelId="{1FD8DF44-8D4C-4E2E-AE89-E19114048FC7}" type="pres">
      <dgm:prSet presAssocID="{160B704E-53DC-47EA-AEF4-BE9C261A62AA}" presName="level2Shape" presStyleLbl="node2" presStyleIdx="0" presStyleCnt="2" custScaleX="151162" custScaleY="55210"/>
      <dgm:spPr/>
      <dgm:t>
        <a:bodyPr/>
        <a:lstStyle/>
        <a:p>
          <a:endParaRPr lang="ru-RU"/>
        </a:p>
      </dgm:t>
    </dgm:pt>
    <dgm:pt modelId="{3F3BC882-87D2-4A1D-98B8-3E79A3A48C1F}" type="pres">
      <dgm:prSet presAssocID="{160B704E-53DC-47EA-AEF4-BE9C261A62AA}" presName="hierChild3" presStyleCnt="0"/>
      <dgm:spPr/>
    </dgm:pt>
    <dgm:pt modelId="{81F5C739-FE3D-4BCE-847A-81516AA6C1C4}" type="pres">
      <dgm:prSet presAssocID="{D70104E8-A577-41C8-97F7-AFD94952244F}" presName="Name19" presStyleLbl="parChTrans1D3" presStyleIdx="0" presStyleCnt="2"/>
      <dgm:spPr/>
      <dgm:t>
        <a:bodyPr/>
        <a:lstStyle/>
        <a:p>
          <a:endParaRPr lang="ru-RU"/>
        </a:p>
      </dgm:t>
    </dgm:pt>
    <dgm:pt modelId="{16959104-223D-45E0-B5FF-489CD20DB0AA}" type="pres">
      <dgm:prSet presAssocID="{0F5EDEC5-A69C-4E94-951F-3E775D6C9A31}" presName="Name21" presStyleCnt="0"/>
      <dgm:spPr/>
    </dgm:pt>
    <dgm:pt modelId="{6B2FEDB6-34F8-461B-A36C-6C5071F70026}" type="pres">
      <dgm:prSet presAssocID="{0F5EDEC5-A69C-4E94-951F-3E775D6C9A31}" presName="level2Shape" presStyleLbl="node3" presStyleIdx="0" presStyleCnt="2" custScaleY="64729"/>
      <dgm:spPr/>
      <dgm:t>
        <a:bodyPr/>
        <a:lstStyle/>
        <a:p>
          <a:endParaRPr lang="ru-RU"/>
        </a:p>
      </dgm:t>
    </dgm:pt>
    <dgm:pt modelId="{749FF27C-90B8-4150-AD36-5FD07C3444B4}" type="pres">
      <dgm:prSet presAssocID="{0F5EDEC5-A69C-4E94-951F-3E775D6C9A31}" presName="hierChild3" presStyleCnt="0"/>
      <dgm:spPr/>
    </dgm:pt>
    <dgm:pt modelId="{5DD6E48A-D7D3-459A-AFCE-814316676F85}" type="pres">
      <dgm:prSet presAssocID="{716160CD-4B7C-4EC7-83A2-C8402761C7F0}" presName="Name19" presStyleLbl="parChTrans1D3" presStyleIdx="1" presStyleCnt="2"/>
      <dgm:spPr/>
      <dgm:t>
        <a:bodyPr/>
        <a:lstStyle/>
        <a:p>
          <a:endParaRPr lang="ru-RU"/>
        </a:p>
      </dgm:t>
    </dgm:pt>
    <dgm:pt modelId="{9B097FF6-7F1F-4373-9024-14DCA51F2089}" type="pres">
      <dgm:prSet presAssocID="{14773434-5688-4B24-9718-6EBC2A6B1062}" presName="Name21" presStyleCnt="0"/>
      <dgm:spPr/>
    </dgm:pt>
    <dgm:pt modelId="{CE658F6B-30C4-423C-B5E1-0A610802080A}" type="pres">
      <dgm:prSet presAssocID="{14773434-5688-4B24-9718-6EBC2A6B1062}" presName="level2Shape" presStyleLbl="node3" presStyleIdx="1" presStyleCnt="2" custScaleY="64729"/>
      <dgm:spPr/>
      <dgm:t>
        <a:bodyPr/>
        <a:lstStyle/>
        <a:p>
          <a:endParaRPr lang="ru-RU"/>
        </a:p>
      </dgm:t>
    </dgm:pt>
    <dgm:pt modelId="{522282F0-F135-45C2-A083-9280F22810AA}" type="pres">
      <dgm:prSet presAssocID="{14773434-5688-4B24-9718-6EBC2A6B1062}" presName="hierChild3" presStyleCnt="0"/>
      <dgm:spPr/>
    </dgm:pt>
    <dgm:pt modelId="{2465747D-38C1-4D1D-B199-F959D9599161}" type="pres">
      <dgm:prSet presAssocID="{FBEC45B4-99FE-4A90-A684-9BC4C2D77E89}" presName="Name19" presStyleLbl="parChTrans1D2" presStyleIdx="1" presStyleCnt="2"/>
      <dgm:spPr/>
      <dgm:t>
        <a:bodyPr/>
        <a:lstStyle/>
        <a:p>
          <a:endParaRPr lang="ru-RU"/>
        </a:p>
      </dgm:t>
    </dgm:pt>
    <dgm:pt modelId="{19C6F3A8-4ADE-4592-960A-CB62394EE119}" type="pres">
      <dgm:prSet presAssocID="{9F2F8B3F-B2FD-455B-8D3B-C6840028EAD4}" presName="Name21" presStyleCnt="0"/>
      <dgm:spPr/>
    </dgm:pt>
    <dgm:pt modelId="{D8246D0D-F644-4543-8178-1379F6E248D9}" type="pres">
      <dgm:prSet presAssocID="{9F2F8B3F-B2FD-455B-8D3B-C6840028EAD4}" presName="level2Shape" presStyleLbl="node2" presStyleIdx="1" presStyleCnt="2" custScaleX="151162" custScaleY="55210"/>
      <dgm:spPr/>
      <dgm:t>
        <a:bodyPr/>
        <a:lstStyle/>
        <a:p>
          <a:endParaRPr lang="ru-RU"/>
        </a:p>
      </dgm:t>
    </dgm:pt>
    <dgm:pt modelId="{989D0666-BCAE-450D-9624-A1E0CD5E05FF}" type="pres">
      <dgm:prSet presAssocID="{9F2F8B3F-B2FD-455B-8D3B-C6840028EAD4}" presName="hierChild3" presStyleCnt="0"/>
      <dgm:spPr/>
    </dgm:pt>
    <dgm:pt modelId="{63642BB0-3A0A-46B4-A1F4-9B00C805003D}" type="pres">
      <dgm:prSet presAssocID="{BE0F8E8A-CB35-428E-9C3A-6874E4841699}" presName="bgShapesFlow" presStyleCnt="0"/>
      <dgm:spPr/>
    </dgm:pt>
  </dgm:ptLst>
  <dgm:cxnLst>
    <dgm:cxn modelId="{C832D10D-7C22-4A21-B787-2B05777A8D87}" type="presOf" srcId="{66B0FAFA-5113-416F-A342-64590D0D1CA1}" destId="{E29D642D-4CC1-4BA9-AC06-B8C8386502EE}" srcOrd="0" destOrd="0" presId="urn:microsoft.com/office/officeart/2005/8/layout/hierarchy6"/>
    <dgm:cxn modelId="{E1410734-2342-48A0-983A-1A4788902085}" type="presOf" srcId="{D70104E8-A577-41C8-97F7-AFD94952244F}" destId="{81F5C739-FE3D-4BCE-847A-81516AA6C1C4}" srcOrd="0" destOrd="0" presId="urn:microsoft.com/office/officeart/2005/8/layout/hierarchy6"/>
    <dgm:cxn modelId="{D909A0DE-9FA3-45CE-8EFF-0DC9BD85B754}" type="presOf" srcId="{FBEC45B4-99FE-4A90-A684-9BC4C2D77E89}" destId="{2465747D-38C1-4D1D-B199-F959D9599161}" srcOrd="0" destOrd="0" presId="urn:microsoft.com/office/officeart/2005/8/layout/hierarchy6"/>
    <dgm:cxn modelId="{B44A656C-B00A-47ED-AA10-2DB9530E4FB6}" type="presOf" srcId="{9F2F8B3F-B2FD-455B-8D3B-C6840028EAD4}" destId="{D8246D0D-F644-4543-8178-1379F6E248D9}" srcOrd="0" destOrd="0" presId="urn:microsoft.com/office/officeart/2005/8/layout/hierarchy6"/>
    <dgm:cxn modelId="{FDB2653E-0CF0-4ADF-B359-D055986E434F}" type="presOf" srcId="{BE0F8E8A-CB35-428E-9C3A-6874E4841699}" destId="{7A7B09CE-7A41-461D-B0E0-66CEDBB37593}" srcOrd="0" destOrd="0" presId="urn:microsoft.com/office/officeart/2005/8/layout/hierarchy6"/>
    <dgm:cxn modelId="{FF9BCDF9-8F40-4792-8D1F-AFCBF92739FA}" srcId="{160B704E-53DC-47EA-AEF4-BE9C261A62AA}" destId="{0F5EDEC5-A69C-4E94-951F-3E775D6C9A31}" srcOrd="0" destOrd="0" parTransId="{D70104E8-A577-41C8-97F7-AFD94952244F}" sibTransId="{83B70791-B6DB-4D5A-8E51-D71BCDC5ABBC}"/>
    <dgm:cxn modelId="{91CA7FBB-37F1-48EA-8C4D-AF277A979443}" type="presOf" srcId="{716160CD-4B7C-4EC7-83A2-C8402761C7F0}" destId="{5DD6E48A-D7D3-459A-AFCE-814316676F85}" srcOrd="0" destOrd="0" presId="urn:microsoft.com/office/officeart/2005/8/layout/hierarchy6"/>
    <dgm:cxn modelId="{03D87489-6CAD-43B2-9720-C8F0312BFE15}" type="presOf" srcId="{14773434-5688-4B24-9718-6EBC2A6B1062}" destId="{CE658F6B-30C4-423C-B5E1-0A610802080A}" srcOrd="0" destOrd="0" presId="urn:microsoft.com/office/officeart/2005/8/layout/hierarchy6"/>
    <dgm:cxn modelId="{76AA2A1B-7B39-45FE-879E-CB788ACA1066}" type="presOf" srcId="{5E8C65B3-5A6C-40C9-A5A5-D8FCE2F6D0EA}" destId="{2524CA2C-6D93-4745-9AC6-6BB3D35DE079}" srcOrd="0" destOrd="0" presId="urn:microsoft.com/office/officeart/2005/8/layout/hierarchy6"/>
    <dgm:cxn modelId="{AF548A9F-829A-49BF-85A7-D2ADA83DA746}" type="presOf" srcId="{0F5EDEC5-A69C-4E94-951F-3E775D6C9A31}" destId="{6B2FEDB6-34F8-461B-A36C-6C5071F70026}" srcOrd="0" destOrd="0" presId="urn:microsoft.com/office/officeart/2005/8/layout/hierarchy6"/>
    <dgm:cxn modelId="{3BFE4C96-E24C-4512-BA0B-2E23B31067CA}" srcId="{160B704E-53DC-47EA-AEF4-BE9C261A62AA}" destId="{14773434-5688-4B24-9718-6EBC2A6B1062}" srcOrd="1" destOrd="0" parTransId="{716160CD-4B7C-4EC7-83A2-C8402761C7F0}" sibTransId="{9EDBE31C-4FD4-4DF2-A7A8-1D2A05C79412}"/>
    <dgm:cxn modelId="{063F5FEC-D878-463E-8A43-CA87AAFA2D55}" type="presOf" srcId="{160B704E-53DC-47EA-AEF4-BE9C261A62AA}" destId="{1FD8DF44-8D4C-4E2E-AE89-E19114048FC7}" srcOrd="0" destOrd="0" presId="urn:microsoft.com/office/officeart/2005/8/layout/hierarchy6"/>
    <dgm:cxn modelId="{3F100130-B8CE-43B0-8B94-97A424F3D7FD}" srcId="{BE0F8E8A-CB35-428E-9C3A-6874E4841699}" destId="{5E8C65B3-5A6C-40C9-A5A5-D8FCE2F6D0EA}" srcOrd="0" destOrd="0" parTransId="{97466DB5-F75F-4EEA-91F7-60C6465D66CC}" sibTransId="{C35BB600-6991-4809-9293-83CD534CE73F}"/>
    <dgm:cxn modelId="{26C9833B-EEF3-4147-8692-F1C4439B8B80}" srcId="{5E8C65B3-5A6C-40C9-A5A5-D8FCE2F6D0EA}" destId="{9F2F8B3F-B2FD-455B-8D3B-C6840028EAD4}" srcOrd="1" destOrd="0" parTransId="{FBEC45B4-99FE-4A90-A684-9BC4C2D77E89}" sibTransId="{D56BB6EF-3408-4A26-AAF3-26DF8DD0CEBC}"/>
    <dgm:cxn modelId="{53E0A2DC-D262-490D-8DF6-6AF1C9E84B69}" srcId="{5E8C65B3-5A6C-40C9-A5A5-D8FCE2F6D0EA}" destId="{160B704E-53DC-47EA-AEF4-BE9C261A62AA}" srcOrd="0" destOrd="0" parTransId="{66B0FAFA-5113-416F-A342-64590D0D1CA1}" sibTransId="{4ED56BF3-CE25-440F-AEB3-F734C075BFBD}"/>
    <dgm:cxn modelId="{ACA8373D-4474-4F99-87B6-367AA88981D5}" type="presParOf" srcId="{7A7B09CE-7A41-461D-B0E0-66CEDBB37593}" destId="{53DA058D-424B-4A84-8F24-11F70AB4D0E0}" srcOrd="0" destOrd="0" presId="urn:microsoft.com/office/officeart/2005/8/layout/hierarchy6"/>
    <dgm:cxn modelId="{31F771C5-330E-404D-B171-BB2BE6E58C61}" type="presParOf" srcId="{53DA058D-424B-4A84-8F24-11F70AB4D0E0}" destId="{8A7DBE20-4FC0-418E-9A22-49BC4BDD9F6B}" srcOrd="0" destOrd="0" presId="urn:microsoft.com/office/officeart/2005/8/layout/hierarchy6"/>
    <dgm:cxn modelId="{55327E9D-BCA4-4E29-B95D-B527E0A54633}" type="presParOf" srcId="{8A7DBE20-4FC0-418E-9A22-49BC4BDD9F6B}" destId="{3FA76283-F26F-4517-9F11-22389FBC950F}" srcOrd="0" destOrd="0" presId="urn:microsoft.com/office/officeart/2005/8/layout/hierarchy6"/>
    <dgm:cxn modelId="{098F2BA2-77F9-41E1-A9B2-08E6E33F07BB}" type="presParOf" srcId="{3FA76283-F26F-4517-9F11-22389FBC950F}" destId="{2524CA2C-6D93-4745-9AC6-6BB3D35DE079}" srcOrd="0" destOrd="0" presId="urn:microsoft.com/office/officeart/2005/8/layout/hierarchy6"/>
    <dgm:cxn modelId="{14E4E7E4-40AC-4B2C-B9E6-05F5FF4C7D00}" type="presParOf" srcId="{3FA76283-F26F-4517-9F11-22389FBC950F}" destId="{6CF75054-7912-44D4-AADC-03881434C910}" srcOrd="1" destOrd="0" presId="urn:microsoft.com/office/officeart/2005/8/layout/hierarchy6"/>
    <dgm:cxn modelId="{1283984F-2892-4EEA-8B25-50415E475BF0}" type="presParOf" srcId="{6CF75054-7912-44D4-AADC-03881434C910}" destId="{E29D642D-4CC1-4BA9-AC06-B8C8386502EE}" srcOrd="0" destOrd="0" presId="urn:microsoft.com/office/officeart/2005/8/layout/hierarchy6"/>
    <dgm:cxn modelId="{84430DD3-11B5-4D5F-B162-8E54E515E269}" type="presParOf" srcId="{6CF75054-7912-44D4-AADC-03881434C910}" destId="{E6E8FD2E-F050-4F7D-91B4-3BB371EED583}" srcOrd="1" destOrd="0" presId="urn:microsoft.com/office/officeart/2005/8/layout/hierarchy6"/>
    <dgm:cxn modelId="{98B3AE42-D647-4887-A542-1BD3C3F9B64B}" type="presParOf" srcId="{E6E8FD2E-F050-4F7D-91B4-3BB371EED583}" destId="{1FD8DF44-8D4C-4E2E-AE89-E19114048FC7}" srcOrd="0" destOrd="0" presId="urn:microsoft.com/office/officeart/2005/8/layout/hierarchy6"/>
    <dgm:cxn modelId="{15A6FED4-8F65-4FA0-BB9E-56E92EFB5A12}" type="presParOf" srcId="{E6E8FD2E-F050-4F7D-91B4-3BB371EED583}" destId="{3F3BC882-87D2-4A1D-98B8-3E79A3A48C1F}" srcOrd="1" destOrd="0" presId="urn:microsoft.com/office/officeart/2005/8/layout/hierarchy6"/>
    <dgm:cxn modelId="{2A4B31AE-DF97-4C55-9CEC-2BDEC5579240}" type="presParOf" srcId="{3F3BC882-87D2-4A1D-98B8-3E79A3A48C1F}" destId="{81F5C739-FE3D-4BCE-847A-81516AA6C1C4}" srcOrd="0" destOrd="0" presId="urn:microsoft.com/office/officeart/2005/8/layout/hierarchy6"/>
    <dgm:cxn modelId="{ABB0B2E5-7B48-44B1-9C52-B49B186A415D}" type="presParOf" srcId="{3F3BC882-87D2-4A1D-98B8-3E79A3A48C1F}" destId="{16959104-223D-45E0-B5FF-489CD20DB0AA}" srcOrd="1" destOrd="0" presId="urn:microsoft.com/office/officeart/2005/8/layout/hierarchy6"/>
    <dgm:cxn modelId="{59397C0A-C513-4326-B03B-19447346B25A}" type="presParOf" srcId="{16959104-223D-45E0-B5FF-489CD20DB0AA}" destId="{6B2FEDB6-34F8-461B-A36C-6C5071F70026}" srcOrd="0" destOrd="0" presId="urn:microsoft.com/office/officeart/2005/8/layout/hierarchy6"/>
    <dgm:cxn modelId="{036F3371-AC0F-495B-BEC6-A89C56354284}" type="presParOf" srcId="{16959104-223D-45E0-B5FF-489CD20DB0AA}" destId="{749FF27C-90B8-4150-AD36-5FD07C3444B4}" srcOrd="1" destOrd="0" presId="urn:microsoft.com/office/officeart/2005/8/layout/hierarchy6"/>
    <dgm:cxn modelId="{D2AFCB70-91E5-4EC6-90A9-DD8C9107E207}" type="presParOf" srcId="{3F3BC882-87D2-4A1D-98B8-3E79A3A48C1F}" destId="{5DD6E48A-D7D3-459A-AFCE-814316676F85}" srcOrd="2" destOrd="0" presId="urn:microsoft.com/office/officeart/2005/8/layout/hierarchy6"/>
    <dgm:cxn modelId="{6204243C-3CE3-4B29-A2A9-F4E6E5DEC36A}" type="presParOf" srcId="{3F3BC882-87D2-4A1D-98B8-3E79A3A48C1F}" destId="{9B097FF6-7F1F-4373-9024-14DCA51F2089}" srcOrd="3" destOrd="0" presId="urn:microsoft.com/office/officeart/2005/8/layout/hierarchy6"/>
    <dgm:cxn modelId="{DC58475C-35D6-4245-9B26-7193D5D05BEF}" type="presParOf" srcId="{9B097FF6-7F1F-4373-9024-14DCA51F2089}" destId="{CE658F6B-30C4-423C-B5E1-0A610802080A}" srcOrd="0" destOrd="0" presId="urn:microsoft.com/office/officeart/2005/8/layout/hierarchy6"/>
    <dgm:cxn modelId="{CE760A77-33C7-4DBD-A0CA-CA2836CA3D71}" type="presParOf" srcId="{9B097FF6-7F1F-4373-9024-14DCA51F2089}" destId="{522282F0-F135-45C2-A083-9280F22810AA}" srcOrd="1" destOrd="0" presId="urn:microsoft.com/office/officeart/2005/8/layout/hierarchy6"/>
    <dgm:cxn modelId="{4687D716-DE80-4424-B7DF-059DB49B54ED}" type="presParOf" srcId="{6CF75054-7912-44D4-AADC-03881434C910}" destId="{2465747D-38C1-4D1D-B199-F959D9599161}" srcOrd="2" destOrd="0" presId="urn:microsoft.com/office/officeart/2005/8/layout/hierarchy6"/>
    <dgm:cxn modelId="{A6D3FDBC-707F-4069-8002-8196CAD7C06D}" type="presParOf" srcId="{6CF75054-7912-44D4-AADC-03881434C910}" destId="{19C6F3A8-4ADE-4592-960A-CB62394EE119}" srcOrd="3" destOrd="0" presId="urn:microsoft.com/office/officeart/2005/8/layout/hierarchy6"/>
    <dgm:cxn modelId="{C3AFA00C-BA8C-443B-AB1B-4C0FE8D5A12C}" type="presParOf" srcId="{19C6F3A8-4ADE-4592-960A-CB62394EE119}" destId="{D8246D0D-F644-4543-8178-1379F6E248D9}" srcOrd="0" destOrd="0" presId="urn:microsoft.com/office/officeart/2005/8/layout/hierarchy6"/>
    <dgm:cxn modelId="{3D6D2ED2-392A-4064-BDAA-4EE1E500F9D4}" type="presParOf" srcId="{19C6F3A8-4ADE-4592-960A-CB62394EE119}" destId="{989D0666-BCAE-450D-9624-A1E0CD5E05FF}" srcOrd="1" destOrd="0" presId="urn:microsoft.com/office/officeart/2005/8/layout/hierarchy6"/>
    <dgm:cxn modelId="{21D00E32-99D0-4054-9A8B-7B27738F09AF}" type="presParOf" srcId="{7A7B09CE-7A41-461D-B0E0-66CEDBB37593}" destId="{63642BB0-3A0A-46B4-A1F4-9B00C805003D}" srcOrd="1" destOrd="0" presId="urn:microsoft.com/office/officeart/2005/8/layout/hierarchy6"/>
  </dgm:cxnLst>
  <dgm:bg/>
  <dgm:whole>
    <a:ln w="57150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4CA2C-6D93-4745-9AC6-6BB3D35DE079}">
      <dsp:nvSpPr>
        <dsp:cNvPr id="0" name=""/>
        <dsp:cNvSpPr/>
      </dsp:nvSpPr>
      <dsp:spPr>
        <a:xfrm>
          <a:off x="6186806" y="936096"/>
          <a:ext cx="5942354" cy="175715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Сроки устранения уязвимости</a:t>
          </a:r>
          <a:endParaRPr lang="ru-RU" sz="4800" kern="1200" dirty="0"/>
        </a:p>
      </dsp:txBody>
      <dsp:txXfrm>
        <a:off x="6238271" y="987561"/>
        <a:ext cx="5839424" cy="1654225"/>
      </dsp:txXfrm>
    </dsp:sp>
    <dsp:sp modelId="{E29D642D-4CC1-4BA9-AC06-B8C8386502EE}">
      <dsp:nvSpPr>
        <dsp:cNvPr id="0" name=""/>
        <dsp:cNvSpPr/>
      </dsp:nvSpPr>
      <dsp:spPr>
        <a:xfrm>
          <a:off x="5128968" y="2693252"/>
          <a:ext cx="4029015" cy="1186125"/>
        </a:xfrm>
        <a:custGeom>
          <a:avLst/>
          <a:gdLst/>
          <a:ahLst/>
          <a:cxnLst/>
          <a:rect l="0" t="0" r="0" b="0"/>
          <a:pathLst>
            <a:path>
              <a:moveTo>
                <a:pt x="4029015" y="0"/>
              </a:moveTo>
              <a:lnTo>
                <a:pt x="4029015" y="593062"/>
              </a:lnTo>
              <a:lnTo>
                <a:pt x="0" y="593062"/>
              </a:lnTo>
              <a:lnTo>
                <a:pt x="0" y="1186125"/>
              </a:lnTo>
            </a:path>
          </a:pathLst>
        </a:custGeom>
        <a:noFill/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D8DF44-8D4C-4E2E-AE89-E19114048FC7}">
      <dsp:nvSpPr>
        <dsp:cNvPr id="0" name=""/>
        <dsp:cNvSpPr/>
      </dsp:nvSpPr>
      <dsp:spPr>
        <a:xfrm>
          <a:off x="1767148" y="3879377"/>
          <a:ext cx="6723640" cy="1637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Техническая возможность устранения уязвимости</a:t>
          </a:r>
          <a:endParaRPr lang="ru-RU" sz="3600" b="1" kern="1200" dirty="0"/>
        </a:p>
      </dsp:txBody>
      <dsp:txXfrm>
        <a:off x="1815098" y="3927327"/>
        <a:ext cx="6627740" cy="1541249"/>
      </dsp:txXfrm>
    </dsp:sp>
    <dsp:sp modelId="{81F5C739-FE3D-4BCE-847A-81516AA6C1C4}">
      <dsp:nvSpPr>
        <dsp:cNvPr id="0" name=""/>
        <dsp:cNvSpPr/>
      </dsp:nvSpPr>
      <dsp:spPr>
        <a:xfrm>
          <a:off x="2237787" y="5516527"/>
          <a:ext cx="2891180" cy="1186125"/>
        </a:xfrm>
        <a:custGeom>
          <a:avLst/>
          <a:gdLst/>
          <a:ahLst/>
          <a:cxnLst/>
          <a:rect l="0" t="0" r="0" b="0"/>
          <a:pathLst>
            <a:path>
              <a:moveTo>
                <a:pt x="2891180" y="0"/>
              </a:moveTo>
              <a:lnTo>
                <a:pt x="2891180" y="593062"/>
              </a:lnTo>
              <a:lnTo>
                <a:pt x="0" y="593062"/>
              </a:lnTo>
              <a:lnTo>
                <a:pt x="0" y="1186125"/>
              </a:lnTo>
            </a:path>
          </a:pathLst>
        </a:custGeom>
        <a:noFill/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FEDB6-34F8-461B-A36C-6C5071F70026}">
      <dsp:nvSpPr>
        <dsp:cNvPr id="0" name=""/>
        <dsp:cNvSpPr/>
      </dsp:nvSpPr>
      <dsp:spPr>
        <a:xfrm>
          <a:off x="13802" y="6702652"/>
          <a:ext cx="4447969" cy="191941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Корреляция возможных изменений архитектуры с уязвимым кодом</a:t>
          </a:r>
          <a:endParaRPr lang="ru-RU" sz="3100" kern="1200" dirty="0"/>
        </a:p>
      </dsp:txBody>
      <dsp:txXfrm>
        <a:off x="70020" y="6758870"/>
        <a:ext cx="4335533" cy="1806981"/>
      </dsp:txXfrm>
    </dsp:sp>
    <dsp:sp modelId="{5DD6E48A-D7D3-459A-AFCE-814316676F85}">
      <dsp:nvSpPr>
        <dsp:cNvPr id="0" name=""/>
        <dsp:cNvSpPr/>
      </dsp:nvSpPr>
      <dsp:spPr>
        <a:xfrm>
          <a:off x="5128968" y="5516527"/>
          <a:ext cx="2891180" cy="1186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3062"/>
              </a:lnTo>
              <a:lnTo>
                <a:pt x="2891180" y="593062"/>
              </a:lnTo>
              <a:lnTo>
                <a:pt x="2891180" y="1186125"/>
              </a:lnTo>
            </a:path>
          </a:pathLst>
        </a:custGeom>
        <a:noFill/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58F6B-30C4-423C-B5E1-0A610802080A}">
      <dsp:nvSpPr>
        <dsp:cNvPr id="0" name=""/>
        <dsp:cNvSpPr/>
      </dsp:nvSpPr>
      <dsp:spPr>
        <a:xfrm>
          <a:off x="5796163" y="6702652"/>
          <a:ext cx="4447969" cy="191941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Уязвимости в стороннем коде</a:t>
          </a:r>
          <a:endParaRPr lang="ru-RU" sz="3100" kern="1200" dirty="0"/>
        </a:p>
      </dsp:txBody>
      <dsp:txXfrm>
        <a:off x="5852381" y="6758870"/>
        <a:ext cx="4335533" cy="1806981"/>
      </dsp:txXfrm>
    </dsp:sp>
    <dsp:sp modelId="{2465747D-38C1-4D1D-B199-F959D9599161}">
      <dsp:nvSpPr>
        <dsp:cNvPr id="0" name=""/>
        <dsp:cNvSpPr/>
      </dsp:nvSpPr>
      <dsp:spPr>
        <a:xfrm>
          <a:off x="9157983" y="2693252"/>
          <a:ext cx="4029015" cy="1186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3062"/>
              </a:lnTo>
              <a:lnTo>
                <a:pt x="4029015" y="593062"/>
              </a:lnTo>
              <a:lnTo>
                <a:pt x="4029015" y="1186125"/>
              </a:lnTo>
            </a:path>
          </a:pathLst>
        </a:custGeom>
        <a:noFill/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246D0D-F644-4543-8178-1379F6E248D9}">
      <dsp:nvSpPr>
        <dsp:cNvPr id="0" name=""/>
        <dsp:cNvSpPr/>
      </dsp:nvSpPr>
      <dsp:spPr>
        <a:xfrm>
          <a:off x="9825179" y="3879377"/>
          <a:ext cx="6723640" cy="1637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Трудозатраты на устранение уязвимости</a:t>
          </a:r>
          <a:endParaRPr lang="ru-RU" sz="3600" b="1" kern="1200" dirty="0"/>
        </a:p>
      </dsp:txBody>
      <dsp:txXfrm>
        <a:off x="9873129" y="3927327"/>
        <a:ext cx="6627740" cy="1541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14588-1AAE-4FAD-B8E7-82DE6D1C0267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62DDF-B9B2-445E-B51D-0F771ACD9F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29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2CE1D-82F3-4F9D-BD15-777024255CA7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64C00-3CD7-4887-A9D5-D0243E2EF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437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72769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863849" algn="l" defTabSz="172769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727699" algn="l" defTabSz="172769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2591548" algn="l" defTabSz="172769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3455397" algn="l" defTabSz="172769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4319249" algn="l" defTabSz="172769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5183098" algn="l" defTabSz="172769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6046950" algn="l" defTabSz="172769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6910799" algn="l" defTabSz="172769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dirty="0" smtClean="0"/>
              <a:t>Тема доклада: «Устранение уязвимостей в сертифицированных СЗИ. Опыт российского разработчика и анализ ситуации в проектах по информационной безопасности».</a:t>
            </a:r>
          </a:p>
          <a:p>
            <a:r>
              <a:rPr lang="ru-RU" sz="1000" dirty="0" smtClean="0"/>
              <a:t>Будут рассмотрены вопросы методики и процесса устранения уязвимостей, практические кейсы и</a:t>
            </a:r>
            <a:r>
              <a:rPr lang="ru-RU" sz="1000" baseline="0" dirty="0" smtClean="0"/>
              <a:t> результаты аналитической работы, а также даны предложения по методике устранения уязвимостей в программном обеспечении.</a:t>
            </a:r>
            <a:endParaRPr lang="ru-RU" sz="1000" dirty="0" smtClean="0"/>
          </a:p>
          <a:p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64C00-3CD7-4887-A9D5-D0243E2EFA2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770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dirty="0" smtClean="0">
                <a:latin typeface="+mn-lt"/>
              </a:rPr>
              <a:t>Что влияет на сроки устранения уязвимости?</a:t>
            </a:r>
          </a:p>
          <a:p>
            <a:r>
              <a:rPr lang="ru-RU" sz="1000" dirty="0" smtClean="0">
                <a:latin typeface="+mn-lt"/>
              </a:rPr>
              <a:t>1.</a:t>
            </a:r>
            <a:r>
              <a:rPr lang="ru-RU" sz="1000" baseline="0" dirty="0" smtClean="0">
                <a:latin typeface="+mn-lt"/>
              </a:rPr>
              <a:t> </a:t>
            </a:r>
            <a:r>
              <a:rPr lang="ru-RU" sz="1000" dirty="0" smtClean="0">
                <a:latin typeface="+mn-lt"/>
              </a:rPr>
              <a:t>Техническая возможность устранения уязвимости.</a:t>
            </a:r>
          </a:p>
          <a:p>
            <a:r>
              <a:rPr lang="ru-RU" sz="1000" dirty="0" smtClean="0">
                <a:latin typeface="+mn-lt"/>
              </a:rPr>
              <a:t>А) Корреляция возможных изменений архитектуры с уязвимым кодом. Если для устранения уязвимости необходимо полностью переработать архитектуру решения (фактически, выпустить новый продукт с новыми потребительскими характеристиками), то можно считать, что такую уязвимость в текущей версии продукта не исправить.</a:t>
            </a:r>
          </a:p>
          <a:p>
            <a:r>
              <a:rPr lang="ru-RU" sz="1000" dirty="0" smtClean="0">
                <a:latin typeface="+mn-lt"/>
              </a:rPr>
              <a:t>Б) Уязвимости в стороннем коде. ПО обычно имеет модульную структуру и состоит из взаимосвязанных компонентов. Компоненты разрабатываются разными разработчиками. Если в составе сертифицированного СЗИ есть компоненты сторонней разработки (например, на основе открытого ПО), то даже при наличии доступа к исходному коду (написанному сторонними разработчиками), устранить уязвимость будет крайне затруднительно. Другой пример: если проверка пароля делегируется ОС, то уязвимость проверки пароля в ОС, фактически, не позволит использовать СЗИ.</a:t>
            </a:r>
          </a:p>
          <a:p>
            <a:r>
              <a:rPr lang="ru-RU" sz="1000" dirty="0" smtClean="0">
                <a:latin typeface="+mn-lt"/>
              </a:rPr>
              <a:t>2. Трудозатраты на устранение уязвимости, которые зависят от множества факторов, связанных с численностью и квалификацией команды разработчиков, установленными правилами кодирования и оформления кода, методик и инструментов тестирования и т.п.</a:t>
            </a:r>
          </a:p>
          <a:p>
            <a:endParaRPr lang="ru-RU" sz="10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782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dirty="0" smtClean="0">
                <a:latin typeface="+mn-lt"/>
              </a:rPr>
              <a:t>Обратимся к международному опыту и посмотрим, сколько в среднем по статистике проходит дней между датой публикации уязвимости и датой выхода соответствующего обновления. Проект 0-DAY </a:t>
            </a:r>
            <a:r>
              <a:rPr lang="ru-RU" sz="1000" dirty="0" err="1" smtClean="0">
                <a:latin typeface="+mn-lt"/>
              </a:rPr>
              <a:t>traking</a:t>
            </a:r>
            <a:r>
              <a:rPr lang="ru-RU" sz="1000" dirty="0" smtClean="0">
                <a:latin typeface="+mn-lt"/>
              </a:rPr>
              <a:t> </a:t>
            </a:r>
            <a:r>
              <a:rPr lang="ru-RU" sz="1000" dirty="0" err="1" smtClean="0">
                <a:latin typeface="+mn-lt"/>
              </a:rPr>
              <a:t>project</a:t>
            </a:r>
            <a:r>
              <a:rPr lang="ru-RU" sz="1000" dirty="0" smtClean="0">
                <a:latin typeface="+mn-lt"/>
              </a:rPr>
              <a:t> (www.zero-day.cz) как раз и собирает эту статистику уже боле</a:t>
            </a:r>
            <a:r>
              <a:rPr lang="ru-RU" sz="1000" baseline="0" dirty="0" smtClean="0">
                <a:latin typeface="+mn-lt"/>
              </a:rPr>
              <a:t>е 10 лет по ведущим мировым разработчикам программного обеспечения</a:t>
            </a:r>
            <a:r>
              <a:rPr lang="ru-RU" sz="1000" dirty="0" smtClean="0">
                <a:latin typeface="+mn-lt"/>
              </a:rPr>
              <a:t>.</a:t>
            </a:r>
          </a:p>
          <a:p>
            <a:r>
              <a:rPr lang="ru-RU" sz="1000" dirty="0" smtClean="0">
                <a:latin typeface="+mn-lt"/>
              </a:rPr>
              <a:t>Видим, что за последние 5 лет, с 2012 по 2016 годы срок устранения уязвимостей (по закрытым уязвимостям) снижался с 25 дней до 1 дня. На наш взгляд, есть только одна причина столь существенного сокращения сроков выхода «</a:t>
            </a:r>
            <a:r>
              <a:rPr lang="ru-RU" sz="1000" dirty="0" err="1" smtClean="0">
                <a:latin typeface="+mn-lt"/>
              </a:rPr>
              <a:t>патчей</a:t>
            </a:r>
            <a:r>
              <a:rPr lang="ru-RU" sz="1000" dirty="0" smtClean="0">
                <a:latin typeface="+mn-lt"/>
              </a:rPr>
              <a:t>» — это обнародование информации об уязвимостях одновременно с выходом обновлений. Другими словами, разработчики узнают об уязвимостях в своих продуктах первыми (например, по программе </a:t>
            </a:r>
            <a:r>
              <a:rPr lang="en-US" sz="1000" dirty="0" smtClean="0">
                <a:latin typeface="+mn-lt"/>
              </a:rPr>
              <a:t>Bug bounty</a:t>
            </a:r>
            <a:r>
              <a:rPr lang="ru-RU" sz="1000" dirty="0" smtClean="0">
                <a:latin typeface="+mn-lt"/>
              </a:rPr>
              <a:t>) и имеют время и возможность их исправить.</a:t>
            </a:r>
          </a:p>
          <a:p>
            <a:endParaRPr lang="ru-RU" sz="10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782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dirty="0" smtClean="0">
                <a:latin typeface="+mn-lt"/>
              </a:rPr>
              <a:t>Рассмотрим практический кейс на нашем собственном примере, когда</a:t>
            </a:r>
            <a:r>
              <a:rPr lang="ru-RU" sz="1000" baseline="0" dirty="0" smtClean="0">
                <a:latin typeface="+mn-lt"/>
              </a:rPr>
              <a:t> в начале июня 2016 года </a:t>
            </a:r>
            <a:r>
              <a:rPr lang="ru-RU" sz="1000" dirty="0" smtClean="0">
                <a:latin typeface="+mn-lt"/>
              </a:rPr>
              <a:t>была обнаружена уязвимость в СЗИ </a:t>
            </a:r>
            <a:r>
              <a:rPr lang="ru-RU" sz="1000" dirty="0" err="1" smtClean="0">
                <a:latin typeface="+mn-lt"/>
              </a:rPr>
              <a:t>Dallas</a:t>
            </a:r>
            <a:r>
              <a:rPr lang="ru-RU" sz="1000" dirty="0" smtClean="0">
                <a:latin typeface="+mn-lt"/>
              </a:rPr>
              <a:t> </a:t>
            </a:r>
            <a:r>
              <a:rPr lang="ru-RU" sz="1000" dirty="0" err="1" smtClean="0">
                <a:latin typeface="+mn-lt"/>
              </a:rPr>
              <a:t>Lock</a:t>
            </a:r>
            <a:r>
              <a:rPr lang="ru-RU" sz="1000" dirty="0" smtClean="0">
                <a:latin typeface="+mn-lt"/>
              </a:rPr>
              <a:t> 8.0.</a:t>
            </a:r>
          </a:p>
          <a:p>
            <a:r>
              <a:rPr lang="ru-RU" sz="1000" dirty="0" smtClean="0">
                <a:latin typeface="+mn-lt"/>
              </a:rPr>
              <a:t>Хронология:</a:t>
            </a:r>
          </a:p>
          <a:p>
            <a:r>
              <a:rPr lang="ru-RU" sz="1000" dirty="0" smtClean="0">
                <a:latin typeface="+mn-lt"/>
              </a:rPr>
              <a:t>1й день: появилась публикация уязвимости, о чём и мы, и испытательная лаборатория сообщили Регулятору.</a:t>
            </a:r>
          </a:p>
          <a:p>
            <a:r>
              <a:rPr lang="ru-RU" sz="1000" dirty="0" smtClean="0">
                <a:latin typeface="+mn-lt"/>
              </a:rPr>
              <a:t>2й день: анализ ситуации, классификация уязвимости, оповещение конечных пользователей с рекомендациями</a:t>
            </a:r>
            <a:r>
              <a:rPr lang="ru-RU" sz="1000" baseline="0" dirty="0" smtClean="0">
                <a:latin typeface="+mn-lt"/>
              </a:rPr>
              <a:t> от </a:t>
            </a:r>
            <a:r>
              <a:rPr lang="ru-RU" sz="1000" baseline="0" dirty="0" err="1" smtClean="0">
                <a:latin typeface="+mn-lt"/>
              </a:rPr>
              <a:t>вендора</a:t>
            </a:r>
            <a:r>
              <a:rPr lang="ru-RU" sz="1000" baseline="0" dirty="0" smtClean="0">
                <a:latin typeface="+mn-lt"/>
              </a:rPr>
              <a:t> для безопасного использования СЗИ с целью невозможности воспроизведения уязвимости</a:t>
            </a:r>
            <a:r>
              <a:rPr lang="ru-RU" sz="1000" dirty="0" smtClean="0">
                <a:latin typeface="+mn-lt"/>
              </a:rPr>
              <a:t>.</a:t>
            </a:r>
          </a:p>
          <a:p>
            <a:r>
              <a:rPr lang="ru-RU" sz="1000" dirty="0" smtClean="0">
                <a:latin typeface="+mn-lt"/>
              </a:rPr>
              <a:t>3-21й дни: устранение уязвимости, тестирование, взаимодействие с ИЛ, поиск других уязвимостей (суммарно на непосредственно разработку ушло порядка 10 дней).</a:t>
            </a:r>
          </a:p>
          <a:p>
            <a:r>
              <a:rPr lang="ru-RU" sz="1000" dirty="0" smtClean="0">
                <a:latin typeface="+mn-lt"/>
              </a:rPr>
              <a:t>22-24й дни: приёмо-сдаточные испытания и передача продукта в ИЛ, оповещение пользователей.</a:t>
            </a:r>
          </a:p>
          <a:p>
            <a:r>
              <a:rPr lang="ru-RU" sz="1000" dirty="0" smtClean="0">
                <a:latin typeface="+mn-lt"/>
              </a:rPr>
              <a:t>Выход официального обновления состоялся : 27.06.2016. Таким образом, на устранение уязвимости суммарно понадобилось 24</a:t>
            </a:r>
            <a:r>
              <a:rPr lang="ru-RU" sz="1000" baseline="0" dirty="0" smtClean="0">
                <a:latin typeface="+mn-lt"/>
              </a:rPr>
              <a:t> дня.</a:t>
            </a:r>
            <a:endParaRPr lang="ru-RU" sz="1000" dirty="0" smtClean="0">
              <a:latin typeface="+mn-lt"/>
            </a:endParaRPr>
          </a:p>
          <a:p>
            <a:endParaRPr lang="ru-RU" sz="10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782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baseline="0" dirty="0" smtClean="0">
                <a:latin typeface="+mn-lt"/>
              </a:rPr>
              <a:t>По другим отечественным разработчикам СЗИ ситуация схожая:</a:t>
            </a:r>
            <a:endParaRPr lang="ru-RU" sz="1000" dirty="0" smtClean="0">
              <a:latin typeface="+mn-lt"/>
            </a:endParaRPr>
          </a:p>
          <a:p>
            <a:r>
              <a:rPr lang="ru-RU" sz="1000" dirty="0" smtClean="0">
                <a:latin typeface="+mn-lt"/>
              </a:rPr>
              <a:t> - </a:t>
            </a:r>
            <a:r>
              <a:rPr lang="ru-RU" sz="1000" dirty="0" err="1" smtClean="0">
                <a:latin typeface="+mn-lt"/>
              </a:rPr>
              <a:t>Secret</a:t>
            </a:r>
            <a:r>
              <a:rPr lang="ru-RU" sz="1000" dirty="0" smtClean="0">
                <a:latin typeface="+mn-lt"/>
              </a:rPr>
              <a:t> </a:t>
            </a:r>
            <a:r>
              <a:rPr lang="ru-RU" sz="1000" dirty="0" err="1" smtClean="0">
                <a:latin typeface="+mn-lt"/>
              </a:rPr>
              <a:t>Net</a:t>
            </a:r>
            <a:r>
              <a:rPr lang="ru-RU" sz="1000" dirty="0" smtClean="0">
                <a:latin typeface="+mn-lt"/>
              </a:rPr>
              <a:t>. Дата выявления: 24.02.2016. Выход </a:t>
            </a:r>
            <a:r>
              <a:rPr lang="ru-RU" sz="1000" dirty="0" err="1" smtClean="0">
                <a:latin typeface="+mn-lt"/>
              </a:rPr>
              <a:t>патча</a:t>
            </a:r>
            <a:r>
              <a:rPr lang="ru-RU" sz="1000" dirty="0" smtClean="0">
                <a:latin typeface="+mn-lt"/>
              </a:rPr>
              <a:t>: 25.03.2016. Срок устранения:</a:t>
            </a:r>
            <a:r>
              <a:rPr lang="ru-RU" sz="1000" baseline="0" dirty="0" smtClean="0">
                <a:latin typeface="+mn-lt"/>
              </a:rPr>
              <a:t> 30 дней.</a:t>
            </a:r>
            <a:endParaRPr lang="ru-RU" sz="1000" dirty="0" smtClean="0">
              <a:latin typeface="+mn-lt"/>
            </a:endParaRPr>
          </a:p>
          <a:p>
            <a:r>
              <a:rPr lang="ru-RU" sz="1000" dirty="0" smtClean="0">
                <a:latin typeface="+mn-lt"/>
              </a:rPr>
              <a:t> - </a:t>
            </a:r>
            <a:r>
              <a:rPr lang="ru-RU" sz="1000" dirty="0" err="1" smtClean="0">
                <a:latin typeface="+mn-lt"/>
              </a:rPr>
              <a:t>ИнфоТеКС</a:t>
            </a:r>
            <a:r>
              <a:rPr lang="ru-RU" sz="1000" dirty="0" smtClean="0">
                <a:latin typeface="+mn-lt"/>
              </a:rPr>
              <a:t>. Дата выявления: 14.06.2017. Выход </a:t>
            </a:r>
            <a:r>
              <a:rPr lang="ru-RU" sz="1000" dirty="0" err="1" smtClean="0">
                <a:latin typeface="+mn-lt"/>
              </a:rPr>
              <a:t>патча</a:t>
            </a:r>
            <a:r>
              <a:rPr lang="ru-RU" sz="1000" dirty="0" smtClean="0">
                <a:latin typeface="+mn-lt"/>
              </a:rPr>
              <a:t>: 04.07.2017. Срок устранения:</a:t>
            </a:r>
            <a:r>
              <a:rPr lang="ru-RU" sz="1000" baseline="0" dirty="0" smtClean="0">
                <a:latin typeface="+mn-lt"/>
              </a:rPr>
              <a:t> 23 дня.</a:t>
            </a:r>
            <a:endParaRPr lang="ru-RU" sz="1000" dirty="0" smtClean="0">
              <a:latin typeface="+mn-lt"/>
            </a:endParaRPr>
          </a:p>
          <a:p>
            <a:endParaRPr lang="ru-RU" sz="1000" dirty="0" smtClean="0">
              <a:latin typeface="+mn-lt"/>
            </a:endParaRPr>
          </a:p>
          <a:p>
            <a:r>
              <a:rPr lang="ru-RU" sz="1000" dirty="0" smtClean="0">
                <a:latin typeface="+mn-lt"/>
              </a:rPr>
              <a:t>Как видим на примере некоторых российских ИБ-</a:t>
            </a:r>
            <a:r>
              <a:rPr lang="ru-RU" sz="1000" dirty="0" err="1" smtClean="0">
                <a:latin typeface="+mn-lt"/>
              </a:rPr>
              <a:t>вендоров</a:t>
            </a:r>
            <a:r>
              <a:rPr lang="ru-RU" sz="1000" dirty="0" smtClean="0">
                <a:latin typeface="+mn-lt"/>
              </a:rPr>
              <a:t>, сроки устранения уязвимостей составляют примерно 1 месяц.</a:t>
            </a:r>
          </a:p>
          <a:p>
            <a:r>
              <a:rPr lang="ru-RU" sz="1000" dirty="0" smtClean="0">
                <a:latin typeface="+mn-lt"/>
              </a:rPr>
              <a:t>Однако,</a:t>
            </a:r>
            <a:r>
              <a:rPr lang="ru-RU" sz="1000" baseline="0" dirty="0" smtClean="0">
                <a:latin typeface="+mn-lt"/>
              </a:rPr>
              <a:t> эти данные приведены всего лишь по трём уязвимостям, поэтому не позволяют увидеть статистику. Обратимся к данным по другим отечественным разработчикам, в продуктах которых есть встроенные сертифицированные защитные механизмы.</a:t>
            </a:r>
            <a:endParaRPr lang="ru-RU" sz="1000" dirty="0" smtClean="0">
              <a:latin typeface="+mn-lt"/>
            </a:endParaRPr>
          </a:p>
          <a:p>
            <a:endParaRPr lang="ru-RU" sz="10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782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dirty="0" smtClean="0">
                <a:latin typeface="+mn-lt"/>
              </a:rPr>
              <a:t>Посмотрим, как обстоят дела с устранением уязвимостей у двух наиболее известных разработчиков защищённых ОС. На слайде приведены данные, взятые с официальных ресурсов об обновлениях</a:t>
            </a:r>
            <a:r>
              <a:rPr lang="ru-RU" sz="1000" baseline="0" dirty="0" smtClean="0">
                <a:latin typeface="+mn-lt"/>
              </a:rPr>
              <a:t> безопасности ОС </a:t>
            </a:r>
            <a:r>
              <a:rPr lang="en-US" sz="1000" baseline="0" dirty="0" smtClean="0">
                <a:latin typeface="+mn-lt"/>
              </a:rPr>
              <a:t>Astra Linux Special Edition 1.5 (http://wiki.astralinux.ru/pages/viewpage.action?pageId=1212483) </a:t>
            </a:r>
            <a:r>
              <a:rPr lang="ru-RU" sz="1000" baseline="0" dirty="0" smtClean="0">
                <a:latin typeface="+mn-lt"/>
              </a:rPr>
              <a:t>и Альт </a:t>
            </a:r>
            <a:r>
              <a:rPr lang="ru-RU" sz="1000" baseline="0" dirty="0" err="1" smtClean="0">
                <a:latin typeface="+mn-lt"/>
              </a:rPr>
              <a:t>Линукс</a:t>
            </a:r>
            <a:r>
              <a:rPr lang="ru-RU" sz="1000" baseline="0" dirty="0" smtClean="0">
                <a:latin typeface="+mn-lt"/>
              </a:rPr>
              <a:t> СПТ 7.0 (</a:t>
            </a:r>
            <a:r>
              <a:rPr lang="en-US" sz="1000" baseline="0" dirty="0" smtClean="0">
                <a:latin typeface="+mn-lt"/>
              </a:rPr>
              <a:t>https://cve.basealt.ru/</a:t>
            </a:r>
            <a:r>
              <a:rPr lang="ru-RU" sz="1000" baseline="0" dirty="0" smtClean="0">
                <a:latin typeface="+mn-lt"/>
              </a:rPr>
              <a:t>) по исправленным уязвимостям только за 2017 год. За весь жизненный цикл продуктов уязвимостей гораздо больше.</a:t>
            </a:r>
            <a:endParaRPr lang="ru-RU" sz="1000" dirty="0" smtClean="0">
              <a:latin typeface="+mn-lt"/>
            </a:endParaRPr>
          </a:p>
          <a:p>
            <a:r>
              <a:rPr lang="ru-RU" sz="1000" dirty="0" smtClean="0">
                <a:latin typeface="+mn-lt"/>
              </a:rPr>
              <a:t>Во-первых, отчётливо видно, насколько больше уязвимостей содержится в ОС по сравнению с накладными СЗИ. Причина кроется в сложности разработки операционной системы.</a:t>
            </a:r>
          </a:p>
          <a:p>
            <a:r>
              <a:rPr lang="ru-RU" sz="1000" dirty="0" smtClean="0">
                <a:latin typeface="+mn-lt"/>
              </a:rPr>
              <a:t>Во-вторых, заметен более длительный срок устранения уязвимостей в ОС. Если детально изучить выявленные уязвимости, то обнаружим, что подавляющее количество уязвимостей содержится в сторонних модулях (пакетах) т.н. свободного программного обеспечения, которые включаются в дистрибутив ОС. Другими словами, российские разработчики операционных систем наверняка не делают ошибок в столь большом количестве. Возможно, это сделали какие-то другие разработчики, которые являются членами мирового сообщества.</a:t>
            </a:r>
          </a:p>
          <a:p>
            <a:r>
              <a:rPr lang="ru-RU" sz="1000" dirty="0" smtClean="0">
                <a:latin typeface="+mn-lt"/>
              </a:rPr>
              <a:t>В-третьих, в 2017 году ситуация с обновлениями безопасности</a:t>
            </a:r>
            <a:r>
              <a:rPr lang="ru-RU" sz="1000" baseline="0" dirty="0" smtClean="0">
                <a:latin typeface="+mn-lt"/>
              </a:rPr>
              <a:t> у Альт </a:t>
            </a:r>
            <a:r>
              <a:rPr lang="ru-RU" sz="1000" baseline="0" dirty="0" err="1" smtClean="0">
                <a:latin typeface="+mn-lt"/>
              </a:rPr>
              <a:t>Линукс</a:t>
            </a:r>
            <a:r>
              <a:rPr lang="ru-RU" sz="1000" baseline="0" dirty="0" smtClean="0">
                <a:latin typeface="+mn-lt"/>
              </a:rPr>
              <a:t> существенно изменилась в лучшую сторону. В 2016 году было 1 обновление, а в 2017 году их уже более 20 штук (и это не считая большого количества новостей по данной тематике)! Частота обновлений даже выше, чем у многих зарубежных именитых </a:t>
            </a:r>
            <a:r>
              <a:rPr lang="ru-RU" sz="1000" baseline="0" dirty="0" err="1" smtClean="0">
                <a:latin typeface="+mn-lt"/>
              </a:rPr>
              <a:t>вендоров</a:t>
            </a:r>
            <a:r>
              <a:rPr lang="ru-RU" sz="1000" baseline="0" dirty="0" smtClean="0">
                <a:latin typeface="+mn-lt"/>
              </a:rPr>
              <a:t>, что вызывает уважение. Сроки устранения уязвимостей у Альт </a:t>
            </a:r>
            <a:r>
              <a:rPr lang="ru-RU" sz="1000" baseline="0" dirty="0" err="1" smtClean="0">
                <a:latin typeface="+mn-lt"/>
              </a:rPr>
              <a:t>Линукс</a:t>
            </a:r>
            <a:r>
              <a:rPr lang="ru-RU" sz="1000" baseline="0" dirty="0" smtClean="0">
                <a:latin typeface="+mn-lt"/>
              </a:rPr>
              <a:t> также на достаточно высоком уровне. Если не принимать в расчёт буквально несколько уязвимостей со сроком устранения 3 года (которые влияют на статистику), то среднее значение по срокам будет раза в 2 лучше. В статистике Альт </a:t>
            </a:r>
            <a:r>
              <a:rPr lang="ru-RU" sz="1000" baseline="0" dirty="0" err="1" smtClean="0">
                <a:latin typeface="+mn-lt"/>
              </a:rPr>
              <a:t>Линукс</a:t>
            </a:r>
            <a:r>
              <a:rPr lang="ru-RU" sz="1000" baseline="0" dirty="0" smtClean="0">
                <a:latin typeface="+mn-lt"/>
              </a:rPr>
              <a:t> встречаются уязвимости со сроком устранения буквально несколько дней. У </a:t>
            </a:r>
            <a:r>
              <a:rPr lang="en-US" sz="1000" baseline="0" dirty="0" smtClean="0">
                <a:latin typeface="+mn-lt"/>
              </a:rPr>
              <a:t>Astra Linux Special Edition </a:t>
            </a:r>
            <a:r>
              <a:rPr lang="ru-RU" sz="1000" baseline="0" dirty="0" smtClean="0">
                <a:latin typeface="+mn-lt"/>
              </a:rPr>
              <a:t>1.5 также только одно обновление безопасности в 2016 году и только 3 таких обновления за 2017 год – скорость (частота) исправления уязвимостей существенно ниже по сравнению с Альт </a:t>
            </a:r>
            <a:r>
              <a:rPr lang="ru-RU" sz="1000" baseline="0" dirty="0" err="1" smtClean="0">
                <a:latin typeface="+mn-lt"/>
              </a:rPr>
              <a:t>Линукс</a:t>
            </a:r>
            <a:r>
              <a:rPr lang="ru-RU" sz="1000" baseline="0" dirty="0" smtClean="0">
                <a:latin typeface="+mn-lt"/>
              </a:rPr>
              <a:t>.</a:t>
            </a:r>
            <a:endParaRPr lang="ru-RU" sz="10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782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dirty="0" smtClean="0">
                <a:latin typeface="+mn-lt"/>
              </a:rPr>
              <a:t>Мы опросили профессиональную аудиторию — провели опрос на портале </a:t>
            </a:r>
            <a:r>
              <a:rPr lang="en-US" sz="1000" dirty="0" smtClean="0">
                <a:latin typeface="+mn-lt"/>
              </a:rPr>
              <a:t>dallaslock.ru </a:t>
            </a:r>
            <a:r>
              <a:rPr lang="ru-RU" sz="1000" dirty="0" smtClean="0">
                <a:latin typeface="+mn-lt"/>
              </a:rPr>
              <a:t>среди партнёров и конечных пользователей. Нашими респондентами стало без малого </a:t>
            </a:r>
            <a:r>
              <a:rPr lang="en-US" sz="1000" dirty="0" smtClean="0">
                <a:latin typeface="+mn-lt"/>
              </a:rPr>
              <a:t>100 </a:t>
            </a:r>
            <a:r>
              <a:rPr lang="ru-RU" sz="1000" dirty="0" smtClean="0">
                <a:latin typeface="+mn-lt"/>
              </a:rPr>
              <a:t>человек.</a:t>
            </a:r>
          </a:p>
          <a:p>
            <a:r>
              <a:rPr lang="ru-RU" sz="1000" dirty="0" smtClean="0">
                <a:latin typeface="+mn-lt"/>
              </a:rPr>
              <a:t>Вопрос первый: каков, по вашему мнению, наиболее приемлемый срок устранения уязвимостей?</a:t>
            </a:r>
          </a:p>
          <a:p>
            <a:pPr marL="0" marR="0" indent="0" algn="l" defTabSz="17276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 smtClean="0">
                <a:latin typeface="+mn-lt"/>
              </a:rPr>
              <a:t>1 неделя – 48%</a:t>
            </a:r>
          </a:p>
          <a:p>
            <a:r>
              <a:rPr lang="ru-RU" sz="1000" dirty="0" smtClean="0">
                <a:latin typeface="+mn-lt"/>
              </a:rPr>
              <a:t>2 недели – 27%</a:t>
            </a:r>
          </a:p>
          <a:p>
            <a:r>
              <a:rPr lang="ru-RU" sz="1000" dirty="0" smtClean="0">
                <a:latin typeface="+mn-lt"/>
              </a:rPr>
              <a:t>1 месяц – 25%</a:t>
            </a:r>
          </a:p>
          <a:p>
            <a:r>
              <a:rPr lang="ru-RU" sz="1000" dirty="0" smtClean="0">
                <a:latin typeface="+mn-lt"/>
              </a:rPr>
              <a:t>Вопрос второй: каков, по вашему мнению, максимально возможный срок устранения уязвимостей?</a:t>
            </a:r>
          </a:p>
          <a:p>
            <a:pPr marL="0" marR="0" indent="0" algn="l" defTabSz="17276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 smtClean="0">
                <a:latin typeface="+mn-lt"/>
              </a:rPr>
              <a:t>1 неделя – 5%</a:t>
            </a:r>
          </a:p>
          <a:p>
            <a:pPr marL="0" marR="0" indent="0" algn="l" defTabSz="17276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 smtClean="0">
                <a:latin typeface="+mn-lt"/>
              </a:rPr>
              <a:t>2 недели – 11%</a:t>
            </a:r>
          </a:p>
          <a:p>
            <a:r>
              <a:rPr lang="ru-RU" sz="1000" dirty="0" smtClean="0">
                <a:latin typeface="+mn-lt"/>
              </a:rPr>
              <a:t>1 месяц – 62%</a:t>
            </a:r>
          </a:p>
          <a:p>
            <a:pPr marL="0" marR="0" indent="0" algn="l" defTabSz="17276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 smtClean="0">
                <a:latin typeface="+mn-lt"/>
              </a:rPr>
              <a:t>6 месяцев – 22%</a:t>
            </a:r>
          </a:p>
          <a:p>
            <a:endParaRPr lang="ru-RU" sz="10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7823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dirty="0" smtClean="0">
                <a:latin typeface="+mn-lt"/>
              </a:rPr>
              <a:t>Таким образом, наши потребители ожидают, что </a:t>
            </a:r>
            <a:r>
              <a:rPr lang="ru-RU" sz="1000" dirty="0" err="1" smtClean="0">
                <a:latin typeface="+mn-lt"/>
              </a:rPr>
              <a:t>вендор</a:t>
            </a:r>
            <a:r>
              <a:rPr lang="ru-RU" sz="1000" dirty="0" smtClean="0">
                <a:latin typeface="+mn-lt"/>
              </a:rPr>
              <a:t> должен выпустить исправление уязвимости примерно через 1 неделю, при этом, не позже, чем через 1 месяц.</a:t>
            </a:r>
            <a:endParaRPr lang="ru-RU" sz="10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782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dirty="0" smtClean="0">
                <a:latin typeface="+mn-lt"/>
              </a:rPr>
              <a:t>Мы говорили о том, насколько быстро </a:t>
            </a:r>
            <a:r>
              <a:rPr lang="ru-RU" sz="1000" dirty="0" err="1" smtClean="0">
                <a:latin typeface="+mn-lt"/>
              </a:rPr>
              <a:t>вендоры</a:t>
            </a:r>
            <a:r>
              <a:rPr lang="ru-RU" sz="1000" dirty="0" smtClean="0">
                <a:latin typeface="+mn-lt"/>
              </a:rPr>
              <a:t> могут устранять уязвимости. Другой, ещё более важный вопрос — что должен делать </a:t>
            </a:r>
            <a:r>
              <a:rPr lang="ru-RU" sz="1000" dirty="0" err="1" smtClean="0">
                <a:latin typeface="+mn-lt"/>
              </a:rPr>
              <a:t>вендор</a:t>
            </a:r>
            <a:r>
              <a:rPr lang="ru-RU" sz="1000" dirty="0" smtClean="0">
                <a:latin typeface="+mn-lt"/>
              </a:rPr>
              <a:t> для минимизации уязвимостей в своём ПО?</a:t>
            </a:r>
            <a:endParaRPr lang="ru-RU" sz="10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7823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>
                <a:latin typeface="+mn-lt"/>
              </a:rPr>
              <a:t>[</a:t>
            </a:r>
            <a:r>
              <a:rPr lang="ru-RU" sz="1000" dirty="0" smtClean="0">
                <a:latin typeface="+mn-lt"/>
              </a:rPr>
              <a:t>служебный слайд</a:t>
            </a:r>
            <a:r>
              <a:rPr lang="en-US" sz="1000" dirty="0" smtClean="0">
                <a:latin typeface="+mn-lt"/>
              </a:rPr>
              <a:t>]</a:t>
            </a:r>
            <a:endParaRPr lang="ru-RU" sz="10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7823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dirty="0" smtClean="0">
                <a:latin typeface="+mn-lt"/>
              </a:rPr>
              <a:t>Мы за 25-летнюю историю накопили некоторый опыт, которым хотим поделиться:</a:t>
            </a:r>
          </a:p>
          <a:p>
            <a:r>
              <a:rPr lang="ru-RU" sz="1000" dirty="0" smtClean="0">
                <a:latin typeface="+mn-lt"/>
              </a:rPr>
              <a:t> - Работа с ВУЗами: бесплатное предоставление СЗИ и документации для обеспечения учебного процесса, сертификация специалистов по продуктам, методическая поддержка.</a:t>
            </a:r>
          </a:p>
          <a:p>
            <a:pPr marL="0" marR="0" indent="0" algn="l" defTabSz="17276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 smtClean="0">
                <a:latin typeface="+mn-lt"/>
              </a:rPr>
              <a:t> - </a:t>
            </a:r>
            <a:r>
              <a:rPr lang="ru-RU" sz="1000" dirty="0" err="1" smtClean="0">
                <a:latin typeface="+mn-lt"/>
              </a:rPr>
              <a:t>Bug</a:t>
            </a:r>
            <a:r>
              <a:rPr lang="ru-RU" sz="1000" dirty="0" smtClean="0">
                <a:latin typeface="+mn-lt"/>
              </a:rPr>
              <a:t> </a:t>
            </a:r>
            <a:r>
              <a:rPr lang="ru-RU" sz="1000" dirty="0" err="1" smtClean="0">
                <a:latin typeface="+mn-lt"/>
              </a:rPr>
              <a:t>bounty</a:t>
            </a:r>
            <a:r>
              <a:rPr lang="ru-RU" sz="1000" dirty="0" smtClean="0">
                <a:latin typeface="+mn-lt"/>
              </a:rPr>
              <a:t> (юридическое оформление для защиты прав </a:t>
            </a:r>
            <a:r>
              <a:rPr lang="ru-RU" sz="1000" dirty="0" err="1" smtClean="0">
                <a:latin typeface="+mn-lt"/>
              </a:rPr>
              <a:t>вендора</a:t>
            </a:r>
            <a:r>
              <a:rPr lang="ru-RU" sz="1000" dirty="0" smtClean="0">
                <a:latin typeface="+mn-lt"/>
              </a:rPr>
              <a:t> и исследователей, функциональность личного кабинета для получения версий ПО и отправки информации об уязвимостях). В результате более 100 исследователей зарегистрировались в программе за первые несколько месяцев.</a:t>
            </a:r>
          </a:p>
          <a:p>
            <a:r>
              <a:rPr lang="ru-RU" sz="1000" dirty="0" smtClean="0">
                <a:latin typeface="+mn-lt"/>
              </a:rPr>
              <a:t> - Оперативное оповещение пользователей через рассылку.</a:t>
            </a:r>
          </a:p>
          <a:p>
            <a:pPr marL="0" marR="0" indent="0" algn="l" defTabSz="17276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 smtClean="0">
                <a:latin typeface="+mn-lt"/>
              </a:rPr>
              <a:t> - Процесс безопасной разработки по ГОСТ Р 56939—2016, собственные методики и подходы к разработке безопасной архитектуры, использование автоматизированных проверок (статический и динамический анализ) кода.</a:t>
            </a:r>
          </a:p>
          <a:p>
            <a:r>
              <a:rPr lang="ru-RU" sz="1000" dirty="0" smtClean="0">
                <a:latin typeface="+mn-lt"/>
              </a:rPr>
              <a:t> - Проверка наличия обновлений в программном обеспечении.</a:t>
            </a:r>
          </a:p>
          <a:p>
            <a:endParaRPr lang="ru-RU" sz="1000" dirty="0" smtClean="0">
              <a:latin typeface="+mn-lt"/>
            </a:endParaRPr>
          </a:p>
          <a:p>
            <a:r>
              <a:rPr lang="ru-RU" sz="1000" dirty="0" smtClean="0">
                <a:latin typeface="+mn-lt"/>
              </a:rPr>
              <a:t>В целом, когда у разработчика отгрузка продукции происходит ежедневно по нескольким разным проектам одновременно, это заставляет нас разрабатывать действительно надёжные СЗИ, поскольку они применяются на совершенно разных ИТ-инфраструктурах.</a:t>
            </a:r>
          </a:p>
          <a:p>
            <a:endParaRPr lang="ru-RU" sz="10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782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dirty="0" smtClean="0">
                <a:latin typeface="+mn-lt"/>
              </a:rPr>
              <a:t>Группа компаний «Конфидент» занимается вопросами защиты информации уже 25 лет. За это время были накоплены компетенции и опыт, что позволяет нам иметь свою точку зрения на различные вопросы, связанные с защитой информации.</a:t>
            </a:r>
            <a:endParaRPr lang="ru-RU" sz="10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6954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dirty="0" smtClean="0">
                <a:latin typeface="+mn-lt"/>
              </a:rPr>
              <a:t>Предложения:</a:t>
            </a:r>
          </a:p>
          <a:p>
            <a:pPr marL="0" marR="0" lvl="0" indent="0" algn="l" defTabSz="17276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 smtClean="0">
                <a:latin typeface="+mn-lt"/>
              </a:rPr>
              <a:t>1. </a:t>
            </a:r>
            <a:r>
              <a:rPr lang="ru-RU" sz="1000" dirty="0" smtClean="0"/>
              <a:t>Утвердить методику обновления сертифицированных СЗИ.</a:t>
            </a:r>
          </a:p>
          <a:p>
            <a:r>
              <a:rPr lang="ru-RU" sz="1000" dirty="0" smtClean="0">
                <a:latin typeface="+mn-lt"/>
              </a:rPr>
              <a:t>2. Включить в методику раздел, описывающий процесс устранения уязвимостей разработчиками.</a:t>
            </a:r>
          </a:p>
          <a:p>
            <a:r>
              <a:rPr lang="ru-RU" sz="1000" dirty="0" smtClean="0">
                <a:latin typeface="+mn-lt"/>
              </a:rPr>
              <a:t>3. Установить сроки устранения уязвимости (либо выпуск ограничений на эксплуатацию) со сроком в зависимости от значений метрик по CVSS.</a:t>
            </a:r>
          </a:p>
          <a:p>
            <a:endParaRPr lang="ru-RU" sz="10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7823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dirty="0" smtClean="0"/>
              <a:t>Спасибо за внимание!</a:t>
            </a:r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64C00-3CD7-4887-A9D5-D0243E2EFA2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770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Существует порядок устранения уязвимостей, которого придерживаются все разработчики</a:t>
            </a:r>
            <a:r>
              <a:rPr lang="ru-RU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сертифицированных СЗИ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Предусмотрены действия для заявителя (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вендора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испытательной лаборатории и конечных пользователей.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903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Схематично процесс применения обновлений второго типа (обновление, направленное на устранение уязвимостей средства защиты информации</a:t>
            </a:r>
            <a:r>
              <a:rPr lang="ru-RU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в упрощённом виде можно представить следующим образом: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25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В случае когда заявителем определён</a:t>
            </a:r>
            <a:r>
              <a:rPr lang="ru-RU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тип обновления, направленного на исправление уязвимости,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заявитель представляет в испытательную лабораторию обновление средства защиты информации, при необходимости само средство защиты информации, необходимую документацию (извещения о внесении изменений в документацию) на средство защиты информации, исходные тексты программного обеспечения средства защиты информации в случае необходимости проверки на отсутствие 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недекларированных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возможностей.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25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Испытательная лаборатория, проведя предварительный анализ представленных заявителем обновления средства защиты информации и документации, не позднее 3 дней с момента обращения заявителя уточняет тип обновления и сообщает об этом заявителю.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25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Заявитель незамедлительно осуществляет гарантированное доведение до пользователей информации о необходимости обновления (с подтверждением её получения) и предоставляет возможность его получения по доверенному каналу. Максимальный срок доведения обновления 1 типа до пользователя по доверенному каналу указывается в эксплуатационной документации.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Пользователь при получении указанной информации осуществляет в указанный срок получение обновления средства защиты информации и незамедлительно применяет его, о чем делает соответствующую отметку в эксплуатационной документации (формуляр или паспорт) с указанием типа, даты и времени обновления, а также с указанием фамилии лица, применившего его.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25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Испытательная лаборатория в течение 30 суток с момента получения обновления осуществляет инспекционный контроль и представляет техническое заключение по его результатам заявителю.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Испытательная лаборатория представляет указанное техническое заключение, а также другие материалы инспекционного контроля в ФСТЭК России.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ФСТЭК России при необходимости вносит изменения в сертификат соответствия на средство защиты информации.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Заявитель, получив в ФСТЭК России сертификат соответствия с внесёнными изменениями, доводит его копию, а также изменения в эксплуатационную документацию до всех пользователей.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25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Конкретный срок устранения уязвимости путём разработки обновления или ограничений по применению не определён. Поскольку у разработчика формально есть неограниченное время для разработки обновления, то в течение данного срока информационные системы заказчиков будут уязвимы.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859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6115" y="4026613"/>
            <a:ext cx="14689296" cy="277841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92229" y="7345100"/>
            <a:ext cx="12097068" cy="33124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63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27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91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55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319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18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046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91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A8FE-1B70-4071-916B-DABED8954067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AD5-4DAF-499A-91BF-3A880AF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62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A8FE-1B70-4071-916B-DABED8954067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AD5-4DAF-499A-91BF-3A880AF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725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2529106" y="519081"/>
            <a:ext cx="3888343" cy="110596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64076" y="519081"/>
            <a:ext cx="11377004" cy="110596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A8FE-1B70-4071-916B-DABED8954067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AD5-4DAF-499A-91BF-3A880AF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874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A8FE-1B70-4071-916B-DABED8954067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AD5-4DAF-499A-91BF-3A880AF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25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5122" y="8329256"/>
            <a:ext cx="14689296" cy="2574385"/>
          </a:xfrm>
        </p:spPr>
        <p:txBody>
          <a:bodyPr anchor="t"/>
          <a:lstStyle>
            <a:lvl1pPr algn="l">
              <a:defRPr sz="7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122" y="5493824"/>
            <a:ext cx="14689296" cy="2835425"/>
          </a:xfrm>
        </p:spPr>
        <p:txBody>
          <a:bodyPr anchor="b"/>
          <a:lstStyle>
            <a:lvl1pPr marL="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1pPr>
            <a:lvl2pPr marL="863849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2pPr>
            <a:lvl3pPr marL="172769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3pPr>
            <a:lvl4pPr marL="259154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 marL="345539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lvl6pPr marL="431924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6pPr>
            <a:lvl7pPr marL="518309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7pPr>
            <a:lvl8pPr marL="604695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8pPr>
            <a:lvl9pPr marL="691079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A8FE-1B70-4071-916B-DABED8954067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AD5-4DAF-499A-91BF-3A880AF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832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64078" y="3024455"/>
            <a:ext cx="7632674" cy="8554280"/>
          </a:xfrm>
        </p:spPr>
        <p:txBody>
          <a:bodyPr/>
          <a:lstStyle>
            <a:lvl1pPr>
              <a:defRPr sz="5300"/>
            </a:lvl1pPr>
            <a:lvl2pPr>
              <a:defRPr sz="4500"/>
            </a:lvl2pPr>
            <a:lvl3pPr>
              <a:defRPr sz="38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784777" y="3024455"/>
            <a:ext cx="7632674" cy="8554280"/>
          </a:xfrm>
        </p:spPr>
        <p:txBody>
          <a:bodyPr/>
          <a:lstStyle>
            <a:lvl1pPr>
              <a:defRPr sz="5300"/>
            </a:lvl1pPr>
            <a:lvl2pPr>
              <a:defRPr sz="4500"/>
            </a:lvl2pPr>
            <a:lvl3pPr>
              <a:defRPr sz="38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A8FE-1B70-4071-916B-DABED8954067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AD5-4DAF-499A-91BF-3A880AF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734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4076" y="2901437"/>
            <a:ext cx="7635675" cy="1209182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63849" indent="0">
              <a:buNone/>
              <a:defRPr sz="3800" b="1"/>
            </a:lvl2pPr>
            <a:lvl3pPr marL="1727699" indent="0">
              <a:buNone/>
              <a:defRPr sz="3400" b="1"/>
            </a:lvl3pPr>
            <a:lvl4pPr marL="2591548" indent="0">
              <a:buNone/>
              <a:defRPr sz="3000" b="1"/>
            </a:lvl4pPr>
            <a:lvl5pPr marL="3455397" indent="0">
              <a:buNone/>
              <a:defRPr sz="3000" b="1"/>
            </a:lvl5pPr>
            <a:lvl6pPr marL="4319249" indent="0">
              <a:buNone/>
              <a:defRPr sz="3000" b="1"/>
            </a:lvl6pPr>
            <a:lvl7pPr marL="5183098" indent="0">
              <a:buNone/>
              <a:defRPr sz="3000" b="1"/>
            </a:lvl7pPr>
            <a:lvl8pPr marL="6046950" indent="0">
              <a:buNone/>
              <a:defRPr sz="3000" b="1"/>
            </a:lvl8pPr>
            <a:lvl9pPr marL="6910799" indent="0">
              <a:buNone/>
              <a:defRPr sz="3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64076" y="4110614"/>
            <a:ext cx="7635675" cy="7468118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4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778781" y="2901437"/>
            <a:ext cx="7638674" cy="1209182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63849" indent="0">
              <a:buNone/>
              <a:defRPr sz="3800" b="1"/>
            </a:lvl2pPr>
            <a:lvl3pPr marL="1727699" indent="0">
              <a:buNone/>
              <a:defRPr sz="3400" b="1"/>
            </a:lvl3pPr>
            <a:lvl4pPr marL="2591548" indent="0">
              <a:buNone/>
              <a:defRPr sz="3000" b="1"/>
            </a:lvl4pPr>
            <a:lvl5pPr marL="3455397" indent="0">
              <a:buNone/>
              <a:defRPr sz="3000" b="1"/>
            </a:lvl5pPr>
            <a:lvl6pPr marL="4319249" indent="0">
              <a:buNone/>
              <a:defRPr sz="3000" b="1"/>
            </a:lvl6pPr>
            <a:lvl7pPr marL="5183098" indent="0">
              <a:buNone/>
              <a:defRPr sz="3000" b="1"/>
            </a:lvl7pPr>
            <a:lvl8pPr marL="6046950" indent="0">
              <a:buNone/>
              <a:defRPr sz="3000" b="1"/>
            </a:lvl8pPr>
            <a:lvl9pPr marL="6910799" indent="0">
              <a:buNone/>
              <a:defRPr sz="3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778781" y="4110614"/>
            <a:ext cx="7638674" cy="7468118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4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A8FE-1B70-4071-916B-DABED8954067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AD5-4DAF-499A-91BF-3A880AF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658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A8FE-1B70-4071-916B-DABED8954067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AD5-4DAF-499A-91BF-3A880AF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02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A8FE-1B70-4071-916B-DABED8954067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AD5-4DAF-499A-91BF-3A880AF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446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088" y="516076"/>
            <a:ext cx="5685503" cy="2196330"/>
          </a:xfrm>
        </p:spPr>
        <p:txBody>
          <a:bodyPr anchor="b"/>
          <a:lstStyle>
            <a:lvl1pPr algn="l">
              <a:defRPr sz="3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56596" y="516089"/>
            <a:ext cx="9660853" cy="11062655"/>
          </a:xfrm>
        </p:spPr>
        <p:txBody>
          <a:bodyPr/>
          <a:lstStyle>
            <a:lvl1pPr>
              <a:defRPr sz="6000"/>
            </a:lvl1pPr>
            <a:lvl2pPr>
              <a:defRPr sz="5300"/>
            </a:lvl2pPr>
            <a:lvl3pPr>
              <a:defRPr sz="45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4088" y="2712418"/>
            <a:ext cx="5685503" cy="8866327"/>
          </a:xfrm>
        </p:spPr>
        <p:txBody>
          <a:bodyPr/>
          <a:lstStyle>
            <a:lvl1pPr marL="0" indent="0">
              <a:buNone/>
              <a:defRPr sz="2600"/>
            </a:lvl1pPr>
            <a:lvl2pPr marL="863849" indent="0">
              <a:buNone/>
              <a:defRPr sz="2300"/>
            </a:lvl2pPr>
            <a:lvl3pPr marL="1727699" indent="0">
              <a:buNone/>
              <a:defRPr sz="1900"/>
            </a:lvl3pPr>
            <a:lvl4pPr marL="2591548" indent="0">
              <a:buNone/>
              <a:defRPr sz="1700"/>
            </a:lvl4pPr>
            <a:lvl5pPr marL="3455397" indent="0">
              <a:buNone/>
              <a:defRPr sz="1700"/>
            </a:lvl5pPr>
            <a:lvl6pPr marL="4319249" indent="0">
              <a:buNone/>
              <a:defRPr sz="1700"/>
            </a:lvl6pPr>
            <a:lvl7pPr marL="5183098" indent="0">
              <a:buNone/>
              <a:defRPr sz="1700"/>
            </a:lvl7pPr>
            <a:lvl8pPr marL="6046950" indent="0">
              <a:buNone/>
              <a:defRPr sz="1700"/>
            </a:lvl8pPr>
            <a:lvl9pPr marL="6910799" indent="0">
              <a:buNone/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A8FE-1B70-4071-916B-DABED8954067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AD5-4DAF-499A-91BF-3A880AF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319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7300" y="9073365"/>
            <a:ext cx="10368915" cy="1071163"/>
          </a:xfrm>
        </p:spPr>
        <p:txBody>
          <a:bodyPr anchor="b"/>
          <a:lstStyle>
            <a:lvl1pPr algn="l">
              <a:defRPr sz="3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87300" y="1158175"/>
            <a:ext cx="10368915" cy="7777163"/>
          </a:xfrm>
        </p:spPr>
        <p:txBody>
          <a:bodyPr/>
          <a:lstStyle>
            <a:lvl1pPr marL="0" indent="0">
              <a:buNone/>
              <a:defRPr sz="6000"/>
            </a:lvl1pPr>
            <a:lvl2pPr marL="863849" indent="0">
              <a:buNone/>
              <a:defRPr sz="5300"/>
            </a:lvl2pPr>
            <a:lvl3pPr marL="1727699" indent="0">
              <a:buNone/>
              <a:defRPr sz="4500"/>
            </a:lvl3pPr>
            <a:lvl4pPr marL="2591548" indent="0">
              <a:buNone/>
              <a:defRPr sz="3800"/>
            </a:lvl4pPr>
            <a:lvl5pPr marL="3455397" indent="0">
              <a:buNone/>
              <a:defRPr sz="3800"/>
            </a:lvl5pPr>
            <a:lvl6pPr marL="4319249" indent="0">
              <a:buNone/>
              <a:defRPr sz="3800"/>
            </a:lvl6pPr>
            <a:lvl7pPr marL="5183098" indent="0">
              <a:buNone/>
              <a:defRPr sz="3800"/>
            </a:lvl7pPr>
            <a:lvl8pPr marL="6046950" indent="0">
              <a:buNone/>
              <a:defRPr sz="3800"/>
            </a:lvl8pPr>
            <a:lvl9pPr marL="6910799" indent="0">
              <a:buNone/>
              <a:defRPr sz="3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87300" y="10144526"/>
            <a:ext cx="10368915" cy="1521228"/>
          </a:xfrm>
        </p:spPr>
        <p:txBody>
          <a:bodyPr/>
          <a:lstStyle>
            <a:lvl1pPr marL="0" indent="0">
              <a:buNone/>
              <a:defRPr sz="2600"/>
            </a:lvl1pPr>
            <a:lvl2pPr marL="863849" indent="0">
              <a:buNone/>
              <a:defRPr sz="2300"/>
            </a:lvl2pPr>
            <a:lvl3pPr marL="1727699" indent="0">
              <a:buNone/>
              <a:defRPr sz="1900"/>
            </a:lvl3pPr>
            <a:lvl4pPr marL="2591548" indent="0">
              <a:buNone/>
              <a:defRPr sz="1700"/>
            </a:lvl4pPr>
            <a:lvl5pPr marL="3455397" indent="0">
              <a:buNone/>
              <a:defRPr sz="1700"/>
            </a:lvl5pPr>
            <a:lvl6pPr marL="4319249" indent="0">
              <a:buNone/>
              <a:defRPr sz="1700"/>
            </a:lvl6pPr>
            <a:lvl7pPr marL="5183098" indent="0">
              <a:buNone/>
              <a:defRPr sz="1700"/>
            </a:lvl7pPr>
            <a:lvl8pPr marL="6046950" indent="0">
              <a:buNone/>
              <a:defRPr sz="1700"/>
            </a:lvl8pPr>
            <a:lvl9pPr marL="6910799" indent="0">
              <a:buNone/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A8FE-1B70-4071-916B-DABED8954067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AD5-4DAF-499A-91BF-3A880AF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396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076" y="519082"/>
            <a:ext cx="15553373" cy="2160323"/>
          </a:xfrm>
          <a:prstGeom prst="rect">
            <a:avLst/>
          </a:prstGeom>
        </p:spPr>
        <p:txBody>
          <a:bodyPr vert="horz" lIns="172769" tIns="86385" rIns="172769" bIns="8638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4076" y="3024455"/>
            <a:ext cx="15553373" cy="8554280"/>
          </a:xfrm>
          <a:prstGeom prst="rect">
            <a:avLst/>
          </a:prstGeom>
        </p:spPr>
        <p:txBody>
          <a:bodyPr vert="horz" lIns="172769" tIns="86385" rIns="172769" bIns="8638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64076" y="12013807"/>
            <a:ext cx="4032356" cy="690103"/>
          </a:xfrm>
          <a:prstGeom prst="rect">
            <a:avLst/>
          </a:prstGeom>
        </p:spPr>
        <p:txBody>
          <a:bodyPr vert="horz" lIns="172769" tIns="86385" rIns="172769" bIns="86385" rtlCol="0" anchor="ctr"/>
          <a:lstStyle>
            <a:lvl1pPr algn="l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DA8FE-1B70-4071-916B-DABED8954067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904521" y="12013807"/>
            <a:ext cx="5472483" cy="690103"/>
          </a:xfrm>
          <a:prstGeom prst="rect">
            <a:avLst/>
          </a:prstGeom>
        </p:spPr>
        <p:txBody>
          <a:bodyPr vert="horz" lIns="172769" tIns="86385" rIns="172769" bIns="86385" rtlCol="0" anchor="ctr"/>
          <a:lstStyle>
            <a:lvl1pPr algn="ct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385093" y="12013807"/>
            <a:ext cx="4032356" cy="690103"/>
          </a:xfrm>
          <a:prstGeom prst="rect">
            <a:avLst/>
          </a:prstGeom>
        </p:spPr>
        <p:txBody>
          <a:bodyPr vert="horz" lIns="172769" tIns="86385" rIns="172769" bIns="86385" rtlCol="0" anchor="ctr"/>
          <a:lstStyle>
            <a:lvl1pPr algn="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F4AD5-4DAF-499A-91BF-3A880AF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58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727699" rtl="0" eaLnBrk="1" latinLnBrk="0" hangingPunct="1">
        <a:spcBef>
          <a:spcPct val="0"/>
        </a:spcBef>
        <a:buNone/>
        <a:defRPr sz="8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7892" indent="-647892" algn="l" defTabSz="1727699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403755" indent="-539907" algn="l" defTabSz="1727699" rtl="0" eaLnBrk="1" latinLnBrk="0" hangingPunct="1">
        <a:spcBef>
          <a:spcPct val="20000"/>
        </a:spcBef>
        <a:buFont typeface="Arial" pitchFamily="34" charset="0"/>
        <a:buChar char="–"/>
        <a:defRPr sz="5300" kern="1200">
          <a:solidFill>
            <a:schemeClr val="tx1"/>
          </a:solidFill>
          <a:latin typeface="+mn-lt"/>
          <a:ea typeface="+mn-ea"/>
          <a:cs typeface="+mn-cs"/>
        </a:defRPr>
      </a:lvl2pPr>
      <a:lvl3pPr marL="2159623" indent="-431927" algn="l" defTabSz="1727699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3023475" indent="-431927" algn="l" defTabSz="1727699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887324" indent="-431927" algn="l" defTabSz="1727699" rtl="0" eaLnBrk="1" latinLnBrk="0" hangingPunct="1">
        <a:spcBef>
          <a:spcPct val="20000"/>
        </a:spcBef>
        <a:buFont typeface="Arial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751176" indent="-431927" algn="l" defTabSz="17276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615023" indent="-431927" algn="l" defTabSz="17276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478872" indent="-431927" algn="l" defTabSz="17276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342723" indent="-431927" algn="l" defTabSz="17276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727699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63849" algn="l" defTabSz="1727699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727699" algn="l" defTabSz="1727699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591548" algn="l" defTabSz="1727699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455397" algn="l" defTabSz="1727699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319249" algn="l" defTabSz="1727699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183098" algn="l" defTabSz="1727699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6046950" algn="l" defTabSz="1727699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910799" algn="l" defTabSz="1727699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zero-day.cz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56" y="3600649"/>
            <a:ext cx="17281525" cy="4606440"/>
          </a:xfrm>
          <a:prstGeom prst="rect">
            <a:avLst/>
          </a:prstGeom>
        </p:spPr>
        <p:txBody>
          <a:bodyPr wrap="square" lIns="172769" tIns="86385" rIns="172769" bIns="86385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7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Устранение уязвимостей в сертифицированных 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СЗИ.</a:t>
            </a:r>
          </a:p>
          <a:p>
            <a:pPr algn="ctr">
              <a:lnSpc>
                <a:spcPct val="80000"/>
              </a:lnSpc>
            </a:pP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российского разработчика и анализ ситуации в проектах по информационной безопасности</a:t>
            </a:r>
          </a:p>
        </p:txBody>
      </p:sp>
      <p:sp>
        <p:nvSpPr>
          <p:cNvPr id="6" name="Shape 43"/>
          <p:cNvSpPr>
            <a:spLocks noChangeArrowheads="1"/>
          </p:cNvSpPr>
          <p:nvPr/>
        </p:nvSpPr>
        <p:spPr bwMode="auto">
          <a:xfrm>
            <a:off x="11123384" y="9378542"/>
            <a:ext cx="1474981" cy="53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791" tIns="50791" rIns="50791" bIns="50791" anchor="ctr">
            <a:spAutoFit/>
          </a:bodyPr>
          <a:lstStyle>
            <a:lvl1pPr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2800" b="1" dirty="0">
                <a:solidFill>
                  <a:srgbClr val="EF7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 Bold"/>
                <a:cs typeface="Arial" panose="020B0604020202020204" pitchFamily="34" charset="0"/>
                <a:sym typeface="Verdana Bold"/>
              </a:rPr>
              <a:t>E-MAIL:</a:t>
            </a:r>
          </a:p>
        </p:txBody>
      </p:sp>
      <p:sp>
        <p:nvSpPr>
          <p:cNvPr id="7" name="Shape 44"/>
          <p:cNvSpPr>
            <a:spLocks noChangeArrowheads="1"/>
          </p:cNvSpPr>
          <p:nvPr/>
        </p:nvSpPr>
        <p:spPr bwMode="auto">
          <a:xfrm>
            <a:off x="11525225" y="10104823"/>
            <a:ext cx="1072048" cy="53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791" tIns="50791" rIns="50791" bIns="50791" anchor="ctr">
            <a:spAutoFit/>
          </a:bodyPr>
          <a:lstStyle>
            <a:lvl1pPr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ru-RU" sz="2800" b="1" dirty="0">
                <a:solidFill>
                  <a:srgbClr val="EF7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 Bold"/>
                <a:cs typeface="Arial" panose="020B0604020202020204" pitchFamily="34" charset="0"/>
                <a:sym typeface="Verdana Bold"/>
              </a:rPr>
              <a:t>WEB</a:t>
            </a:r>
            <a:r>
              <a:rPr lang="ru-RU" altLang="ru-RU" sz="2800" b="1" dirty="0">
                <a:solidFill>
                  <a:srgbClr val="EF7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 Bold"/>
                <a:cs typeface="Arial" panose="020B0604020202020204" pitchFamily="34" charset="0"/>
                <a:sym typeface="Verdana Bold"/>
              </a:rPr>
              <a:t>:</a:t>
            </a:r>
          </a:p>
        </p:txBody>
      </p:sp>
      <p:sp>
        <p:nvSpPr>
          <p:cNvPr id="8" name="Shape 46"/>
          <p:cNvSpPr>
            <a:spLocks noChangeArrowheads="1"/>
          </p:cNvSpPr>
          <p:nvPr/>
        </p:nvSpPr>
        <p:spPr bwMode="auto">
          <a:xfrm>
            <a:off x="12677342" y="9378542"/>
            <a:ext cx="4109369" cy="53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791" tIns="50791" rIns="50791" bIns="50791" anchor="ctr">
            <a:spAutoFit/>
          </a:bodyPr>
          <a:lstStyle>
            <a:lvl1pPr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ru-RU" sz="2800" b="1" dirty="0" smtClean="0">
                <a:solidFill>
                  <a:srgbClr val="173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Verdana" panose="020B0604030504040204" pitchFamily="34" charset="0"/>
              </a:rPr>
              <a:t>KSP</a:t>
            </a:r>
            <a:r>
              <a:rPr lang="ru-RU" altLang="ru-RU" sz="2800" b="1" dirty="0" smtClean="0">
                <a:solidFill>
                  <a:srgbClr val="173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Verdana" panose="020B0604030504040204" pitchFamily="34" charset="0"/>
              </a:rPr>
              <a:t>@</a:t>
            </a:r>
            <a:r>
              <a:rPr lang="en-US" altLang="ru-RU" sz="2800" b="1" dirty="0" smtClean="0">
                <a:solidFill>
                  <a:srgbClr val="173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Verdana" panose="020B0604030504040204" pitchFamily="34" charset="0"/>
              </a:rPr>
              <a:t>CONFIDENT.RU</a:t>
            </a:r>
            <a:endParaRPr lang="ru-RU" altLang="ru-RU" sz="2800" b="1" dirty="0">
              <a:solidFill>
                <a:srgbClr val="17338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Verdana" panose="020B0604030504040204" pitchFamily="34" charset="0"/>
            </a:endParaRPr>
          </a:p>
        </p:txBody>
      </p:sp>
      <p:sp>
        <p:nvSpPr>
          <p:cNvPr id="9" name="Shape 47"/>
          <p:cNvSpPr>
            <a:spLocks noChangeArrowheads="1"/>
          </p:cNvSpPr>
          <p:nvPr/>
        </p:nvSpPr>
        <p:spPr bwMode="auto">
          <a:xfrm>
            <a:off x="12651652" y="10115143"/>
            <a:ext cx="4342038" cy="53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791" tIns="50791" rIns="50791" bIns="50791" anchor="ctr">
            <a:spAutoFit/>
          </a:bodyPr>
          <a:lstStyle>
            <a:lvl1pPr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ru-RU" sz="2800" b="1">
                <a:solidFill>
                  <a:srgbClr val="173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Verdana" panose="020B0604030504040204" pitchFamily="34" charset="0"/>
              </a:rPr>
              <a:t>WWW.DALLASLOCK.RU</a:t>
            </a:r>
            <a:endParaRPr lang="ru-RU" altLang="ru-RU" sz="2800" b="1">
              <a:solidFill>
                <a:srgbClr val="17338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Verdana" panose="020B0604030504040204" pitchFamily="34" charset="0"/>
            </a:endParaRPr>
          </a:p>
        </p:txBody>
      </p:sp>
      <p:sp>
        <p:nvSpPr>
          <p:cNvPr id="10" name="Shape 39"/>
          <p:cNvSpPr>
            <a:spLocks noChangeArrowheads="1"/>
          </p:cNvSpPr>
          <p:nvPr/>
        </p:nvSpPr>
        <p:spPr bwMode="auto">
          <a:xfrm>
            <a:off x="456940" y="8591962"/>
            <a:ext cx="8551906" cy="71814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50791" tIns="50791" rIns="50791" bIns="50791" anchor="ctr">
            <a:spAutoFit/>
          </a:bodyPr>
          <a:lstStyle>
            <a:lvl1pPr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4000" b="1" dirty="0" smtClean="0">
                <a:solidFill>
                  <a:srgbClr val="EF7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 Bold"/>
                <a:cs typeface="Arial" panose="020B0604020202020204" pitchFamily="34" charset="0"/>
                <a:sym typeface="Verdana Bold"/>
              </a:rPr>
              <a:t>СЕРГЕЙ КУЗНЕЦОВ</a:t>
            </a:r>
            <a:endParaRPr lang="ru-RU" altLang="ru-RU" sz="4000" b="1" dirty="0">
              <a:solidFill>
                <a:srgbClr val="EF7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 Bold"/>
              <a:cs typeface="Arial" panose="020B0604020202020204" pitchFamily="34" charset="0"/>
              <a:sym typeface="Verdana Bold"/>
            </a:endParaRPr>
          </a:p>
        </p:txBody>
      </p:sp>
      <p:sp>
        <p:nvSpPr>
          <p:cNvPr id="11" name="Shape 40"/>
          <p:cNvSpPr>
            <a:spLocks noChangeArrowheads="1"/>
          </p:cNvSpPr>
          <p:nvPr/>
        </p:nvSpPr>
        <p:spPr bwMode="auto">
          <a:xfrm>
            <a:off x="409055" y="9478221"/>
            <a:ext cx="6103191" cy="139523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50791" tIns="50791" rIns="50791" bIns="50791" anchor="ctr">
            <a:spAutoFit/>
          </a:bodyPr>
          <a:lstStyle>
            <a:lvl1pPr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2800" b="1" dirty="0">
                <a:solidFill>
                  <a:srgbClr val="173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Verdana" panose="020B0604030504040204" pitchFamily="34" charset="0"/>
              </a:rPr>
              <a:t>КОММЕРЧЕСКИЙ ДИРЕКТОР </a:t>
            </a:r>
            <a:br>
              <a:rPr lang="ru-RU" altLang="ru-RU" sz="2800" b="1" dirty="0">
                <a:solidFill>
                  <a:srgbClr val="173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Verdana" panose="020B0604030504040204" pitchFamily="34" charset="0"/>
              </a:rPr>
            </a:br>
            <a:r>
              <a:rPr lang="ru-RU" altLang="ru-RU" sz="2800" b="1" dirty="0">
                <a:solidFill>
                  <a:srgbClr val="173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Verdana" panose="020B0604030504040204" pitchFamily="34" charset="0"/>
              </a:rPr>
              <a:t>ЦЕНТРА ЗАЩИТЫ ИНФОРМАЦИИ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2800" b="1" dirty="0">
                <a:solidFill>
                  <a:srgbClr val="173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Verdana" panose="020B0604030504040204" pitchFamily="34" charset="0"/>
              </a:rPr>
              <a:t>ГК «КОНФИДЕНТ»</a:t>
            </a:r>
            <a:endParaRPr lang="ru-RU" altLang="ru-RU" sz="2800" b="1" dirty="0">
              <a:solidFill>
                <a:srgbClr val="17338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15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44281" y="220440"/>
            <a:ext cx="15378183" cy="1296194"/>
          </a:xfrm>
          <a:prstGeom prst="rect">
            <a:avLst/>
          </a:prstGeom>
        </p:spPr>
        <p:txBody>
          <a:bodyPr vert="horz" lIns="172769" tIns="86385" rIns="172769" bIns="8638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5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 чего зависят сроки устранения уязвимостей?</a:t>
            </a:r>
            <a:endParaRPr 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52152934"/>
              </p:ext>
            </p:extLst>
          </p:nvPr>
        </p:nvGraphicFramePr>
        <p:xfrm>
          <a:off x="359842" y="2395409"/>
          <a:ext cx="16562622" cy="9558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847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800" y="2588493"/>
            <a:ext cx="12182796" cy="6613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44281" y="220440"/>
            <a:ext cx="15378183" cy="1296194"/>
          </a:xfrm>
          <a:prstGeom prst="rect">
            <a:avLst/>
          </a:prstGeom>
        </p:spPr>
        <p:txBody>
          <a:bodyPr vert="horz" lIns="172769" tIns="86385" rIns="172769" bIns="8638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5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Сроки устранения уязвимостей </a:t>
            </a:r>
            <a:br>
              <a:rPr lang="ru-RU" sz="45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5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ведущих мировых </a:t>
            </a:r>
            <a:r>
              <a:rPr lang="ru-RU" sz="4500" b="1" dirty="0" err="1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вендоров</a:t>
            </a:r>
            <a:endParaRPr 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63842" y="2736553"/>
            <a:ext cx="5783122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Zero-DAY Vulnerability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Statistics</a:t>
            </a:r>
            <a:endParaRPr lang="ru-RU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Remediation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period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05534" y="9544213"/>
            <a:ext cx="1195332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Статистика по средним срокам </a:t>
            </a:r>
            <a:r>
              <a:rPr lang="ru-RU" sz="4000" dirty="0"/>
              <a:t>устранения уязвимостей (по закрытым уязвимостям</a:t>
            </a:r>
            <a:r>
              <a:rPr lang="ru-RU" sz="4000" dirty="0" smtClean="0"/>
              <a:t>) </a:t>
            </a:r>
          </a:p>
          <a:p>
            <a:pPr algn="ctr"/>
            <a:endParaRPr lang="ru-RU" dirty="0" smtClean="0"/>
          </a:p>
          <a:p>
            <a:pPr algn="ctr"/>
            <a:r>
              <a:rPr lang="ru-RU" sz="3200" dirty="0" smtClean="0"/>
              <a:t>Данные 0-</a:t>
            </a:r>
            <a:r>
              <a:rPr lang="en-US" sz="3200" dirty="0"/>
              <a:t>DAY </a:t>
            </a:r>
            <a:r>
              <a:rPr lang="en-US" sz="3200" dirty="0" smtClean="0"/>
              <a:t>tracking </a:t>
            </a:r>
            <a:r>
              <a:rPr lang="en-US" sz="3200" dirty="0"/>
              <a:t>project</a:t>
            </a:r>
            <a:r>
              <a:rPr lang="ru-RU" sz="3200" dirty="0"/>
              <a:t> (</a:t>
            </a:r>
            <a:r>
              <a:rPr lang="ru-RU" sz="3200" u="sng" dirty="0">
                <a:hlinkClick r:id="rId4"/>
              </a:rPr>
              <a:t>www.zero-day.cz</a:t>
            </a:r>
            <a:r>
              <a:rPr lang="ru-RU" sz="3200" dirty="0" smtClean="0"/>
              <a:t>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0799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44281" y="220440"/>
            <a:ext cx="15378183" cy="1296194"/>
          </a:xfrm>
          <a:prstGeom prst="rect">
            <a:avLst/>
          </a:prstGeom>
        </p:spPr>
        <p:txBody>
          <a:bodyPr vert="horz" lIns="172769" tIns="86385" rIns="172769" bIns="8638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5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Практический кейс</a:t>
            </a:r>
            <a:endParaRPr 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719882" y="5616873"/>
            <a:ext cx="15625736" cy="0"/>
          </a:xfrm>
          <a:prstGeom prst="straightConnector1">
            <a:avLst/>
          </a:prstGeom>
          <a:ln w="762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1554894" y="5386307"/>
            <a:ext cx="461132" cy="4611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 2 (с границей) 9"/>
          <p:cNvSpPr/>
          <p:nvPr/>
        </p:nvSpPr>
        <p:spPr>
          <a:xfrm>
            <a:off x="1012748" y="9235275"/>
            <a:ext cx="3208049" cy="219624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22605"/>
              <a:gd name="adj5" fmla="val -153875"/>
              <a:gd name="adj6" fmla="val 2162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i="1" dirty="0" smtClean="0"/>
              <a:t>обнаружение уязвимости,</a:t>
            </a:r>
          </a:p>
          <a:p>
            <a:r>
              <a:rPr lang="ru-RU" i="1" dirty="0" smtClean="0"/>
              <a:t>обращение к Регулятору</a:t>
            </a:r>
            <a:endParaRPr lang="ru-RU" i="1" dirty="0"/>
          </a:p>
        </p:txBody>
      </p:sp>
      <p:sp>
        <p:nvSpPr>
          <p:cNvPr id="14" name="Овал 13"/>
          <p:cNvSpPr/>
          <p:nvPr/>
        </p:nvSpPr>
        <p:spPr>
          <a:xfrm>
            <a:off x="2744564" y="5386307"/>
            <a:ext cx="461132" cy="4611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309226" y="3587874"/>
            <a:ext cx="2491335" cy="1020886"/>
          </a:xfrm>
          <a:prstGeom prst="wedgeRoundRectCallout">
            <a:avLst>
              <a:gd name="adj1" fmla="val 9346"/>
              <a:gd name="adj2" fmla="val 12781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03.06.2016</a:t>
            </a:r>
          </a:p>
        </p:txBody>
      </p:sp>
      <p:sp>
        <p:nvSpPr>
          <p:cNvPr id="18" name="Выноска 2 (с границей) 17"/>
          <p:cNvSpPr/>
          <p:nvPr/>
        </p:nvSpPr>
        <p:spPr>
          <a:xfrm>
            <a:off x="3166681" y="6789730"/>
            <a:ext cx="5096263" cy="219624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4008"/>
              <a:gd name="adj5" fmla="val -41115"/>
              <a:gd name="adj6" fmla="val -419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i="1" dirty="0"/>
              <a:t>анализ ситуации, классификация уязвимости, оповещение конечных пользователей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63728" y="5377405"/>
            <a:ext cx="8377434" cy="470034"/>
          </a:xfrm>
          <a:prstGeom prst="roundRect">
            <a:avLst>
              <a:gd name="adj" fmla="val 4992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2940276" y="5361574"/>
            <a:ext cx="1965182" cy="470034"/>
          </a:xfrm>
          <a:prstGeom prst="roundRect">
            <a:avLst>
              <a:gd name="adj" fmla="val 4992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14041362" y="3587874"/>
            <a:ext cx="2491335" cy="1020886"/>
          </a:xfrm>
          <a:prstGeom prst="wedgeRoundRectCallout">
            <a:avLst>
              <a:gd name="adj1" fmla="val -28826"/>
              <a:gd name="adj2" fmla="val 12064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27.06.2016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597478" y="5309096"/>
            <a:ext cx="40908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770587" y="5309096"/>
            <a:ext cx="40908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501928" y="5309096"/>
            <a:ext cx="135485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 … 21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3110371" y="5309096"/>
            <a:ext cx="157607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22 … 24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8" name="Выноска 2 (с границей) 27"/>
          <p:cNvSpPr/>
          <p:nvPr/>
        </p:nvSpPr>
        <p:spPr>
          <a:xfrm>
            <a:off x="4445664" y="9235275"/>
            <a:ext cx="6112527" cy="2196244"/>
          </a:xfrm>
          <a:prstGeom prst="accentCallout2">
            <a:avLst>
              <a:gd name="adj1" fmla="val 15419"/>
              <a:gd name="adj2" fmla="val 104705"/>
              <a:gd name="adj3" fmla="val 14587"/>
              <a:gd name="adj4" fmla="val 113384"/>
              <a:gd name="adj5" fmla="val -153528"/>
              <a:gd name="adj6" fmla="val 6028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i="1" dirty="0"/>
              <a:t>устранение уязвимости, тестирование, взаимодействие с ИЛ, поиск других уязвимостей</a:t>
            </a:r>
          </a:p>
        </p:txBody>
      </p:sp>
      <p:sp>
        <p:nvSpPr>
          <p:cNvPr id="29" name="Выноска 2 (с границей) 28"/>
          <p:cNvSpPr/>
          <p:nvPr/>
        </p:nvSpPr>
        <p:spPr>
          <a:xfrm>
            <a:off x="10392144" y="6789730"/>
            <a:ext cx="5096263" cy="2196244"/>
          </a:xfrm>
          <a:prstGeom prst="accentCallout2">
            <a:avLst>
              <a:gd name="adj1" fmla="val 17917"/>
              <a:gd name="adj2" fmla="val 105782"/>
              <a:gd name="adj3" fmla="val 18750"/>
              <a:gd name="adj4" fmla="val 116255"/>
              <a:gd name="adj5" fmla="val -43613"/>
              <a:gd name="adj6" fmla="val 87310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i="1" dirty="0"/>
              <a:t>приёмо-сдаточные испытания и передача продукта в </a:t>
            </a:r>
            <a:r>
              <a:rPr lang="ru-RU" i="1" dirty="0" smtClean="0"/>
              <a:t>ИЛ, выпуск обновления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58755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2" grpId="0" animBg="1"/>
      <p:bldP spid="18" grpId="0" animBg="1"/>
      <p:bldP spid="16" grpId="0" animBg="1"/>
      <p:bldP spid="21" grpId="0" animBg="1"/>
      <p:bldP spid="23" grpId="0" animBg="1"/>
      <p:bldP spid="20" grpId="0"/>
      <p:bldP spid="25" grpId="0"/>
      <p:bldP spid="26" grpId="0"/>
      <p:bldP spid="27" grpId="0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44281" y="220440"/>
            <a:ext cx="15378183" cy="1296194"/>
          </a:xfrm>
          <a:prstGeom prst="rect">
            <a:avLst/>
          </a:prstGeom>
        </p:spPr>
        <p:txBody>
          <a:bodyPr vert="horz" lIns="172769" tIns="86385" rIns="172769" bIns="8638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5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Сроки устранения уязвимостей </a:t>
            </a:r>
            <a:br>
              <a:rPr lang="ru-RU" sz="45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5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российскими разработчиками</a:t>
            </a:r>
            <a:endParaRPr 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92" y="2736552"/>
            <a:ext cx="12638524" cy="7597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2592090" y="10520225"/>
            <a:ext cx="119533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Российским разработчикам СЗИ требуется примерно 1 месяц для устранения уязвимости</a:t>
            </a:r>
          </a:p>
        </p:txBody>
      </p:sp>
    </p:spTree>
    <p:extLst>
      <p:ext uri="{BB962C8B-B14F-4D97-AF65-F5344CB8AC3E}">
        <p14:creationId xmlns:p14="http://schemas.microsoft.com/office/powerpoint/2010/main" val="241197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090" y="2604526"/>
            <a:ext cx="11953328" cy="848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4248274" y="7976652"/>
            <a:ext cx="1152128" cy="11521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0152930" y="2950428"/>
            <a:ext cx="1152128" cy="11521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472410" y="7917999"/>
            <a:ext cx="588013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Dallas Lock, Secret Net, </a:t>
            </a:r>
            <a:r>
              <a:rPr lang="en-US" i="1" dirty="0" err="1" smtClean="0">
                <a:solidFill>
                  <a:schemeClr val="bg1"/>
                </a:solidFill>
              </a:rPr>
              <a:t>ViPNet</a:t>
            </a:r>
            <a:r>
              <a:rPr lang="ru-RU" i="1" dirty="0" smtClean="0">
                <a:solidFill>
                  <a:schemeClr val="bg1"/>
                </a:solidFill>
              </a:rPr>
              <a:t/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(уязвимости за всю историю)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96124" y="3439287"/>
            <a:ext cx="495680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Astra Linux Special Edition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(</a:t>
            </a:r>
            <a:r>
              <a:rPr lang="ru-RU" i="1" dirty="0">
                <a:solidFill>
                  <a:schemeClr val="bg1"/>
                </a:solidFill>
              </a:rPr>
              <a:t>уязвимости за 2017 год</a:t>
            </a:r>
            <a:r>
              <a:rPr lang="en-US" i="1" dirty="0" smtClean="0">
                <a:solidFill>
                  <a:schemeClr val="bg1"/>
                </a:solidFill>
              </a:rPr>
              <a:t>)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073170" y="4578060"/>
            <a:ext cx="1152128" cy="11521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816418" y="5384364"/>
            <a:ext cx="495680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Alt Linux </a:t>
            </a:r>
            <a:r>
              <a:rPr lang="ru-RU" i="1" dirty="0" smtClean="0">
                <a:solidFill>
                  <a:schemeClr val="bg1"/>
                </a:solidFill>
              </a:rPr>
              <a:t>СПТ 7.0</a:t>
            </a:r>
            <a:endParaRPr lang="en-US" i="1" dirty="0" smtClean="0">
              <a:solidFill>
                <a:schemeClr val="bg1"/>
              </a:solidFill>
            </a:endParaRPr>
          </a:p>
          <a:p>
            <a:r>
              <a:rPr lang="en-US" i="1" dirty="0" smtClean="0">
                <a:solidFill>
                  <a:schemeClr val="bg1"/>
                </a:solidFill>
              </a:rPr>
              <a:t>(</a:t>
            </a:r>
            <a:r>
              <a:rPr lang="ru-RU" i="1" dirty="0" smtClean="0">
                <a:solidFill>
                  <a:schemeClr val="bg1"/>
                </a:solidFill>
              </a:rPr>
              <a:t>уязвимости за 2017 год</a:t>
            </a:r>
            <a:r>
              <a:rPr lang="en-US" i="1" dirty="0" smtClean="0">
                <a:solidFill>
                  <a:schemeClr val="bg1"/>
                </a:solidFill>
              </a:rPr>
              <a:t>)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544281" y="220440"/>
            <a:ext cx="15378183" cy="1296194"/>
          </a:xfrm>
          <a:prstGeom prst="rect">
            <a:avLst/>
          </a:prstGeom>
        </p:spPr>
        <p:txBody>
          <a:bodyPr vert="horz" lIns="172769" tIns="86385" rIns="172769" bIns="8638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5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Сроки устранения уязвимостей </a:t>
            </a:r>
            <a:br>
              <a:rPr lang="ru-RU" sz="45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5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российскими разработчиками</a:t>
            </a:r>
            <a:endParaRPr 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40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44281" y="220440"/>
            <a:ext cx="15378183" cy="1296194"/>
          </a:xfrm>
          <a:prstGeom prst="rect">
            <a:avLst/>
          </a:prstGeom>
        </p:spPr>
        <p:txBody>
          <a:bodyPr vert="horz" lIns="172769" tIns="86385" rIns="172769" bIns="8638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5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Результаты опроса партнёров и конечных пользователей ЦЗИ ГК «Конфидент»</a:t>
            </a:r>
            <a:endParaRPr 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" t="731" r="874" b="1270"/>
          <a:stretch/>
        </p:blipFill>
        <p:spPr bwMode="auto">
          <a:xfrm>
            <a:off x="503858" y="2016473"/>
            <a:ext cx="16273808" cy="964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37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44281" y="220440"/>
            <a:ext cx="15378183" cy="1296194"/>
          </a:xfrm>
          <a:prstGeom prst="rect">
            <a:avLst/>
          </a:prstGeom>
        </p:spPr>
        <p:txBody>
          <a:bodyPr vert="horz" lIns="172769" tIns="86385" rIns="172769" bIns="8638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5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Результаты опроса партнёров и конечных пользователей ЦЗИ ГК «Конфидент»</a:t>
            </a:r>
            <a:endParaRPr 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15890" y="4392737"/>
            <a:ext cx="95727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По мнению профессионального сообщества разработчики средств защиты информации должны устранять уязвимости в своих продуктах от 1 недели до 1 месяца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08114" y="3096593"/>
            <a:ext cx="1998678" cy="64479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1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413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908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28" y="2365524"/>
            <a:ext cx="14638338" cy="944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44281" y="220440"/>
            <a:ext cx="15378183" cy="1296194"/>
          </a:xfrm>
          <a:prstGeom prst="rect">
            <a:avLst/>
          </a:prstGeom>
        </p:spPr>
        <p:txBody>
          <a:bodyPr vert="horz" lIns="172769" tIns="86385" rIns="172769" bIns="8638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5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Минимизация вероятности возникновения уязвимостей в сертифицированных СЗИ</a:t>
            </a:r>
            <a:endParaRPr 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11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28" y="2365524"/>
            <a:ext cx="14638338" cy="944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44281" y="220440"/>
            <a:ext cx="15378183" cy="1296194"/>
          </a:xfrm>
          <a:prstGeom prst="rect">
            <a:avLst/>
          </a:prstGeom>
        </p:spPr>
        <p:txBody>
          <a:bodyPr vert="horz" lIns="172769" tIns="86385" rIns="172769" bIns="8638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5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Минимизация вероятности возникновения уязвимостей в сертифицированных СЗИ</a:t>
            </a:r>
            <a:endParaRPr 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02349" y="2520529"/>
            <a:ext cx="165101" cy="72008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41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2462E-6 -3.01665E-6 L 2.02462E-6 0.3865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3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44281" y="220440"/>
            <a:ext cx="15378183" cy="1296194"/>
          </a:xfrm>
          <a:prstGeom prst="rect">
            <a:avLst/>
          </a:prstGeom>
        </p:spPr>
        <p:txBody>
          <a:bodyPr vert="horz" lIns="172769" tIns="86385" rIns="172769" bIns="8638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5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Минимизация вероятности возникновения уязвимостей в сертифицированных СЗИ</a:t>
            </a:r>
            <a:endParaRPr 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02349" y="2520529"/>
            <a:ext cx="165101" cy="72008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50"/>
          <a:stretch/>
        </p:blipFill>
        <p:spPr bwMode="auto">
          <a:xfrm>
            <a:off x="3998342" y="9731996"/>
            <a:ext cx="7318883" cy="222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24538" y="3456633"/>
            <a:ext cx="98650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err="1"/>
              <a:t>Bug</a:t>
            </a:r>
            <a:r>
              <a:rPr lang="ru-RU" sz="2800" i="1" dirty="0"/>
              <a:t> </a:t>
            </a:r>
            <a:r>
              <a:rPr lang="ru-RU" sz="2800" i="1" dirty="0" err="1"/>
              <a:t>bounty</a:t>
            </a:r>
            <a:r>
              <a:rPr lang="ru-RU" sz="2800" i="1" dirty="0"/>
              <a:t> (юридическое оформление для защиты прав </a:t>
            </a:r>
            <a:r>
              <a:rPr lang="ru-RU" sz="2800" i="1" dirty="0" err="1"/>
              <a:t>вендора</a:t>
            </a:r>
            <a:r>
              <a:rPr lang="ru-RU" sz="2800" i="1" dirty="0"/>
              <a:t> и исследователей, функциональность личного кабинета для получения версий ПО и отправки информации об уязвимостях). Уже более 100 исследователей зарегистрировались в программе.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68014" y="2520529"/>
            <a:ext cx="58324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i="1" dirty="0"/>
              <a:t>Работа с ВУЗами: бесплатное предоставление СЗИ и документации для обеспечения учебного процесса, сертификация специалистов по продуктам, методическая поддержка.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24538" y="6192937"/>
            <a:ext cx="8639175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i="1" dirty="0"/>
              <a:t>Процесс безопасной разработки по ГОСТ Р 56939—2016, собственные методики и подходы к разработке безопасной архитектуры, использование автоматизированных проверок (статический и динамический анализ) кода.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44849" y="5816054"/>
            <a:ext cx="43195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i="1" dirty="0"/>
              <a:t>Оперативное оповещение пользователей через рассылку.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83916" y="7760270"/>
            <a:ext cx="46805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i="1" dirty="0"/>
              <a:t>Проверка наличия обновлений в программном обеспечении.</a:t>
            </a:r>
          </a:p>
        </p:txBody>
      </p:sp>
      <p:sp>
        <p:nvSpPr>
          <p:cNvPr id="10" name="Полилиния 9"/>
          <p:cNvSpPr/>
          <p:nvPr/>
        </p:nvSpPr>
        <p:spPr>
          <a:xfrm flipV="1">
            <a:off x="5796632" y="2695575"/>
            <a:ext cx="304800" cy="2314575"/>
          </a:xfrm>
          <a:custGeom>
            <a:avLst/>
            <a:gdLst>
              <a:gd name="connsiteX0" fmla="*/ 0 w 400050"/>
              <a:gd name="connsiteY0" fmla="*/ 2286000 h 2286000"/>
              <a:gd name="connsiteX1" fmla="*/ 0 w 400050"/>
              <a:gd name="connsiteY1" fmla="*/ 0 h 2286000"/>
              <a:gd name="connsiteX2" fmla="*/ 400050 w 400050"/>
              <a:gd name="connsiteY2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050" h="2286000">
                <a:moveTo>
                  <a:pt x="0" y="2286000"/>
                </a:moveTo>
                <a:lnTo>
                  <a:pt x="0" y="0"/>
                </a:lnTo>
                <a:lnTo>
                  <a:pt x="400050" y="0"/>
                </a:lnTo>
              </a:path>
            </a:pathLst>
          </a:cu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V="1">
            <a:off x="5796632" y="6013622"/>
            <a:ext cx="304800" cy="1089447"/>
          </a:xfrm>
          <a:custGeom>
            <a:avLst/>
            <a:gdLst>
              <a:gd name="connsiteX0" fmla="*/ 0 w 400050"/>
              <a:gd name="connsiteY0" fmla="*/ 2286000 h 2286000"/>
              <a:gd name="connsiteX1" fmla="*/ 0 w 400050"/>
              <a:gd name="connsiteY1" fmla="*/ 0 h 2286000"/>
              <a:gd name="connsiteX2" fmla="*/ 400050 w 400050"/>
              <a:gd name="connsiteY2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050" h="2286000">
                <a:moveTo>
                  <a:pt x="0" y="2286000"/>
                </a:moveTo>
                <a:lnTo>
                  <a:pt x="0" y="0"/>
                </a:lnTo>
                <a:lnTo>
                  <a:pt x="400050" y="0"/>
                </a:lnTo>
              </a:path>
            </a:pathLst>
          </a:cu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 flipV="1">
            <a:off x="5796632" y="7962056"/>
            <a:ext cx="304800" cy="1038225"/>
          </a:xfrm>
          <a:custGeom>
            <a:avLst/>
            <a:gdLst>
              <a:gd name="connsiteX0" fmla="*/ 0 w 400050"/>
              <a:gd name="connsiteY0" fmla="*/ 2286000 h 2286000"/>
              <a:gd name="connsiteX1" fmla="*/ 0 w 400050"/>
              <a:gd name="connsiteY1" fmla="*/ 0 h 2286000"/>
              <a:gd name="connsiteX2" fmla="*/ 400050 w 400050"/>
              <a:gd name="connsiteY2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050" h="2286000">
                <a:moveTo>
                  <a:pt x="0" y="2286000"/>
                </a:moveTo>
                <a:lnTo>
                  <a:pt x="0" y="0"/>
                </a:lnTo>
                <a:lnTo>
                  <a:pt x="400050" y="0"/>
                </a:lnTo>
              </a:path>
            </a:pathLst>
          </a:cu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 flipH="1" flipV="1">
            <a:off x="6272882" y="3638550"/>
            <a:ext cx="304800" cy="1975530"/>
          </a:xfrm>
          <a:custGeom>
            <a:avLst/>
            <a:gdLst>
              <a:gd name="connsiteX0" fmla="*/ 0 w 400050"/>
              <a:gd name="connsiteY0" fmla="*/ 2286000 h 2286000"/>
              <a:gd name="connsiteX1" fmla="*/ 0 w 400050"/>
              <a:gd name="connsiteY1" fmla="*/ 0 h 2286000"/>
              <a:gd name="connsiteX2" fmla="*/ 400050 w 400050"/>
              <a:gd name="connsiteY2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050" h="2286000">
                <a:moveTo>
                  <a:pt x="0" y="2286000"/>
                </a:moveTo>
                <a:lnTo>
                  <a:pt x="0" y="0"/>
                </a:lnTo>
                <a:lnTo>
                  <a:pt x="400050" y="0"/>
                </a:lnTo>
              </a:path>
            </a:pathLst>
          </a:cu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 flipH="1" flipV="1">
            <a:off x="6272882" y="6369606"/>
            <a:ext cx="304800" cy="1971675"/>
          </a:xfrm>
          <a:custGeom>
            <a:avLst/>
            <a:gdLst>
              <a:gd name="connsiteX0" fmla="*/ 0 w 400050"/>
              <a:gd name="connsiteY0" fmla="*/ 2286000 h 2286000"/>
              <a:gd name="connsiteX1" fmla="*/ 0 w 400050"/>
              <a:gd name="connsiteY1" fmla="*/ 0 h 2286000"/>
              <a:gd name="connsiteX2" fmla="*/ 400050 w 400050"/>
              <a:gd name="connsiteY2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050" h="2286000">
                <a:moveTo>
                  <a:pt x="0" y="2286000"/>
                </a:moveTo>
                <a:lnTo>
                  <a:pt x="0" y="0"/>
                </a:lnTo>
                <a:lnTo>
                  <a:pt x="400050" y="0"/>
                </a:lnTo>
              </a:path>
            </a:pathLst>
          </a:cu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64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10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44281" y="220440"/>
            <a:ext cx="15378183" cy="1296194"/>
          </a:xfrm>
          <a:prstGeom prst="rect">
            <a:avLst/>
          </a:prstGeom>
        </p:spPr>
        <p:txBody>
          <a:bodyPr vert="horz" lIns="172769" tIns="86385" rIns="172769" bIns="8638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500" b="1" dirty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Кратко о ГК «Конфидент»</a:t>
            </a:r>
            <a:endParaRPr 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" r="4868"/>
          <a:stretch/>
        </p:blipFill>
        <p:spPr bwMode="auto">
          <a:xfrm>
            <a:off x="34183" y="3143250"/>
            <a:ext cx="17235884" cy="6218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24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544281" y="220440"/>
            <a:ext cx="15378183" cy="1296194"/>
          </a:xfrm>
          <a:prstGeom prst="rect">
            <a:avLst/>
          </a:prstGeom>
        </p:spPr>
        <p:txBody>
          <a:bodyPr vert="horz" lIns="172769" tIns="86385" rIns="172769" bIns="8638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5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Выводы</a:t>
            </a:r>
            <a:endParaRPr 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856786" y="4464745"/>
            <a:ext cx="727280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безопасность ИС влияет не только количество уязвимостей, но и скорость их устранения.</a:t>
            </a:r>
          </a:p>
          <a:p>
            <a:endParaRPr lang="ru-RU" dirty="0"/>
          </a:p>
          <a:p>
            <a:r>
              <a:rPr lang="ru-RU" dirty="0" smtClean="0"/>
              <a:t>Устранение уязвимостей в свободном ПО происходит значительно дольше, чем в </a:t>
            </a:r>
            <a:r>
              <a:rPr lang="ru-RU" dirty="0" err="1" smtClean="0"/>
              <a:t>проприетарном</a:t>
            </a:r>
            <a:r>
              <a:rPr lang="ru-RU" dirty="0" smtClean="0"/>
              <a:t> ПО.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l="14151" r="15096"/>
          <a:stretch/>
        </p:blipFill>
        <p:spPr>
          <a:xfrm>
            <a:off x="1367954" y="3600649"/>
            <a:ext cx="6480720" cy="5194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530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39031" y="5800477"/>
            <a:ext cx="16330440" cy="1198327"/>
          </a:xfrm>
          <a:prstGeom prst="rect">
            <a:avLst/>
          </a:prstGeom>
        </p:spPr>
        <p:txBody>
          <a:bodyPr wrap="square" lIns="172769" tIns="86385" rIns="172769" bIns="86385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3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83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hape 43"/>
          <p:cNvSpPr>
            <a:spLocks noChangeArrowheads="1"/>
          </p:cNvSpPr>
          <p:nvPr/>
        </p:nvSpPr>
        <p:spPr bwMode="auto">
          <a:xfrm>
            <a:off x="11123384" y="9378542"/>
            <a:ext cx="1474981" cy="53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791" tIns="50791" rIns="50791" bIns="50791" anchor="ctr">
            <a:spAutoFit/>
          </a:bodyPr>
          <a:lstStyle>
            <a:lvl1pPr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2800" b="1" dirty="0">
                <a:solidFill>
                  <a:srgbClr val="EF7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 Bold"/>
                <a:cs typeface="Arial" panose="020B0604020202020204" pitchFamily="34" charset="0"/>
                <a:sym typeface="Verdana Bold"/>
              </a:rPr>
              <a:t>E-MAIL:</a:t>
            </a:r>
          </a:p>
        </p:txBody>
      </p:sp>
      <p:sp>
        <p:nvSpPr>
          <p:cNvPr id="11" name="Shape 44"/>
          <p:cNvSpPr>
            <a:spLocks noChangeArrowheads="1"/>
          </p:cNvSpPr>
          <p:nvPr/>
        </p:nvSpPr>
        <p:spPr bwMode="auto">
          <a:xfrm>
            <a:off x="11525225" y="10104823"/>
            <a:ext cx="1072048" cy="53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791" tIns="50791" rIns="50791" bIns="50791" anchor="ctr">
            <a:spAutoFit/>
          </a:bodyPr>
          <a:lstStyle>
            <a:lvl1pPr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ru-RU" sz="2800" b="1" dirty="0">
                <a:solidFill>
                  <a:srgbClr val="EF7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 Bold"/>
                <a:cs typeface="Arial" panose="020B0604020202020204" pitchFamily="34" charset="0"/>
                <a:sym typeface="Verdana Bold"/>
              </a:rPr>
              <a:t>WEB</a:t>
            </a:r>
            <a:r>
              <a:rPr lang="ru-RU" altLang="ru-RU" sz="2800" b="1" dirty="0">
                <a:solidFill>
                  <a:srgbClr val="EF7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 Bold"/>
                <a:cs typeface="Arial" panose="020B0604020202020204" pitchFamily="34" charset="0"/>
                <a:sym typeface="Verdana Bold"/>
              </a:rPr>
              <a:t>:</a:t>
            </a:r>
          </a:p>
        </p:txBody>
      </p:sp>
      <p:sp>
        <p:nvSpPr>
          <p:cNvPr id="12" name="Shape 46"/>
          <p:cNvSpPr>
            <a:spLocks noChangeArrowheads="1"/>
          </p:cNvSpPr>
          <p:nvPr/>
        </p:nvSpPr>
        <p:spPr bwMode="auto">
          <a:xfrm>
            <a:off x="12677342" y="9378542"/>
            <a:ext cx="4109369" cy="53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791" tIns="50791" rIns="50791" bIns="50791" anchor="ctr">
            <a:spAutoFit/>
          </a:bodyPr>
          <a:lstStyle>
            <a:lvl1pPr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ru-RU" sz="2800" b="1" dirty="0" smtClean="0">
                <a:solidFill>
                  <a:srgbClr val="173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Verdana" panose="020B0604030504040204" pitchFamily="34" charset="0"/>
              </a:rPr>
              <a:t>KSP</a:t>
            </a:r>
            <a:r>
              <a:rPr lang="ru-RU" altLang="ru-RU" sz="2800" b="1" dirty="0" smtClean="0">
                <a:solidFill>
                  <a:srgbClr val="173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Verdana" panose="020B0604030504040204" pitchFamily="34" charset="0"/>
              </a:rPr>
              <a:t>@</a:t>
            </a:r>
            <a:r>
              <a:rPr lang="en-US" altLang="ru-RU" sz="2800" b="1" dirty="0">
                <a:solidFill>
                  <a:srgbClr val="173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Verdana" panose="020B0604030504040204" pitchFamily="34" charset="0"/>
              </a:rPr>
              <a:t>CONFIDENT.RU</a:t>
            </a:r>
            <a:endParaRPr lang="ru-RU" altLang="ru-RU" sz="2800" b="1" dirty="0">
              <a:solidFill>
                <a:srgbClr val="17338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Verdana" panose="020B0604030504040204" pitchFamily="34" charset="0"/>
            </a:endParaRPr>
          </a:p>
        </p:txBody>
      </p:sp>
      <p:sp>
        <p:nvSpPr>
          <p:cNvPr id="13" name="Shape 47"/>
          <p:cNvSpPr>
            <a:spLocks noChangeArrowheads="1"/>
          </p:cNvSpPr>
          <p:nvPr/>
        </p:nvSpPr>
        <p:spPr bwMode="auto">
          <a:xfrm>
            <a:off x="12651652" y="10115143"/>
            <a:ext cx="4342038" cy="53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791" tIns="50791" rIns="50791" bIns="50791" anchor="ctr">
            <a:spAutoFit/>
          </a:bodyPr>
          <a:lstStyle>
            <a:lvl1pPr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ru-RU" sz="2800" b="1">
                <a:solidFill>
                  <a:srgbClr val="173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Verdana" panose="020B0604030504040204" pitchFamily="34" charset="0"/>
              </a:rPr>
              <a:t>WWW.DALLASLOCK.RU</a:t>
            </a:r>
            <a:endParaRPr lang="ru-RU" altLang="ru-RU" sz="2800" b="1">
              <a:solidFill>
                <a:srgbClr val="17338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Verdana" panose="020B0604030504040204" pitchFamily="34" charset="0"/>
            </a:endParaRPr>
          </a:p>
        </p:txBody>
      </p:sp>
      <p:sp>
        <p:nvSpPr>
          <p:cNvPr id="9" name="Shape 39"/>
          <p:cNvSpPr>
            <a:spLocks noChangeArrowheads="1"/>
          </p:cNvSpPr>
          <p:nvPr/>
        </p:nvSpPr>
        <p:spPr bwMode="auto">
          <a:xfrm>
            <a:off x="456940" y="8591962"/>
            <a:ext cx="8551906" cy="71814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50791" tIns="50791" rIns="50791" bIns="50791" anchor="ctr">
            <a:spAutoFit/>
          </a:bodyPr>
          <a:lstStyle>
            <a:lvl1pPr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4000" b="1" dirty="0" smtClean="0">
                <a:solidFill>
                  <a:srgbClr val="EF7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 Bold"/>
                <a:cs typeface="Arial" panose="020B0604020202020204" pitchFamily="34" charset="0"/>
                <a:sym typeface="Verdana Bold"/>
              </a:rPr>
              <a:t>СЕРГЕЙ КУЗНЕЦОВ</a:t>
            </a:r>
            <a:endParaRPr lang="ru-RU" altLang="ru-RU" sz="4000" b="1" dirty="0">
              <a:solidFill>
                <a:srgbClr val="EF7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 Bold"/>
              <a:cs typeface="Arial" panose="020B0604020202020204" pitchFamily="34" charset="0"/>
              <a:sym typeface="Verdana Bold"/>
            </a:endParaRPr>
          </a:p>
        </p:txBody>
      </p:sp>
      <p:sp>
        <p:nvSpPr>
          <p:cNvPr id="16" name="Shape 40"/>
          <p:cNvSpPr>
            <a:spLocks noChangeArrowheads="1"/>
          </p:cNvSpPr>
          <p:nvPr/>
        </p:nvSpPr>
        <p:spPr bwMode="auto">
          <a:xfrm>
            <a:off x="409055" y="9478221"/>
            <a:ext cx="6103191" cy="139523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50791" tIns="50791" rIns="50791" bIns="50791" anchor="ctr">
            <a:spAutoFit/>
          </a:bodyPr>
          <a:lstStyle>
            <a:lvl1pPr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2800" b="1" dirty="0">
                <a:solidFill>
                  <a:srgbClr val="173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Verdana" panose="020B0604030504040204" pitchFamily="34" charset="0"/>
              </a:rPr>
              <a:t>КОММЕРЧЕСКИЙ ДИРЕКТОР </a:t>
            </a:r>
            <a:br>
              <a:rPr lang="ru-RU" altLang="ru-RU" sz="2800" b="1" dirty="0">
                <a:solidFill>
                  <a:srgbClr val="173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Verdana" panose="020B0604030504040204" pitchFamily="34" charset="0"/>
              </a:rPr>
            </a:br>
            <a:r>
              <a:rPr lang="ru-RU" altLang="ru-RU" sz="2800" b="1" dirty="0">
                <a:solidFill>
                  <a:srgbClr val="173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Verdana" panose="020B0604030504040204" pitchFamily="34" charset="0"/>
              </a:rPr>
              <a:t>ЦЕНТРА ЗАЩИТЫ ИНФОРМАЦИИ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2800" b="1" dirty="0">
                <a:solidFill>
                  <a:srgbClr val="173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Verdana" panose="020B0604030504040204" pitchFamily="34" charset="0"/>
              </a:rPr>
              <a:t>ГК «КОНФИДЕНТ»</a:t>
            </a:r>
            <a:endParaRPr lang="ru-RU" altLang="ru-RU" sz="2800" b="1" dirty="0">
              <a:solidFill>
                <a:srgbClr val="17338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95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544281" y="220440"/>
            <a:ext cx="15378183" cy="1296194"/>
          </a:xfrm>
          <a:prstGeom prst="rect">
            <a:avLst/>
          </a:prstGeom>
        </p:spPr>
        <p:txBody>
          <a:bodyPr vert="horz" lIns="172812" tIns="86406" rIns="172812" bIns="8640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 defTabSz="1727699">
              <a:spcBef>
                <a:spcPts val="0"/>
              </a:spcBef>
            </a:pPr>
            <a:r>
              <a:rPr lang="ru-RU" sz="4500" b="1" dirty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Обновление сертифицированных </a:t>
            </a:r>
            <a:br>
              <a:rPr lang="ru-RU" sz="4500" b="1" dirty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500" b="1" dirty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средств защиты информации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92089" y="2592537"/>
            <a:ext cx="134654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solidFill>
                  <a:srgbClr val="C00000"/>
                </a:solidFill>
              </a:rPr>
              <a:t>Методика обновления </a:t>
            </a:r>
            <a:r>
              <a:rPr lang="ru-RU" sz="4800" b="1" dirty="0">
                <a:solidFill>
                  <a:srgbClr val="C00000"/>
                </a:solidFill>
              </a:rPr>
              <a:t>сертифицированных средств защиты </a:t>
            </a:r>
            <a:r>
              <a:rPr lang="ru-RU" sz="4800" b="1" dirty="0" smtClean="0">
                <a:solidFill>
                  <a:srgbClr val="C00000"/>
                </a:solidFill>
              </a:rPr>
              <a:t>информации: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88034" y="4913250"/>
            <a:ext cx="136095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ru-RU" sz="4400" dirty="0" smtClean="0"/>
              <a:t>Определены типы обновлений (</a:t>
            </a:r>
            <a:r>
              <a:rPr lang="ru-RU" sz="4400" dirty="0"/>
              <a:t>включая </a:t>
            </a:r>
            <a:r>
              <a:rPr lang="ru-RU" sz="4400" dirty="0" smtClean="0"/>
              <a:t>обновления, направленные </a:t>
            </a:r>
            <a:r>
              <a:rPr lang="ru-RU" sz="4400" dirty="0"/>
              <a:t>на устранение уязвимостей </a:t>
            </a:r>
            <a:r>
              <a:rPr lang="ru-RU" sz="4400" dirty="0" smtClean="0"/>
              <a:t>средств </a:t>
            </a:r>
            <a:r>
              <a:rPr lang="ru-RU" sz="4400" dirty="0"/>
              <a:t>защиты </a:t>
            </a:r>
            <a:r>
              <a:rPr lang="ru-RU" sz="4400" dirty="0" smtClean="0"/>
              <a:t>информации), а также действия </a:t>
            </a:r>
            <a:r>
              <a:rPr lang="ru-RU" sz="4400" dirty="0" err="1" smtClean="0"/>
              <a:t>вендора</a:t>
            </a:r>
            <a:r>
              <a:rPr lang="ru-RU" sz="4400" dirty="0" smtClean="0"/>
              <a:t> (заявителя), испытательной лаборатории и конечных пользователей при применении данных обновлений.</a:t>
            </a:r>
          </a:p>
          <a:p>
            <a:endParaRPr lang="ru-RU" sz="4400" dirty="0" smtClean="0"/>
          </a:p>
          <a:p>
            <a:pPr marL="457200" indent="-457200">
              <a:buFont typeface="Wingdings" pitchFamily="2" charset="2"/>
              <a:buChar char="§"/>
            </a:pPr>
            <a:r>
              <a:rPr lang="ru-RU" sz="4400" dirty="0" smtClean="0"/>
              <a:t>Все разработчики применяют данную методику.</a:t>
            </a:r>
          </a:p>
          <a:p>
            <a:pPr marL="457200" indent="-457200">
              <a:buFont typeface="Wingdings" pitchFamily="2" charset="2"/>
              <a:buChar char="§"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70003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62811" y="3151549"/>
            <a:ext cx="1527084" cy="514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277724" y="3141685"/>
            <a:ext cx="866266" cy="613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447791" y="3141684"/>
            <a:ext cx="2009321" cy="72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995575" y="3151549"/>
            <a:ext cx="2816636" cy="514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5" idx="2"/>
          </p:cNvCxnSpPr>
          <p:nvPr/>
        </p:nvCxnSpPr>
        <p:spPr>
          <a:xfrm>
            <a:off x="4726353" y="3203032"/>
            <a:ext cx="0" cy="859521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710804" y="3214349"/>
            <a:ext cx="0" cy="859521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0430300" y="3214349"/>
            <a:ext cx="0" cy="859521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3390227" y="3214349"/>
            <a:ext cx="0" cy="859521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360014" y="2448521"/>
            <a:ext cx="2732676" cy="693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Вендор</a:t>
            </a: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6322663" y="2448521"/>
            <a:ext cx="2732676" cy="693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ИЛ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9068134" y="2448521"/>
            <a:ext cx="2732676" cy="693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Регулятор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11774832" y="2448521"/>
            <a:ext cx="3218682" cy="693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Пользователи</a:t>
            </a:r>
            <a:endParaRPr lang="ru-RU" dirty="0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544281" y="220440"/>
            <a:ext cx="15378183" cy="1296194"/>
          </a:xfrm>
          <a:prstGeom prst="rect">
            <a:avLst/>
          </a:prstGeom>
        </p:spPr>
        <p:txBody>
          <a:bodyPr vert="horz" lIns="172812" tIns="86406" rIns="172812" bIns="8640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 defTabSz="1727699">
              <a:spcBef>
                <a:spcPts val="0"/>
              </a:spcBef>
            </a:pPr>
            <a:r>
              <a:rPr lang="ru-RU" sz="4500" b="1" dirty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Обновление сертифицированных </a:t>
            </a:r>
            <a:br>
              <a:rPr lang="ru-RU" sz="4500" b="1" dirty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500" b="1" dirty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средств защиты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182068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62811" y="3151549"/>
            <a:ext cx="1527084" cy="514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277724" y="3141685"/>
            <a:ext cx="866266" cy="613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447791" y="3141684"/>
            <a:ext cx="2009321" cy="72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995575" y="3151549"/>
            <a:ext cx="2816636" cy="514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5" idx="2"/>
          </p:cNvCxnSpPr>
          <p:nvPr/>
        </p:nvCxnSpPr>
        <p:spPr>
          <a:xfrm>
            <a:off x="4726353" y="3203032"/>
            <a:ext cx="0" cy="859521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710804" y="3214349"/>
            <a:ext cx="0" cy="859521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0430300" y="3214349"/>
            <a:ext cx="0" cy="859521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3390227" y="3214349"/>
            <a:ext cx="0" cy="859521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360014" y="2448521"/>
            <a:ext cx="2732676" cy="693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Вендор</a:t>
            </a: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6322663" y="2448521"/>
            <a:ext cx="2732676" cy="693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ИЛ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9068134" y="2448521"/>
            <a:ext cx="2732676" cy="693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Регулятор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11774832" y="2448521"/>
            <a:ext cx="3218682" cy="693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Пользователи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4601582" y="3608468"/>
            <a:ext cx="264958" cy="17028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4" name="Прямая со стрелкой 63"/>
          <p:cNvCxnSpPr/>
          <p:nvPr/>
        </p:nvCxnSpPr>
        <p:spPr>
          <a:xfrm>
            <a:off x="3098337" y="3608468"/>
            <a:ext cx="1503245" cy="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4866540" y="5311293"/>
            <a:ext cx="2681263" cy="567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олилиния 65"/>
          <p:cNvSpPr/>
          <p:nvPr/>
        </p:nvSpPr>
        <p:spPr>
          <a:xfrm>
            <a:off x="4882847" y="3629416"/>
            <a:ext cx="595363" cy="1687546"/>
          </a:xfrm>
          <a:custGeom>
            <a:avLst/>
            <a:gdLst>
              <a:gd name="connsiteX0" fmla="*/ 0 w 825500"/>
              <a:gd name="connsiteY0" fmla="*/ 0 h 1498600"/>
              <a:gd name="connsiteX1" fmla="*/ 825500 w 825500"/>
              <a:gd name="connsiteY1" fmla="*/ 635000 h 1498600"/>
              <a:gd name="connsiteX2" fmla="*/ 38100 w 825500"/>
              <a:gd name="connsiteY2" fmla="*/ 1498600 h 1498600"/>
              <a:gd name="connsiteX0" fmla="*/ 0 w 825556"/>
              <a:gd name="connsiteY0" fmla="*/ 0 h 1498600"/>
              <a:gd name="connsiteX1" fmla="*/ 825500 w 825556"/>
              <a:gd name="connsiteY1" fmla="*/ 635000 h 1498600"/>
              <a:gd name="connsiteX2" fmla="*/ 38100 w 825556"/>
              <a:gd name="connsiteY2" fmla="*/ 1498600 h 1498600"/>
              <a:gd name="connsiteX0" fmla="*/ 0 w 825556"/>
              <a:gd name="connsiteY0" fmla="*/ 0 h 1498600"/>
              <a:gd name="connsiteX1" fmla="*/ 825500 w 825556"/>
              <a:gd name="connsiteY1" fmla="*/ 635000 h 1498600"/>
              <a:gd name="connsiteX2" fmla="*/ 38100 w 825556"/>
              <a:gd name="connsiteY2" fmla="*/ 1498600 h 1498600"/>
              <a:gd name="connsiteX0" fmla="*/ 0 w 825587"/>
              <a:gd name="connsiteY0" fmla="*/ 0 h 1498621"/>
              <a:gd name="connsiteX1" fmla="*/ 825500 w 825587"/>
              <a:gd name="connsiteY1" fmla="*/ 635000 h 1498621"/>
              <a:gd name="connsiteX2" fmla="*/ 38100 w 825587"/>
              <a:gd name="connsiteY2" fmla="*/ 1498600 h 1498621"/>
              <a:gd name="connsiteX0" fmla="*/ 0 w 825594"/>
              <a:gd name="connsiteY0" fmla="*/ 0 h 1498600"/>
              <a:gd name="connsiteX1" fmla="*/ 825500 w 825594"/>
              <a:gd name="connsiteY1" fmla="*/ 635000 h 1498600"/>
              <a:gd name="connsiteX2" fmla="*/ 38100 w 825594"/>
              <a:gd name="connsiteY2" fmla="*/ 1498600 h 1498600"/>
              <a:gd name="connsiteX0" fmla="*/ 0 w 825594"/>
              <a:gd name="connsiteY0" fmla="*/ 0 h 1498600"/>
              <a:gd name="connsiteX1" fmla="*/ 825500 w 825594"/>
              <a:gd name="connsiteY1" fmla="*/ 635000 h 1498600"/>
              <a:gd name="connsiteX2" fmla="*/ 38100 w 825594"/>
              <a:gd name="connsiteY2" fmla="*/ 1498600 h 1498600"/>
              <a:gd name="connsiteX0" fmla="*/ 0 w 473403"/>
              <a:gd name="connsiteY0" fmla="*/ 0 h 1498600"/>
              <a:gd name="connsiteX1" fmla="*/ 469900 w 473403"/>
              <a:gd name="connsiteY1" fmla="*/ 762000 h 1498600"/>
              <a:gd name="connsiteX2" fmla="*/ 38100 w 473403"/>
              <a:gd name="connsiteY2" fmla="*/ 1498600 h 1498600"/>
              <a:gd name="connsiteX0" fmla="*/ 0 w 475809"/>
              <a:gd name="connsiteY0" fmla="*/ 0 h 1498600"/>
              <a:gd name="connsiteX1" fmla="*/ 469900 w 475809"/>
              <a:gd name="connsiteY1" fmla="*/ 762000 h 1498600"/>
              <a:gd name="connsiteX2" fmla="*/ 38100 w 475809"/>
              <a:gd name="connsiteY2" fmla="*/ 1498600 h 1498600"/>
              <a:gd name="connsiteX0" fmla="*/ 0 w 473290"/>
              <a:gd name="connsiteY0" fmla="*/ 0 h 1498600"/>
              <a:gd name="connsiteX1" fmla="*/ 469900 w 473290"/>
              <a:gd name="connsiteY1" fmla="*/ 762000 h 1498600"/>
              <a:gd name="connsiteX2" fmla="*/ 38100 w 473290"/>
              <a:gd name="connsiteY2" fmla="*/ 1498600 h 1498600"/>
              <a:gd name="connsiteX0" fmla="*/ 0 w 471766"/>
              <a:gd name="connsiteY0" fmla="*/ 0 h 1498600"/>
              <a:gd name="connsiteX1" fmla="*/ 469900 w 471766"/>
              <a:gd name="connsiteY1" fmla="*/ 762000 h 1498600"/>
              <a:gd name="connsiteX2" fmla="*/ 38100 w 471766"/>
              <a:gd name="connsiteY2" fmla="*/ 1498600 h 1498600"/>
              <a:gd name="connsiteX0" fmla="*/ 0 w 533933"/>
              <a:gd name="connsiteY0" fmla="*/ 0 h 1498600"/>
              <a:gd name="connsiteX1" fmla="*/ 533400 w 533933"/>
              <a:gd name="connsiteY1" fmla="*/ 698500 h 1498600"/>
              <a:gd name="connsiteX2" fmla="*/ 38100 w 533933"/>
              <a:gd name="connsiteY2" fmla="*/ 1498600 h 1498600"/>
              <a:gd name="connsiteX0" fmla="*/ 0 w 533468"/>
              <a:gd name="connsiteY0" fmla="*/ 0 h 1460500"/>
              <a:gd name="connsiteX1" fmla="*/ 533400 w 533468"/>
              <a:gd name="connsiteY1" fmla="*/ 698500 h 1460500"/>
              <a:gd name="connsiteX2" fmla="*/ 12700 w 533468"/>
              <a:gd name="connsiteY2" fmla="*/ 1460500 h 1460500"/>
              <a:gd name="connsiteX0" fmla="*/ 0 w 533489"/>
              <a:gd name="connsiteY0" fmla="*/ 0 h 1460500"/>
              <a:gd name="connsiteX1" fmla="*/ 533400 w 533489"/>
              <a:gd name="connsiteY1" fmla="*/ 698500 h 1460500"/>
              <a:gd name="connsiteX2" fmla="*/ 12700 w 533489"/>
              <a:gd name="connsiteY2" fmla="*/ 1460500 h 1460500"/>
              <a:gd name="connsiteX0" fmla="*/ 0 w 533434"/>
              <a:gd name="connsiteY0" fmla="*/ 0 h 1460500"/>
              <a:gd name="connsiteX1" fmla="*/ 533400 w 533434"/>
              <a:gd name="connsiteY1" fmla="*/ 698500 h 1460500"/>
              <a:gd name="connsiteX2" fmla="*/ 12700 w 533434"/>
              <a:gd name="connsiteY2" fmla="*/ 1460500 h 1460500"/>
              <a:gd name="connsiteX0" fmla="*/ 0 w 533400"/>
              <a:gd name="connsiteY0" fmla="*/ 0 h 1498600"/>
              <a:gd name="connsiteX1" fmla="*/ 533400 w 533400"/>
              <a:gd name="connsiteY1" fmla="*/ 698500 h 1498600"/>
              <a:gd name="connsiteX2" fmla="*/ 0 w 533400"/>
              <a:gd name="connsiteY2" fmla="*/ 149860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1498600">
                <a:moveTo>
                  <a:pt x="0" y="0"/>
                </a:moveTo>
                <a:cubicBezTo>
                  <a:pt x="491067" y="173567"/>
                  <a:pt x="533400" y="448733"/>
                  <a:pt x="533400" y="698500"/>
                </a:cubicBezTo>
                <a:cubicBezTo>
                  <a:pt x="533400" y="948267"/>
                  <a:pt x="427567" y="1236133"/>
                  <a:pt x="0" y="1498600"/>
                </a:cubicBezTo>
              </a:path>
            </a:pathLst>
          </a:custGeom>
          <a:ln w="381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/>
          <p:cNvSpPr txBox="1"/>
          <p:nvPr/>
        </p:nvSpPr>
        <p:spPr>
          <a:xfrm>
            <a:off x="356690" y="3347316"/>
            <a:ext cx="2860834" cy="1559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Получение информации об уязвимости</a:t>
            </a:r>
            <a:endParaRPr lang="ru-RU" sz="2800" i="1" dirty="0"/>
          </a:p>
        </p:txBody>
      </p:sp>
      <p:sp>
        <p:nvSpPr>
          <p:cNvPr id="68" name="TextBox 67"/>
          <p:cNvSpPr txBox="1"/>
          <p:nvPr/>
        </p:nvSpPr>
        <p:spPr>
          <a:xfrm>
            <a:off x="5164090" y="3800085"/>
            <a:ext cx="2860834" cy="1074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Устранение уязвимости</a:t>
            </a:r>
            <a:endParaRPr lang="ru-RU" sz="2800" i="1" dirty="0"/>
          </a:p>
        </p:txBody>
      </p:sp>
      <p:sp>
        <p:nvSpPr>
          <p:cNvPr id="69" name="TextBox 68"/>
          <p:cNvSpPr txBox="1"/>
          <p:nvPr/>
        </p:nvSpPr>
        <p:spPr>
          <a:xfrm>
            <a:off x="377771" y="5201668"/>
            <a:ext cx="6560474" cy="589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Исходные коды, документация</a:t>
            </a:r>
            <a:endParaRPr lang="ru-RU" sz="2800" i="1" dirty="0"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1544281" y="220440"/>
            <a:ext cx="15378183" cy="1296194"/>
          </a:xfrm>
          <a:prstGeom prst="rect">
            <a:avLst/>
          </a:prstGeom>
        </p:spPr>
        <p:txBody>
          <a:bodyPr vert="horz" lIns="172812" tIns="86406" rIns="172812" bIns="8640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 defTabSz="1727699">
              <a:spcBef>
                <a:spcPts val="0"/>
              </a:spcBef>
            </a:pPr>
            <a:r>
              <a:rPr lang="ru-RU" sz="4500" b="1" dirty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Обновление сертифицированных </a:t>
            </a:r>
            <a:br>
              <a:rPr lang="ru-RU" sz="4500" b="1" dirty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500" b="1" dirty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средств защиты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294896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/>
      <p:bldP spid="68" grpId="0"/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62811" y="3151549"/>
            <a:ext cx="1527084" cy="514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277724" y="3141685"/>
            <a:ext cx="866266" cy="613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447791" y="3141684"/>
            <a:ext cx="2009321" cy="72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995575" y="3151549"/>
            <a:ext cx="2816636" cy="514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5" idx="2"/>
          </p:cNvCxnSpPr>
          <p:nvPr/>
        </p:nvCxnSpPr>
        <p:spPr>
          <a:xfrm>
            <a:off x="4726353" y="3203032"/>
            <a:ext cx="0" cy="859521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710804" y="3214349"/>
            <a:ext cx="0" cy="859521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0430300" y="3214349"/>
            <a:ext cx="0" cy="859521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3390227" y="3214349"/>
            <a:ext cx="0" cy="859521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360014" y="2448521"/>
            <a:ext cx="2732676" cy="693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Вендор</a:t>
            </a: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6322663" y="2448521"/>
            <a:ext cx="2732676" cy="693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ИЛ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9068134" y="2448521"/>
            <a:ext cx="2732676" cy="693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Регулятор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11774832" y="2448521"/>
            <a:ext cx="3218682" cy="693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Пользователи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4601582" y="3608468"/>
            <a:ext cx="264958" cy="17028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4" name="Прямая со стрелкой 63"/>
          <p:cNvCxnSpPr/>
          <p:nvPr/>
        </p:nvCxnSpPr>
        <p:spPr>
          <a:xfrm>
            <a:off x="3098337" y="3608468"/>
            <a:ext cx="1503245" cy="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4866540" y="5311293"/>
            <a:ext cx="2681263" cy="567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олилиния 65"/>
          <p:cNvSpPr/>
          <p:nvPr/>
        </p:nvSpPr>
        <p:spPr>
          <a:xfrm>
            <a:off x="4882847" y="3629416"/>
            <a:ext cx="595363" cy="1687546"/>
          </a:xfrm>
          <a:custGeom>
            <a:avLst/>
            <a:gdLst>
              <a:gd name="connsiteX0" fmla="*/ 0 w 825500"/>
              <a:gd name="connsiteY0" fmla="*/ 0 h 1498600"/>
              <a:gd name="connsiteX1" fmla="*/ 825500 w 825500"/>
              <a:gd name="connsiteY1" fmla="*/ 635000 h 1498600"/>
              <a:gd name="connsiteX2" fmla="*/ 38100 w 825500"/>
              <a:gd name="connsiteY2" fmla="*/ 1498600 h 1498600"/>
              <a:gd name="connsiteX0" fmla="*/ 0 w 825556"/>
              <a:gd name="connsiteY0" fmla="*/ 0 h 1498600"/>
              <a:gd name="connsiteX1" fmla="*/ 825500 w 825556"/>
              <a:gd name="connsiteY1" fmla="*/ 635000 h 1498600"/>
              <a:gd name="connsiteX2" fmla="*/ 38100 w 825556"/>
              <a:gd name="connsiteY2" fmla="*/ 1498600 h 1498600"/>
              <a:gd name="connsiteX0" fmla="*/ 0 w 825556"/>
              <a:gd name="connsiteY0" fmla="*/ 0 h 1498600"/>
              <a:gd name="connsiteX1" fmla="*/ 825500 w 825556"/>
              <a:gd name="connsiteY1" fmla="*/ 635000 h 1498600"/>
              <a:gd name="connsiteX2" fmla="*/ 38100 w 825556"/>
              <a:gd name="connsiteY2" fmla="*/ 1498600 h 1498600"/>
              <a:gd name="connsiteX0" fmla="*/ 0 w 825587"/>
              <a:gd name="connsiteY0" fmla="*/ 0 h 1498621"/>
              <a:gd name="connsiteX1" fmla="*/ 825500 w 825587"/>
              <a:gd name="connsiteY1" fmla="*/ 635000 h 1498621"/>
              <a:gd name="connsiteX2" fmla="*/ 38100 w 825587"/>
              <a:gd name="connsiteY2" fmla="*/ 1498600 h 1498621"/>
              <a:gd name="connsiteX0" fmla="*/ 0 w 825594"/>
              <a:gd name="connsiteY0" fmla="*/ 0 h 1498600"/>
              <a:gd name="connsiteX1" fmla="*/ 825500 w 825594"/>
              <a:gd name="connsiteY1" fmla="*/ 635000 h 1498600"/>
              <a:gd name="connsiteX2" fmla="*/ 38100 w 825594"/>
              <a:gd name="connsiteY2" fmla="*/ 1498600 h 1498600"/>
              <a:gd name="connsiteX0" fmla="*/ 0 w 825594"/>
              <a:gd name="connsiteY0" fmla="*/ 0 h 1498600"/>
              <a:gd name="connsiteX1" fmla="*/ 825500 w 825594"/>
              <a:gd name="connsiteY1" fmla="*/ 635000 h 1498600"/>
              <a:gd name="connsiteX2" fmla="*/ 38100 w 825594"/>
              <a:gd name="connsiteY2" fmla="*/ 1498600 h 1498600"/>
              <a:gd name="connsiteX0" fmla="*/ 0 w 473403"/>
              <a:gd name="connsiteY0" fmla="*/ 0 h 1498600"/>
              <a:gd name="connsiteX1" fmla="*/ 469900 w 473403"/>
              <a:gd name="connsiteY1" fmla="*/ 762000 h 1498600"/>
              <a:gd name="connsiteX2" fmla="*/ 38100 w 473403"/>
              <a:gd name="connsiteY2" fmla="*/ 1498600 h 1498600"/>
              <a:gd name="connsiteX0" fmla="*/ 0 w 475809"/>
              <a:gd name="connsiteY0" fmla="*/ 0 h 1498600"/>
              <a:gd name="connsiteX1" fmla="*/ 469900 w 475809"/>
              <a:gd name="connsiteY1" fmla="*/ 762000 h 1498600"/>
              <a:gd name="connsiteX2" fmla="*/ 38100 w 475809"/>
              <a:gd name="connsiteY2" fmla="*/ 1498600 h 1498600"/>
              <a:gd name="connsiteX0" fmla="*/ 0 w 473290"/>
              <a:gd name="connsiteY0" fmla="*/ 0 h 1498600"/>
              <a:gd name="connsiteX1" fmla="*/ 469900 w 473290"/>
              <a:gd name="connsiteY1" fmla="*/ 762000 h 1498600"/>
              <a:gd name="connsiteX2" fmla="*/ 38100 w 473290"/>
              <a:gd name="connsiteY2" fmla="*/ 1498600 h 1498600"/>
              <a:gd name="connsiteX0" fmla="*/ 0 w 471766"/>
              <a:gd name="connsiteY0" fmla="*/ 0 h 1498600"/>
              <a:gd name="connsiteX1" fmla="*/ 469900 w 471766"/>
              <a:gd name="connsiteY1" fmla="*/ 762000 h 1498600"/>
              <a:gd name="connsiteX2" fmla="*/ 38100 w 471766"/>
              <a:gd name="connsiteY2" fmla="*/ 1498600 h 1498600"/>
              <a:gd name="connsiteX0" fmla="*/ 0 w 533933"/>
              <a:gd name="connsiteY0" fmla="*/ 0 h 1498600"/>
              <a:gd name="connsiteX1" fmla="*/ 533400 w 533933"/>
              <a:gd name="connsiteY1" fmla="*/ 698500 h 1498600"/>
              <a:gd name="connsiteX2" fmla="*/ 38100 w 533933"/>
              <a:gd name="connsiteY2" fmla="*/ 1498600 h 1498600"/>
              <a:gd name="connsiteX0" fmla="*/ 0 w 533468"/>
              <a:gd name="connsiteY0" fmla="*/ 0 h 1460500"/>
              <a:gd name="connsiteX1" fmla="*/ 533400 w 533468"/>
              <a:gd name="connsiteY1" fmla="*/ 698500 h 1460500"/>
              <a:gd name="connsiteX2" fmla="*/ 12700 w 533468"/>
              <a:gd name="connsiteY2" fmla="*/ 1460500 h 1460500"/>
              <a:gd name="connsiteX0" fmla="*/ 0 w 533489"/>
              <a:gd name="connsiteY0" fmla="*/ 0 h 1460500"/>
              <a:gd name="connsiteX1" fmla="*/ 533400 w 533489"/>
              <a:gd name="connsiteY1" fmla="*/ 698500 h 1460500"/>
              <a:gd name="connsiteX2" fmla="*/ 12700 w 533489"/>
              <a:gd name="connsiteY2" fmla="*/ 1460500 h 1460500"/>
              <a:gd name="connsiteX0" fmla="*/ 0 w 533434"/>
              <a:gd name="connsiteY0" fmla="*/ 0 h 1460500"/>
              <a:gd name="connsiteX1" fmla="*/ 533400 w 533434"/>
              <a:gd name="connsiteY1" fmla="*/ 698500 h 1460500"/>
              <a:gd name="connsiteX2" fmla="*/ 12700 w 533434"/>
              <a:gd name="connsiteY2" fmla="*/ 1460500 h 1460500"/>
              <a:gd name="connsiteX0" fmla="*/ 0 w 533400"/>
              <a:gd name="connsiteY0" fmla="*/ 0 h 1498600"/>
              <a:gd name="connsiteX1" fmla="*/ 533400 w 533400"/>
              <a:gd name="connsiteY1" fmla="*/ 698500 h 1498600"/>
              <a:gd name="connsiteX2" fmla="*/ 0 w 533400"/>
              <a:gd name="connsiteY2" fmla="*/ 149860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1498600">
                <a:moveTo>
                  <a:pt x="0" y="0"/>
                </a:moveTo>
                <a:cubicBezTo>
                  <a:pt x="491067" y="173567"/>
                  <a:pt x="533400" y="448733"/>
                  <a:pt x="533400" y="698500"/>
                </a:cubicBezTo>
                <a:cubicBezTo>
                  <a:pt x="533400" y="948267"/>
                  <a:pt x="427567" y="1236133"/>
                  <a:pt x="0" y="1498600"/>
                </a:cubicBezTo>
              </a:path>
            </a:pathLst>
          </a:custGeom>
          <a:ln w="381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4866540" y="6533659"/>
            <a:ext cx="2681263" cy="567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олилиния 22"/>
          <p:cNvSpPr/>
          <p:nvPr/>
        </p:nvSpPr>
        <p:spPr>
          <a:xfrm>
            <a:off x="7860241" y="5311293"/>
            <a:ext cx="483250" cy="1209693"/>
          </a:xfrm>
          <a:custGeom>
            <a:avLst/>
            <a:gdLst>
              <a:gd name="connsiteX0" fmla="*/ 0 w 825500"/>
              <a:gd name="connsiteY0" fmla="*/ 0 h 1498600"/>
              <a:gd name="connsiteX1" fmla="*/ 825500 w 825500"/>
              <a:gd name="connsiteY1" fmla="*/ 635000 h 1498600"/>
              <a:gd name="connsiteX2" fmla="*/ 38100 w 825500"/>
              <a:gd name="connsiteY2" fmla="*/ 1498600 h 1498600"/>
              <a:gd name="connsiteX0" fmla="*/ 0 w 825556"/>
              <a:gd name="connsiteY0" fmla="*/ 0 h 1498600"/>
              <a:gd name="connsiteX1" fmla="*/ 825500 w 825556"/>
              <a:gd name="connsiteY1" fmla="*/ 635000 h 1498600"/>
              <a:gd name="connsiteX2" fmla="*/ 38100 w 825556"/>
              <a:gd name="connsiteY2" fmla="*/ 1498600 h 1498600"/>
              <a:gd name="connsiteX0" fmla="*/ 0 w 825556"/>
              <a:gd name="connsiteY0" fmla="*/ 0 h 1498600"/>
              <a:gd name="connsiteX1" fmla="*/ 825500 w 825556"/>
              <a:gd name="connsiteY1" fmla="*/ 635000 h 1498600"/>
              <a:gd name="connsiteX2" fmla="*/ 38100 w 825556"/>
              <a:gd name="connsiteY2" fmla="*/ 1498600 h 1498600"/>
              <a:gd name="connsiteX0" fmla="*/ 0 w 825587"/>
              <a:gd name="connsiteY0" fmla="*/ 0 h 1498621"/>
              <a:gd name="connsiteX1" fmla="*/ 825500 w 825587"/>
              <a:gd name="connsiteY1" fmla="*/ 635000 h 1498621"/>
              <a:gd name="connsiteX2" fmla="*/ 38100 w 825587"/>
              <a:gd name="connsiteY2" fmla="*/ 1498600 h 1498621"/>
              <a:gd name="connsiteX0" fmla="*/ 0 w 825594"/>
              <a:gd name="connsiteY0" fmla="*/ 0 h 1498600"/>
              <a:gd name="connsiteX1" fmla="*/ 825500 w 825594"/>
              <a:gd name="connsiteY1" fmla="*/ 635000 h 1498600"/>
              <a:gd name="connsiteX2" fmla="*/ 38100 w 825594"/>
              <a:gd name="connsiteY2" fmla="*/ 1498600 h 1498600"/>
              <a:gd name="connsiteX0" fmla="*/ 0 w 825594"/>
              <a:gd name="connsiteY0" fmla="*/ 0 h 1498600"/>
              <a:gd name="connsiteX1" fmla="*/ 825500 w 825594"/>
              <a:gd name="connsiteY1" fmla="*/ 635000 h 1498600"/>
              <a:gd name="connsiteX2" fmla="*/ 38100 w 825594"/>
              <a:gd name="connsiteY2" fmla="*/ 1498600 h 1498600"/>
              <a:gd name="connsiteX0" fmla="*/ 0 w 473403"/>
              <a:gd name="connsiteY0" fmla="*/ 0 h 1498600"/>
              <a:gd name="connsiteX1" fmla="*/ 469900 w 473403"/>
              <a:gd name="connsiteY1" fmla="*/ 762000 h 1498600"/>
              <a:gd name="connsiteX2" fmla="*/ 38100 w 473403"/>
              <a:gd name="connsiteY2" fmla="*/ 1498600 h 1498600"/>
              <a:gd name="connsiteX0" fmla="*/ 0 w 475809"/>
              <a:gd name="connsiteY0" fmla="*/ 0 h 1498600"/>
              <a:gd name="connsiteX1" fmla="*/ 469900 w 475809"/>
              <a:gd name="connsiteY1" fmla="*/ 762000 h 1498600"/>
              <a:gd name="connsiteX2" fmla="*/ 38100 w 475809"/>
              <a:gd name="connsiteY2" fmla="*/ 1498600 h 1498600"/>
              <a:gd name="connsiteX0" fmla="*/ 0 w 473290"/>
              <a:gd name="connsiteY0" fmla="*/ 0 h 1498600"/>
              <a:gd name="connsiteX1" fmla="*/ 469900 w 473290"/>
              <a:gd name="connsiteY1" fmla="*/ 762000 h 1498600"/>
              <a:gd name="connsiteX2" fmla="*/ 38100 w 473290"/>
              <a:gd name="connsiteY2" fmla="*/ 1498600 h 1498600"/>
              <a:gd name="connsiteX0" fmla="*/ 0 w 471766"/>
              <a:gd name="connsiteY0" fmla="*/ 0 h 1498600"/>
              <a:gd name="connsiteX1" fmla="*/ 469900 w 471766"/>
              <a:gd name="connsiteY1" fmla="*/ 762000 h 1498600"/>
              <a:gd name="connsiteX2" fmla="*/ 38100 w 471766"/>
              <a:gd name="connsiteY2" fmla="*/ 1498600 h 1498600"/>
              <a:gd name="connsiteX0" fmla="*/ 0 w 533933"/>
              <a:gd name="connsiteY0" fmla="*/ 0 h 1498600"/>
              <a:gd name="connsiteX1" fmla="*/ 533400 w 533933"/>
              <a:gd name="connsiteY1" fmla="*/ 698500 h 1498600"/>
              <a:gd name="connsiteX2" fmla="*/ 38100 w 533933"/>
              <a:gd name="connsiteY2" fmla="*/ 1498600 h 1498600"/>
              <a:gd name="connsiteX0" fmla="*/ 0 w 533468"/>
              <a:gd name="connsiteY0" fmla="*/ 0 h 1460500"/>
              <a:gd name="connsiteX1" fmla="*/ 533400 w 533468"/>
              <a:gd name="connsiteY1" fmla="*/ 698500 h 1460500"/>
              <a:gd name="connsiteX2" fmla="*/ 12700 w 533468"/>
              <a:gd name="connsiteY2" fmla="*/ 1460500 h 1460500"/>
              <a:gd name="connsiteX0" fmla="*/ 0 w 533489"/>
              <a:gd name="connsiteY0" fmla="*/ 0 h 1460500"/>
              <a:gd name="connsiteX1" fmla="*/ 533400 w 533489"/>
              <a:gd name="connsiteY1" fmla="*/ 698500 h 1460500"/>
              <a:gd name="connsiteX2" fmla="*/ 12700 w 533489"/>
              <a:gd name="connsiteY2" fmla="*/ 1460500 h 1460500"/>
              <a:gd name="connsiteX0" fmla="*/ 0 w 533434"/>
              <a:gd name="connsiteY0" fmla="*/ 0 h 1460500"/>
              <a:gd name="connsiteX1" fmla="*/ 533400 w 533434"/>
              <a:gd name="connsiteY1" fmla="*/ 698500 h 1460500"/>
              <a:gd name="connsiteX2" fmla="*/ 12700 w 533434"/>
              <a:gd name="connsiteY2" fmla="*/ 1460500 h 1460500"/>
              <a:gd name="connsiteX0" fmla="*/ 0 w 533400"/>
              <a:gd name="connsiteY0" fmla="*/ 0 h 1498600"/>
              <a:gd name="connsiteX1" fmla="*/ 533400 w 533400"/>
              <a:gd name="connsiteY1" fmla="*/ 698500 h 1498600"/>
              <a:gd name="connsiteX2" fmla="*/ 0 w 533400"/>
              <a:gd name="connsiteY2" fmla="*/ 149860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1498600">
                <a:moveTo>
                  <a:pt x="0" y="0"/>
                </a:moveTo>
                <a:cubicBezTo>
                  <a:pt x="491067" y="173567"/>
                  <a:pt x="533400" y="448733"/>
                  <a:pt x="533400" y="698500"/>
                </a:cubicBezTo>
                <a:cubicBezTo>
                  <a:pt x="533400" y="948267"/>
                  <a:pt x="427567" y="1236133"/>
                  <a:pt x="0" y="1498600"/>
                </a:cubicBezTo>
              </a:path>
            </a:pathLst>
          </a:custGeom>
          <a:ln w="381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8397511" y="5265468"/>
            <a:ext cx="4265193" cy="1074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Уточнение типа обновления (3 дня)</a:t>
            </a:r>
            <a:endParaRPr lang="ru-RU" sz="28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353561" y="5916139"/>
            <a:ext cx="7160624" cy="589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Подтверждение уязвимости</a:t>
            </a:r>
            <a:endParaRPr lang="ru-RU" sz="2800" i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561369" y="5311293"/>
            <a:ext cx="264958" cy="12163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544281" y="220440"/>
            <a:ext cx="15378183" cy="1296194"/>
          </a:xfrm>
          <a:prstGeom prst="rect">
            <a:avLst/>
          </a:prstGeom>
        </p:spPr>
        <p:txBody>
          <a:bodyPr vert="horz" lIns="172812" tIns="86406" rIns="172812" bIns="8640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 defTabSz="1727699">
              <a:spcBef>
                <a:spcPts val="0"/>
              </a:spcBef>
            </a:pPr>
            <a:r>
              <a:rPr lang="ru-RU" sz="4500" b="1" dirty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Обновление сертифицированных </a:t>
            </a:r>
            <a:br>
              <a:rPr lang="ru-RU" sz="4500" b="1" dirty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500" b="1" dirty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средств защиты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393472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62811" y="3151549"/>
            <a:ext cx="1527084" cy="514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277724" y="3141685"/>
            <a:ext cx="866266" cy="613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447791" y="3141684"/>
            <a:ext cx="2009321" cy="72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995575" y="3151549"/>
            <a:ext cx="2816636" cy="514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5" idx="2"/>
          </p:cNvCxnSpPr>
          <p:nvPr/>
        </p:nvCxnSpPr>
        <p:spPr>
          <a:xfrm>
            <a:off x="4726353" y="3203032"/>
            <a:ext cx="0" cy="859521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710804" y="3214349"/>
            <a:ext cx="0" cy="859521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0430300" y="3214349"/>
            <a:ext cx="0" cy="859521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3390227" y="3214349"/>
            <a:ext cx="0" cy="859521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360014" y="2448521"/>
            <a:ext cx="2732676" cy="693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Вендор</a:t>
            </a: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6322663" y="2448521"/>
            <a:ext cx="2732676" cy="693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ИЛ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9068134" y="2448521"/>
            <a:ext cx="2732676" cy="693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Регулятор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11774832" y="2448521"/>
            <a:ext cx="3218682" cy="693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Пользователи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4601582" y="3608468"/>
            <a:ext cx="264958" cy="17028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4" name="Прямая со стрелкой 63"/>
          <p:cNvCxnSpPr/>
          <p:nvPr/>
        </p:nvCxnSpPr>
        <p:spPr>
          <a:xfrm>
            <a:off x="3098337" y="3608468"/>
            <a:ext cx="1503245" cy="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4866540" y="5311293"/>
            <a:ext cx="2681263" cy="567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олилиния 65"/>
          <p:cNvSpPr/>
          <p:nvPr/>
        </p:nvSpPr>
        <p:spPr>
          <a:xfrm>
            <a:off x="4882847" y="3629416"/>
            <a:ext cx="595363" cy="1687546"/>
          </a:xfrm>
          <a:custGeom>
            <a:avLst/>
            <a:gdLst>
              <a:gd name="connsiteX0" fmla="*/ 0 w 825500"/>
              <a:gd name="connsiteY0" fmla="*/ 0 h 1498600"/>
              <a:gd name="connsiteX1" fmla="*/ 825500 w 825500"/>
              <a:gd name="connsiteY1" fmla="*/ 635000 h 1498600"/>
              <a:gd name="connsiteX2" fmla="*/ 38100 w 825500"/>
              <a:gd name="connsiteY2" fmla="*/ 1498600 h 1498600"/>
              <a:gd name="connsiteX0" fmla="*/ 0 w 825556"/>
              <a:gd name="connsiteY0" fmla="*/ 0 h 1498600"/>
              <a:gd name="connsiteX1" fmla="*/ 825500 w 825556"/>
              <a:gd name="connsiteY1" fmla="*/ 635000 h 1498600"/>
              <a:gd name="connsiteX2" fmla="*/ 38100 w 825556"/>
              <a:gd name="connsiteY2" fmla="*/ 1498600 h 1498600"/>
              <a:gd name="connsiteX0" fmla="*/ 0 w 825556"/>
              <a:gd name="connsiteY0" fmla="*/ 0 h 1498600"/>
              <a:gd name="connsiteX1" fmla="*/ 825500 w 825556"/>
              <a:gd name="connsiteY1" fmla="*/ 635000 h 1498600"/>
              <a:gd name="connsiteX2" fmla="*/ 38100 w 825556"/>
              <a:gd name="connsiteY2" fmla="*/ 1498600 h 1498600"/>
              <a:gd name="connsiteX0" fmla="*/ 0 w 825587"/>
              <a:gd name="connsiteY0" fmla="*/ 0 h 1498621"/>
              <a:gd name="connsiteX1" fmla="*/ 825500 w 825587"/>
              <a:gd name="connsiteY1" fmla="*/ 635000 h 1498621"/>
              <a:gd name="connsiteX2" fmla="*/ 38100 w 825587"/>
              <a:gd name="connsiteY2" fmla="*/ 1498600 h 1498621"/>
              <a:gd name="connsiteX0" fmla="*/ 0 w 825594"/>
              <a:gd name="connsiteY0" fmla="*/ 0 h 1498600"/>
              <a:gd name="connsiteX1" fmla="*/ 825500 w 825594"/>
              <a:gd name="connsiteY1" fmla="*/ 635000 h 1498600"/>
              <a:gd name="connsiteX2" fmla="*/ 38100 w 825594"/>
              <a:gd name="connsiteY2" fmla="*/ 1498600 h 1498600"/>
              <a:gd name="connsiteX0" fmla="*/ 0 w 825594"/>
              <a:gd name="connsiteY0" fmla="*/ 0 h 1498600"/>
              <a:gd name="connsiteX1" fmla="*/ 825500 w 825594"/>
              <a:gd name="connsiteY1" fmla="*/ 635000 h 1498600"/>
              <a:gd name="connsiteX2" fmla="*/ 38100 w 825594"/>
              <a:gd name="connsiteY2" fmla="*/ 1498600 h 1498600"/>
              <a:gd name="connsiteX0" fmla="*/ 0 w 473403"/>
              <a:gd name="connsiteY0" fmla="*/ 0 h 1498600"/>
              <a:gd name="connsiteX1" fmla="*/ 469900 w 473403"/>
              <a:gd name="connsiteY1" fmla="*/ 762000 h 1498600"/>
              <a:gd name="connsiteX2" fmla="*/ 38100 w 473403"/>
              <a:gd name="connsiteY2" fmla="*/ 1498600 h 1498600"/>
              <a:gd name="connsiteX0" fmla="*/ 0 w 475809"/>
              <a:gd name="connsiteY0" fmla="*/ 0 h 1498600"/>
              <a:gd name="connsiteX1" fmla="*/ 469900 w 475809"/>
              <a:gd name="connsiteY1" fmla="*/ 762000 h 1498600"/>
              <a:gd name="connsiteX2" fmla="*/ 38100 w 475809"/>
              <a:gd name="connsiteY2" fmla="*/ 1498600 h 1498600"/>
              <a:gd name="connsiteX0" fmla="*/ 0 w 473290"/>
              <a:gd name="connsiteY0" fmla="*/ 0 h 1498600"/>
              <a:gd name="connsiteX1" fmla="*/ 469900 w 473290"/>
              <a:gd name="connsiteY1" fmla="*/ 762000 h 1498600"/>
              <a:gd name="connsiteX2" fmla="*/ 38100 w 473290"/>
              <a:gd name="connsiteY2" fmla="*/ 1498600 h 1498600"/>
              <a:gd name="connsiteX0" fmla="*/ 0 w 471766"/>
              <a:gd name="connsiteY0" fmla="*/ 0 h 1498600"/>
              <a:gd name="connsiteX1" fmla="*/ 469900 w 471766"/>
              <a:gd name="connsiteY1" fmla="*/ 762000 h 1498600"/>
              <a:gd name="connsiteX2" fmla="*/ 38100 w 471766"/>
              <a:gd name="connsiteY2" fmla="*/ 1498600 h 1498600"/>
              <a:gd name="connsiteX0" fmla="*/ 0 w 533933"/>
              <a:gd name="connsiteY0" fmla="*/ 0 h 1498600"/>
              <a:gd name="connsiteX1" fmla="*/ 533400 w 533933"/>
              <a:gd name="connsiteY1" fmla="*/ 698500 h 1498600"/>
              <a:gd name="connsiteX2" fmla="*/ 38100 w 533933"/>
              <a:gd name="connsiteY2" fmla="*/ 1498600 h 1498600"/>
              <a:gd name="connsiteX0" fmla="*/ 0 w 533468"/>
              <a:gd name="connsiteY0" fmla="*/ 0 h 1460500"/>
              <a:gd name="connsiteX1" fmla="*/ 533400 w 533468"/>
              <a:gd name="connsiteY1" fmla="*/ 698500 h 1460500"/>
              <a:gd name="connsiteX2" fmla="*/ 12700 w 533468"/>
              <a:gd name="connsiteY2" fmla="*/ 1460500 h 1460500"/>
              <a:gd name="connsiteX0" fmla="*/ 0 w 533489"/>
              <a:gd name="connsiteY0" fmla="*/ 0 h 1460500"/>
              <a:gd name="connsiteX1" fmla="*/ 533400 w 533489"/>
              <a:gd name="connsiteY1" fmla="*/ 698500 h 1460500"/>
              <a:gd name="connsiteX2" fmla="*/ 12700 w 533489"/>
              <a:gd name="connsiteY2" fmla="*/ 1460500 h 1460500"/>
              <a:gd name="connsiteX0" fmla="*/ 0 w 533434"/>
              <a:gd name="connsiteY0" fmla="*/ 0 h 1460500"/>
              <a:gd name="connsiteX1" fmla="*/ 533400 w 533434"/>
              <a:gd name="connsiteY1" fmla="*/ 698500 h 1460500"/>
              <a:gd name="connsiteX2" fmla="*/ 12700 w 533434"/>
              <a:gd name="connsiteY2" fmla="*/ 1460500 h 1460500"/>
              <a:gd name="connsiteX0" fmla="*/ 0 w 533400"/>
              <a:gd name="connsiteY0" fmla="*/ 0 h 1498600"/>
              <a:gd name="connsiteX1" fmla="*/ 533400 w 533400"/>
              <a:gd name="connsiteY1" fmla="*/ 698500 h 1498600"/>
              <a:gd name="connsiteX2" fmla="*/ 0 w 533400"/>
              <a:gd name="connsiteY2" fmla="*/ 149860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1498600">
                <a:moveTo>
                  <a:pt x="0" y="0"/>
                </a:moveTo>
                <a:cubicBezTo>
                  <a:pt x="491067" y="173567"/>
                  <a:pt x="533400" y="448733"/>
                  <a:pt x="533400" y="698500"/>
                </a:cubicBezTo>
                <a:cubicBezTo>
                  <a:pt x="533400" y="948267"/>
                  <a:pt x="427567" y="1236133"/>
                  <a:pt x="0" y="1498600"/>
                </a:cubicBezTo>
              </a:path>
            </a:pathLst>
          </a:custGeom>
          <a:ln w="381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4866540" y="6533659"/>
            <a:ext cx="2681263" cy="567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олилиния 22"/>
          <p:cNvSpPr/>
          <p:nvPr/>
        </p:nvSpPr>
        <p:spPr>
          <a:xfrm>
            <a:off x="7860241" y="5311293"/>
            <a:ext cx="483250" cy="1209693"/>
          </a:xfrm>
          <a:custGeom>
            <a:avLst/>
            <a:gdLst>
              <a:gd name="connsiteX0" fmla="*/ 0 w 825500"/>
              <a:gd name="connsiteY0" fmla="*/ 0 h 1498600"/>
              <a:gd name="connsiteX1" fmla="*/ 825500 w 825500"/>
              <a:gd name="connsiteY1" fmla="*/ 635000 h 1498600"/>
              <a:gd name="connsiteX2" fmla="*/ 38100 w 825500"/>
              <a:gd name="connsiteY2" fmla="*/ 1498600 h 1498600"/>
              <a:gd name="connsiteX0" fmla="*/ 0 w 825556"/>
              <a:gd name="connsiteY0" fmla="*/ 0 h 1498600"/>
              <a:gd name="connsiteX1" fmla="*/ 825500 w 825556"/>
              <a:gd name="connsiteY1" fmla="*/ 635000 h 1498600"/>
              <a:gd name="connsiteX2" fmla="*/ 38100 w 825556"/>
              <a:gd name="connsiteY2" fmla="*/ 1498600 h 1498600"/>
              <a:gd name="connsiteX0" fmla="*/ 0 w 825556"/>
              <a:gd name="connsiteY0" fmla="*/ 0 h 1498600"/>
              <a:gd name="connsiteX1" fmla="*/ 825500 w 825556"/>
              <a:gd name="connsiteY1" fmla="*/ 635000 h 1498600"/>
              <a:gd name="connsiteX2" fmla="*/ 38100 w 825556"/>
              <a:gd name="connsiteY2" fmla="*/ 1498600 h 1498600"/>
              <a:gd name="connsiteX0" fmla="*/ 0 w 825587"/>
              <a:gd name="connsiteY0" fmla="*/ 0 h 1498621"/>
              <a:gd name="connsiteX1" fmla="*/ 825500 w 825587"/>
              <a:gd name="connsiteY1" fmla="*/ 635000 h 1498621"/>
              <a:gd name="connsiteX2" fmla="*/ 38100 w 825587"/>
              <a:gd name="connsiteY2" fmla="*/ 1498600 h 1498621"/>
              <a:gd name="connsiteX0" fmla="*/ 0 w 825594"/>
              <a:gd name="connsiteY0" fmla="*/ 0 h 1498600"/>
              <a:gd name="connsiteX1" fmla="*/ 825500 w 825594"/>
              <a:gd name="connsiteY1" fmla="*/ 635000 h 1498600"/>
              <a:gd name="connsiteX2" fmla="*/ 38100 w 825594"/>
              <a:gd name="connsiteY2" fmla="*/ 1498600 h 1498600"/>
              <a:gd name="connsiteX0" fmla="*/ 0 w 825594"/>
              <a:gd name="connsiteY0" fmla="*/ 0 h 1498600"/>
              <a:gd name="connsiteX1" fmla="*/ 825500 w 825594"/>
              <a:gd name="connsiteY1" fmla="*/ 635000 h 1498600"/>
              <a:gd name="connsiteX2" fmla="*/ 38100 w 825594"/>
              <a:gd name="connsiteY2" fmla="*/ 1498600 h 1498600"/>
              <a:gd name="connsiteX0" fmla="*/ 0 w 473403"/>
              <a:gd name="connsiteY0" fmla="*/ 0 h 1498600"/>
              <a:gd name="connsiteX1" fmla="*/ 469900 w 473403"/>
              <a:gd name="connsiteY1" fmla="*/ 762000 h 1498600"/>
              <a:gd name="connsiteX2" fmla="*/ 38100 w 473403"/>
              <a:gd name="connsiteY2" fmla="*/ 1498600 h 1498600"/>
              <a:gd name="connsiteX0" fmla="*/ 0 w 475809"/>
              <a:gd name="connsiteY0" fmla="*/ 0 h 1498600"/>
              <a:gd name="connsiteX1" fmla="*/ 469900 w 475809"/>
              <a:gd name="connsiteY1" fmla="*/ 762000 h 1498600"/>
              <a:gd name="connsiteX2" fmla="*/ 38100 w 475809"/>
              <a:gd name="connsiteY2" fmla="*/ 1498600 h 1498600"/>
              <a:gd name="connsiteX0" fmla="*/ 0 w 473290"/>
              <a:gd name="connsiteY0" fmla="*/ 0 h 1498600"/>
              <a:gd name="connsiteX1" fmla="*/ 469900 w 473290"/>
              <a:gd name="connsiteY1" fmla="*/ 762000 h 1498600"/>
              <a:gd name="connsiteX2" fmla="*/ 38100 w 473290"/>
              <a:gd name="connsiteY2" fmla="*/ 1498600 h 1498600"/>
              <a:gd name="connsiteX0" fmla="*/ 0 w 471766"/>
              <a:gd name="connsiteY0" fmla="*/ 0 h 1498600"/>
              <a:gd name="connsiteX1" fmla="*/ 469900 w 471766"/>
              <a:gd name="connsiteY1" fmla="*/ 762000 h 1498600"/>
              <a:gd name="connsiteX2" fmla="*/ 38100 w 471766"/>
              <a:gd name="connsiteY2" fmla="*/ 1498600 h 1498600"/>
              <a:gd name="connsiteX0" fmla="*/ 0 w 533933"/>
              <a:gd name="connsiteY0" fmla="*/ 0 h 1498600"/>
              <a:gd name="connsiteX1" fmla="*/ 533400 w 533933"/>
              <a:gd name="connsiteY1" fmla="*/ 698500 h 1498600"/>
              <a:gd name="connsiteX2" fmla="*/ 38100 w 533933"/>
              <a:gd name="connsiteY2" fmla="*/ 1498600 h 1498600"/>
              <a:gd name="connsiteX0" fmla="*/ 0 w 533468"/>
              <a:gd name="connsiteY0" fmla="*/ 0 h 1460500"/>
              <a:gd name="connsiteX1" fmla="*/ 533400 w 533468"/>
              <a:gd name="connsiteY1" fmla="*/ 698500 h 1460500"/>
              <a:gd name="connsiteX2" fmla="*/ 12700 w 533468"/>
              <a:gd name="connsiteY2" fmla="*/ 1460500 h 1460500"/>
              <a:gd name="connsiteX0" fmla="*/ 0 w 533489"/>
              <a:gd name="connsiteY0" fmla="*/ 0 h 1460500"/>
              <a:gd name="connsiteX1" fmla="*/ 533400 w 533489"/>
              <a:gd name="connsiteY1" fmla="*/ 698500 h 1460500"/>
              <a:gd name="connsiteX2" fmla="*/ 12700 w 533489"/>
              <a:gd name="connsiteY2" fmla="*/ 1460500 h 1460500"/>
              <a:gd name="connsiteX0" fmla="*/ 0 w 533434"/>
              <a:gd name="connsiteY0" fmla="*/ 0 h 1460500"/>
              <a:gd name="connsiteX1" fmla="*/ 533400 w 533434"/>
              <a:gd name="connsiteY1" fmla="*/ 698500 h 1460500"/>
              <a:gd name="connsiteX2" fmla="*/ 12700 w 533434"/>
              <a:gd name="connsiteY2" fmla="*/ 1460500 h 1460500"/>
              <a:gd name="connsiteX0" fmla="*/ 0 w 533400"/>
              <a:gd name="connsiteY0" fmla="*/ 0 h 1498600"/>
              <a:gd name="connsiteX1" fmla="*/ 533400 w 533400"/>
              <a:gd name="connsiteY1" fmla="*/ 698500 h 1498600"/>
              <a:gd name="connsiteX2" fmla="*/ 0 w 533400"/>
              <a:gd name="connsiteY2" fmla="*/ 149860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1498600">
                <a:moveTo>
                  <a:pt x="0" y="0"/>
                </a:moveTo>
                <a:cubicBezTo>
                  <a:pt x="491067" y="173567"/>
                  <a:pt x="533400" y="448733"/>
                  <a:pt x="533400" y="698500"/>
                </a:cubicBezTo>
                <a:cubicBezTo>
                  <a:pt x="533400" y="948267"/>
                  <a:pt x="427567" y="1236133"/>
                  <a:pt x="0" y="1498600"/>
                </a:cubicBezTo>
              </a:path>
            </a:pathLst>
          </a:custGeom>
          <a:ln w="381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561369" y="5311293"/>
            <a:ext cx="264958" cy="12163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593874" y="6533659"/>
            <a:ext cx="264958" cy="8426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3257748" y="7376341"/>
            <a:ext cx="264958" cy="12477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4858831" y="7355188"/>
            <a:ext cx="8393017" cy="1550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олилиния 29"/>
          <p:cNvSpPr/>
          <p:nvPr/>
        </p:nvSpPr>
        <p:spPr>
          <a:xfrm>
            <a:off x="13558407" y="7370696"/>
            <a:ext cx="595363" cy="1253428"/>
          </a:xfrm>
          <a:custGeom>
            <a:avLst/>
            <a:gdLst>
              <a:gd name="connsiteX0" fmla="*/ 0 w 825500"/>
              <a:gd name="connsiteY0" fmla="*/ 0 h 1498600"/>
              <a:gd name="connsiteX1" fmla="*/ 825500 w 825500"/>
              <a:gd name="connsiteY1" fmla="*/ 635000 h 1498600"/>
              <a:gd name="connsiteX2" fmla="*/ 38100 w 825500"/>
              <a:gd name="connsiteY2" fmla="*/ 1498600 h 1498600"/>
              <a:gd name="connsiteX0" fmla="*/ 0 w 825556"/>
              <a:gd name="connsiteY0" fmla="*/ 0 h 1498600"/>
              <a:gd name="connsiteX1" fmla="*/ 825500 w 825556"/>
              <a:gd name="connsiteY1" fmla="*/ 635000 h 1498600"/>
              <a:gd name="connsiteX2" fmla="*/ 38100 w 825556"/>
              <a:gd name="connsiteY2" fmla="*/ 1498600 h 1498600"/>
              <a:gd name="connsiteX0" fmla="*/ 0 w 825556"/>
              <a:gd name="connsiteY0" fmla="*/ 0 h 1498600"/>
              <a:gd name="connsiteX1" fmla="*/ 825500 w 825556"/>
              <a:gd name="connsiteY1" fmla="*/ 635000 h 1498600"/>
              <a:gd name="connsiteX2" fmla="*/ 38100 w 825556"/>
              <a:gd name="connsiteY2" fmla="*/ 1498600 h 1498600"/>
              <a:gd name="connsiteX0" fmla="*/ 0 w 825587"/>
              <a:gd name="connsiteY0" fmla="*/ 0 h 1498621"/>
              <a:gd name="connsiteX1" fmla="*/ 825500 w 825587"/>
              <a:gd name="connsiteY1" fmla="*/ 635000 h 1498621"/>
              <a:gd name="connsiteX2" fmla="*/ 38100 w 825587"/>
              <a:gd name="connsiteY2" fmla="*/ 1498600 h 1498621"/>
              <a:gd name="connsiteX0" fmla="*/ 0 w 825594"/>
              <a:gd name="connsiteY0" fmla="*/ 0 h 1498600"/>
              <a:gd name="connsiteX1" fmla="*/ 825500 w 825594"/>
              <a:gd name="connsiteY1" fmla="*/ 635000 h 1498600"/>
              <a:gd name="connsiteX2" fmla="*/ 38100 w 825594"/>
              <a:gd name="connsiteY2" fmla="*/ 1498600 h 1498600"/>
              <a:gd name="connsiteX0" fmla="*/ 0 w 825594"/>
              <a:gd name="connsiteY0" fmla="*/ 0 h 1498600"/>
              <a:gd name="connsiteX1" fmla="*/ 825500 w 825594"/>
              <a:gd name="connsiteY1" fmla="*/ 635000 h 1498600"/>
              <a:gd name="connsiteX2" fmla="*/ 38100 w 825594"/>
              <a:gd name="connsiteY2" fmla="*/ 1498600 h 1498600"/>
              <a:gd name="connsiteX0" fmla="*/ 0 w 473403"/>
              <a:gd name="connsiteY0" fmla="*/ 0 h 1498600"/>
              <a:gd name="connsiteX1" fmla="*/ 469900 w 473403"/>
              <a:gd name="connsiteY1" fmla="*/ 762000 h 1498600"/>
              <a:gd name="connsiteX2" fmla="*/ 38100 w 473403"/>
              <a:gd name="connsiteY2" fmla="*/ 1498600 h 1498600"/>
              <a:gd name="connsiteX0" fmla="*/ 0 w 475809"/>
              <a:gd name="connsiteY0" fmla="*/ 0 h 1498600"/>
              <a:gd name="connsiteX1" fmla="*/ 469900 w 475809"/>
              <a:gd name="connsiteY1" fmla="*/ 762000 h 1498600"/>
              <a:gd name="connsiteX2" fmla="*/ 38100 w 475809"/>
              <a:gd name="connsiteY2" fmla="*/ 1498600 h 1498600"/>
              <a:gd name="connsiteX0" fmla="*/ 0 w 473290"/>
              <a:gd name="connsiteY0" fmla="*/ 0 h 1498600"/>
              <a:gd name="connsiteX1" fmla="*/ 469900 w 473290"/>
              <a:gd name="connsiteY1" fmla="*/ 762000 h 1498600"/>
              <a:gd name="connsiteX2" fmla="*/ 38100 w 473290"/>
              <a:gd name="connsiteY2" fmla="*/ 1498600 h 1498600"/>
              <a:gd name="connsiteX0" fmla="*/ 0 w 471766"/>
              <a:gd name="connsiteY0" fmla="*/ 0 h 1498600"/>
              <a:gd name="connsiteX1" fmla="*/ 469900 w 471766"/>
              <a:gd name="connsiteY1" fmla="*/ 762000 h 1498600"/>
              <a:gd name="connsiteX2" fmla="*/ 38100 w 471766"/>
              <a:gd name="connsiteY2" fmla="*/ 1498600 h 1498600"/>
              <a:gd name="connsiteX0" fmla="*/ 0 w 533933"/>
              <a:gd name="connsiteY0" fmla="*/ 0 h 1498600"/>
              <a:gd name="connsiteX1" fmla="*/ 533400 w 533933"/>
              <a:gd name="connsiteY1" fmla="*/ 698500 h 1498600"/>
              <a:gd name="connsiteX2" fmla="*/ 38100 w 533933"/>
              <a:gd name="connsiteY2" fmla="*/ 1498600 h 1498600"/>
              <a:gd name="connsiteX0" fmla="*/ 0 w 533468"/>
              <a:gd name="connsiteY0" fmla="*/ 0 h 1460500"/>
              <a:gd name="connsiteX1" fmla="*/ 533400 w 533468"/>
              <a:gd name="connsiteY1" fmla="*/ 698500 h 1460500"/>
              <a:gd name="connsiteX2" fmla="*/ 12700 w 533468"/>
              <a:gd name="connsiteY2" fmla="*/ 1460500 h 1460500"/>
              <a:gd name="connsiteX0" fmla="*/ 0 w 533489"/>
              <a:gd name="connsiteY0" fmla="*/ 0 h 1460500"/>
              <a:gd name="connsiteX1" fmla="*/ 533400 w 533489"/>
              <a:gd name="connsiteY1" fmla="*/ 698500 h 1460500"/>
              <a:gd name="connsiteX2" fmla="*/ 12700 w 533489"/>
              <a:gd name="connsiteY2" fmla="*/ 1460500 h 1460500"/>
              <a:gd name="connsiteX0" fmla="*/ 0 w 533434"/>
              <a:gd name="connsiteY0" fmla="*/ 0 h 1460500"/>
              <a:gd name="connsiteX1" fmla="*/ 533400 w 533434"/>
              <a:gd name="connsiteY1" fmla="*/ 698500 h 1460500"/>
              <a:gd name="connsiteX2" fmla="*/ 12700 w 533434"/>
              <a:gd name="connsiteY2" fmla="*/ 1460500 h 1460500"/>
              <a:gd name="connsiteX0" fmla="*/ 0 w 533400"/>
              <a:gd name="connsiteY0" fmla="*/ 0 h 1498600"/>
              <a:gd name="connsiteX1" fmla="*/ 533400 w 533400"/>
              <a:gd name="connsiteY1" fmla="*/ 698500 h 1498600"/>
              <a:gd name="connsiteX2" fmla="*/ 0 w 533400"/>
              <a:gd name="connsiteY2" fmla="*/ 149860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1498600">
                <a:moveTo>
                  <a:pt x="0" y="0"/>
                </a:moveTo>
                <a:cubicBezTo>
                  <a:pt x="491067" y="173567"/>
                  <a:pt x="533400" y="448733"/>
                  <a:pt x="533400" y="698500"/>
                </a:cubicBezTo>
                <a:cubicBezTo>
                  <a:pt x="533400" y="948267"/>
                  <a:pt x="427567" y="1236133"/>
                  <a:pt x="0" y="1498600"/>
                </a:cubicBezTo>
              </a:path>
            </a:pathLst>
          </a:custGeom>
          <a:ln w="381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5198574" y="6754887"/>
            <a:ext cx="8023474" cy="589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Информация о необходимости обновления</a:t>
            </a:r>
            <a:endParaRPr lang="ru-RU" sz="28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14238219" y="7460208"/>
            <a:ext cx="2684245" cy="1074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Применение обновления</a:t>
            </a:r>
            <a:endParaRPr lang="ru-RU" sz="2800" i="1" dirty="0"/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544281" y="220440"/>
            <a:ext cx="15378183" cy="1296194"/>
          </a:xfrm>
          <a:prstGeom prst="rect">
            <a:avLst/>
          </a:prstGeom>
        </p:spPr>
        <p:txBody>
          <a:bodyPr vert="horz" lIns="172812" tIns="86406" rIns="172812" bIns="8640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 defTabSz="1727699">
              <a:spcBef>
                <a:spcPts val="0"/>
              </a:spcBef>
            </a:pPr>
            <a:r>
              <a:rPr lang="ru-RU" sz="4500" b="1" dirty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Обновление сертифицированных </a:t>
            </a:r>
            <a:br>
              <a:rPr lang="ru-RU" sz="4500" b="1" dirty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500" b="1" dirty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средств защиты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366112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62811" y="3151549"/>
            <a:ext cx="1527084" cy="514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277724" y="3141685"/>
            <a:ext cx="866266" cy="613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447791" y="3141684"/>
            <a:ext cx="2009321" cy="72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995575" y="3151549"/>
            <a:ext cx="2816636" cy="514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5" idx="2"/>
          </p:cNvCxnSpPr>
          <p:nvPr/>
        </p:nvCxnSpPr>
        <p:spPr>
          <a:xfrm>
            <a:off x="4726353" y="3203032"/>
            <a:ext cx="0" cy="859521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710804" y="3214349"/>
            <a:ext cx="0" cy="859521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0430300" y="3214349"/>
            <a:ext cx="0" cy="859521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3390227" y="3214349"/>
            <a:ext cx="0" cy="859521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360014" y="2448521"/>
            <a:ext cx="2732676" cy="693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Вендор</a:t>
            </a: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6322663" y="2448521"/>
            <a:ext cx="2732676" cy="693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ИЛ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9068134" y="2448521"/>
            <a:ext cx="2732676" cy="693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Регулятор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11774832" y="2448521"/>
            <a:ext cx="3218682" cy="693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Пользователи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4601582" y="3608468"/>
            <a:ext cx="264958" cy="17028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4" name="Прямая со стрелкой 63"/>
          <p:cNvCxnSpPr/>
          <p:nvPr/>
        </p:nvCxnSpPr>
        <p:spPr>
          <a:xfrm>
            <a:off x="3098337" y="3608468"/>
            <a:ext cx="1503245" cy="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4866540" y="5311293"/>
            <a:ext cx="2681263" cy="567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олилиния 65"/>
          <p:cNvSpPr/>
          <p:nvPr/>
        </p:nvSpPr>
        <p:spPr>
          <a:xfrm>
            <a:off x="4882847" y="3629416"/>
            <a:ext cx="595363" cy="1687546"/>
          </a:xfrm>
          <a:custGeom>
            <a:avLst/>
            <a:gdLst>
              <a:gd name="connsiteX0" fmla="*/ 0 w 825500"/>
              <a:gd name="connsiteY0" fmla="*/ 0 h 1498600"/>
              <a:gd name="connsiteX1" fmla="*/ 825500 w 825500"/>
              <a:gd name="connsiteY1" fmla="*/ 635000 h 1498600"/>
              <a:gd name="connsiteX2" fmla="*/ 38100 w 825500"/>
              <a:gd name="connsiteY2" fmla="*/ 1498600 h 1498600"/>
              <a:gd name="connsiteX0" fmla="*/ 0 w 825556"/>
              <a:gd name="connsiteY0" fmla="*/ 0 h 1498600"/>
              <a:gd name="connsiteX1" fmla="*/ 825500 w 825556"/>
              <a:gd name="connsiteY1" fmla="*/ 635000 h 1498600"/>
              <a:gd name="connsiteX2" fmla="*/ 38100 w 825556"/>
              <a:gd name="connsiteY2" fmla="*/ 1498600 h 1498600"/>
              <a:gd name="connsiteX0" fmla="*/ 0 w 825556"/>
              <a:gd name="connsiteY0" fmla="*/ 0 h 1498600"/>
              <a:gd name="connsiteX1" fmla="*/ 825500 w 825556"/>
              <a:gd name="connsiteY1" fmla="*/ 635000 h 1498600"/>
              <a:gd name="connsiteX2" fmla="*/ 38100 w 825556"/>
              <a:gd name="connsiteY2" fmla="*/ 1498600 h 1498600"/>
              <a:gd name="connsiteX0" fmla="*/ 0 w 825587"/>
              <a:gd name="connsiteY0" fmla="*/ 0 h 1498621"/>
              <a:gd name="connsiteX1" fmla="*/ 825500 w 825587"/>
              <a:gd name="connsiteY1" fmla="*/ 635000 h 1498621"/>
              <a:gd name="connsiteX2" fmla="*/ 38100 w 825587"/>
              <a:gd name="connsiteY2" fmla="*/ 1498600 h 1498621"/>
              <a:gd name="connsiteX0" fmla="*/ 0 w 825594"/>
              <a:gd name="connsiteY0" fmla="*/ 0 h 1498600"/>
              <a:gd name="connsiteX1" fmla="*/ 825500 w 825594"/>
              <a:gd name="connsiteY1" fmla="*/ 635000 h 1498600"/>
              <a:gd name="connsiteX2" fmla="*/ 38100 w 825594"/>
              <a:gd name="connsiteY2" fmla="*/ 1498600 h 1498600"/>
              <a:gd name="connsiteX0" fmla="*/ 0 w 825594"/>
              <a:gd name="connsiteY0" fmla="*/ 0 h 1498600"/>
              <a:gd name="connsiteX1" fmla="*/ 825500 w 825594"/>
              <a:gd name="connsiteY1" fmla="*/ 635000 h 1498600"/>
              <a:gd name="connsiteX2" fmla="*/ 38100 w 825594"/>
              <a:gd name="connsiteY2" fmla="*/ 1498600 h 1498600"/>
              <a:gd name="connsiteX0" fmla="*/ 0 w 473403"/>
              <a:gd name="connsiteY0" fmla="*/ 0 h 1498600"/>
              <a:gd name="connsiteX1" fmla="*/ 469900 w 473403"/>
              <a:gd name="connsiteY1" fmla="*/ 762000 h 1498600"/>
              <a:gd name="connsiteX2" fmla="*/ 38100 w 473403"/>
              <a:gd name="connsiteY2" fmla="*/ 1498600 h 1498600"/>
              <a:gd name="connsiteX0" fmla="*/ 0 w 475809"/>
              <a:gd name="connsiteY0" fmla="*/ 0 h 1498600"/>
              <a:gd name="connsiteX1" fmla="*/ 469900 w 475809"/>
              <a:gd name="connsiteY1" fmla="*/ 762000 h 1498600"/>
              <a:gd name="connsiteX2" fmla="*/ 38100 w 475809"/>
              <a:gd name="connsiteY2" fmla="*/ 1498600 h 1498600"/>
              <a:gd name="connsiteX0" fmla="*/ 0 w 473290"/>
              <a:gd name="connsiteY0" fmla="*/ 0 h 1498600"/>
              <a:gd name="connsiteX1" fmla="*/ 469900 w 473290"/>
              <a:gd name="connsiteY1" fmla="*/ 762000 h 1498600"/>
              <a:gd name="connsiteX2" fmla="*/ 38100 w 473290"/>
              <a:gd name="connsiteY2" fmla="*/ 1498600 h 1498600"/>
              <a:gd name="connsiteX0" fmla="*/ 0 w 471766"/>
              <a:gd name="connsiteY0" fmla="*/ 0 h 1498600"/>
              <a:gd name="connsiteX1" fmla="*/ 469900 w 471766"/>
              <a:gd name="connsiteY1" fmla="*/ 762000 h 1498600"/>
              <a:gd name="connsiteX2" fmla="*/ 38100 w 471766"/>
              <a:gd name="connsiteY2" fmla="*/ 1498600 h 1498600"/>
              <a:gd name="connsiteX0" fmla="*/ 0 w 533933"/>
              <a:gd name="connsiteY0" fmla="*/ 0 h 1498600"/>
              <a:gd name="connsiteX1" fmla="*/ 533400 w 533933"/>
              <a:gd name="connsiteY1" fmla="*/ 698500 h 1498600"/>
              <a:gd name="connsiteX2" fmla="*/ 38100 w 533933"/>
              <a:gd name="connsiteY2" fmla="*/ 1498600 h 1498600"/>
              <a:gd name="connsiteX0" fmla="*/ 0 w 533468"/>
              <a:gd name="connsiteY0" fmla="*/ 0 h 1460500"/>
              <a:gd name="connsiteX1" fmla="*/ 533400 w 533468"/>
              <a:gd name="connsiteY1" fmla="*/ 698500 h 1460500"/>
              <a:gd name="connsiteX2" fmla="*/ 12700 w 533468"/>
              <a:gd name="connsiteY2" fmla="*/ 1460500 h 1460500"/>
              <a:gd name="connsiteX0" fmla="*/ 0 w 533489"/>
              <a:gd name="connsiteY0" fmla="*/ 0 h 1460500"/>
              <a:gd name="connsiteX1" fmla="*/ 533400 w 533489"/>
              <a:gd name="connsiteY1" fmla="*/ 698500 h 1460500"/>
              <a:gd name="connsiteX2" fmla="*/ 12700 w 533489"/>
              <a:gd name="connsiteY2" fmla="*/ 1460500 h 1460500"/>
              <a:gd name="connsiteX0" fmla="*/ 0 w 533434"/>
              <a:gd name="connsiteY0" fmla="*/ 0 h 1460500"/>
              <a:gd name="connsiteX1" fmla="*/ 533400 w 533434"/>
              <a:gd name="connsiteY1" fmla="*/ 698500 h 1460500"/>
              <a:gd name="connsiteX2" fmla="*/ 12700 w 533434"/>
              <a:gd name="connsiteY2" fmla="*/ 1460500 h 1460500"/>
              <a:gd name="connsiteX0" fmla="*/ 0 w 533400"/>
              <a:gd name="connsiteY0" fmla="*/ 0 h 1498600"/>
              <a:gd name="connsiteX1" fmla="*/ 533400 w 533400"/>
              <a:gd name="connsiteY1" fmla="*/ 698500 h 1498600"/>
              <a:gd name="connsiteX2" fmla="*/ 0 w 533400"/>
              <a:gd name="connsiteY2" fmla="*/ 149860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1498600">
                <a:moveTo>
                  <a:pt x="0" y="0"/>
                </a:moveTo>
                <a:cubicBezTo>
                  <a:pt x="491067" y="173567"/>
                  <a:pt x="533400" y="448733"/>
                  <a:pt x="533400" y="698500"/>
                </a:cubicBezTo>
                <a:cubicBezTo>
                  <a:pt x="533400" y="948267"/>
                  <a:pt x="427567" y="1236133"/>
                  <a:pt x="0" y="1498600"/>
                </a:cubicBezTo>
              </a:path>
            </a:pathLst>
          </a:custGeom>
          <a:ln w="381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4866540" y="6533659"/>
            <a:ext cx="2681263" cy="567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олилиния 22"/>
          <p:cNvSpPr/>
          <p:nvPr/>
        </p:nvSpPr>
        <p:spPr>
          <a:xfrm>
            <a:off x="7860241" y="5311293"/>
            <a:ext cx="483250" cy="1209693"/>
          </a:xfrm>
          <a:custGeom>
            <a:avLst/>
            <a:gdLst>
              <a:gd name="connsiteX0" fmla="*/ 0 w 825500"/>
              <a:gd name="connsiteY0" fmla="*/ 0 h 1498600"/>
              <a:gd name="connsiteX1" fmla="*/ 825500 w 825500"/>
              <a:gd name="connsiteY1" fmla="*/ 635000 h 1498600"/>
              <a:gd name="connsiteX2" fmla="*/ 38100 w 825500"/>
              <a:gd name="connsiteY2" fmla="*/ 1498600 h 1498600"/>
              <a:gd name="connsiteX0" fmla="*/ 0 w 825556"/>
              <a:gd name="connsiteY0" fmla="*/ 0 h 1498600"/>
              <a:gd name="connsiteX1" fmla="*/ 825500 w 825556"/>
              <a:gd name="connsiteY1" fmla="*/ 635000 h 1498600"/>
              <a:gd name="connsiteX2" fmla="*/ 38100 w 825556"/>
              <a:gd name="connsiteY2" fmla="*/ 1498600 h 1498600"/>
              <a:gd name="connsiteX0" fmla="*/ 0 w 825556"/>
              <a:gd name="connsiteY0" fmla="*/ 0 h 1498600"/>
              <a:gd name="connsiteX1" fmla="*/ 825500 w 825556"/>
              <a:gd name="connsiteY1" fmla="*/ 635000 h 1498600"/>
              <a:gd name="connsiteX2" fmla="*/ 38100 w 825556"/>
              <a:gd name="connsiteY2" fmla="*/ 1498600 h 1498600"/>
              <a:gd name="connsiteX0" fmla="*/ 0 w 825587"/>
              <a:gd name="connsiteY0" fmla="*/ 0 h 1498621"/>
              <a:gd name="connsiteX1" fmla="*/ 825500 w 825587"/>
              <a:gd name="connsiteY1" fmla="*/ 635000 h 1498621"/>
              <a:gd name="connsiteX2" fmla="*/ 38100 w 825587"/>
              <a:gd name="connsiteY2" fmla="*/ 1498600 h 1498621"/>
              <a:gd name="connsiteX0" fmla="*/ 0 w 825594"/>
              <a:gd name="connsiteY0" fmla="*/ 0 h 1498600"/>
              <a:gd name="connsiteX1" fmla="*/ 825500 w 825594"/>
              <a:gd name="connsiteY1" fmla="*/ 635000 h 1498600"/>
              <a:gd name="connsiteX2" fmla="*/ 38100 w 825594"/>
              <a:gd name="connsiteY2" fmla="*/ 1498600 h 1498600"/>
              <a:gd name="connsiteX0" fmla="*/ 0 w 825594"/>
              <a:gd name="connsiteY0" fmla="*/ 0 h 1498600"/>
              <a:gd name="connsiteX1" fmla="*/ 825500 w 825594"/>
              <a:gd name="connsiteY1" fmla="*/ 635000 h 1498600"/>
              <a:gd name="connsiteX2" fmla="*/ 38100 w 825594"/>
              <a:gd name="connsiteY2" fmla="*/ 1498600 h 1498600"/>
              <a:gd name="connsiteX0" fmla="*/ 0 w 473403"/>
              <a:gd name="connsiteY0" fmla="*/ 0 h 1498600"/>
              <a:gd name="connsiteX1" fmla="*/ 469900 w 473403"/>
              <a:gd name="connsiteY1" fmla="*/ 762000 h 1498600"/>
              <a:gd name="connsiteX2" fmla="*/ 38100 w 473403"/>
              <a:gd name="connsiteY2" fmla="*/ 1498600 h 1498600"/>
              <a:gd name="connsiteX0" fmla="*/ 0 w 475809"/>
              <a:gd name="connsiteY0" fmla="*/ 0 h 1498600"/>
              <a:gd name="connsiteX1" fmla="*/ 469900 w 475809"/>
              <a:gd name="connsiteY1" fmla="*/ 762000 h 1498600"/>
              <a:gd name="connsiteX2" fmla="*/ 38100 w 475809"/>
              <a:gd name="connsiteY2" fmla="*/ 1498600 h 1498600"/>
              <a:gd name="connsiteX0" fmla="*/ 0 w 473290"/>
              <a:gd name="connsiteY0" fmla="*/ 0 h 1498600"/>
              <a:gd name="connsiteX1" fmla="*/ 469900 w 473290"/>
              <a:gd name="connsiteY1" fmla="*/ 762000 h 1498600"/>
              <a:gd name="connsiteX2" fmla="*/ 38100 w 473290"/>
              <a:gd name="connsiteY2" fmla="*/ 1498600 h 1498600"/>
              <a:gd name="connsiteX0" fmla="*/ 0 w 471766"/>
              <a:gd name="connsiteY0" fmla="*/ 0 h 1498600"/>
              <a:gd name="connsiteX1" fmla="*/ 469900 w 471766"/>
              <a:gd name="connsiteY1" fmla="*/ 762000 h 1498600"/>
              <a:gd name="connsiteX2" fmla="*/ 38100 w 471766"/>
              <a:gd name="connsiteY2" fmla="*/ 1498600 h 1498600"/>
              <a:gd name="connsiteX0" fmla="*/ 0 w 533933"/>
              <a:gd name="connsiteY0" fmla="*/ 0 h 1498600"/>
              <a:gd name="connsiteX1" fmla="*/ 533400 w 533933"/>
              <a:gd name="connsiteY1" fmla="*/ 698500 h 1498600"/>
              <a:gd name="connsiteX2" fmla="*/ 38100 w 533933"/>
              <a:gd name="connsiteY2" fmla="*/ 1498600 h 1498600"/>
              <a:gd name="connsiteX0" fmla="*/ 0 w 533468"/>
              <a:gd name="connsiteY0" fmla="*/ 0 h 1460500"/>
              <a:gd name="connsiteX1" fmla="*/ 533400 w 533468"/>
              <a:gd name="connsiteY1" fmla="*/ 698500 h 1460500"/>
              <a:gd name="connsiteX2" fmla="*/ 12700 w 533468"/>
              <a:gd name="connsiteY2" fmla="*/ 1460500 h 1460500"/>
              <a:gd name="connsiteX0" fmla="*/ 0 w 533489"/>
              <a:gd name="connsiteY0" fmla="*/ 0 h 1460500"/>
              <a:gd name="connsiteX1" fmla="*/ 533400 w 533489"/>
              <a:gd name="connsiteY1" fmla="*/ 698500 h 1460500"/>
              <a:gd name="connsiteX2" fmla="*/ 12700 w 533489"/>
              <a:gd name="connsiteY2" fmla="*/ 1460500 h 1460500"/>
              <a:gd name="connsiteX0" fmla="*/ 0 w 533434"/>
              <a:gd name="connsiteY0" fmla="*/ 0 h 1460500"/>
              <a:gd name="connsiteX1" fmla="*/ 533400 w 533434"/>
              <a:gd name="connsiteY1" fmla="*/ 698500 h 1460500"/>
              <a:gd name="connsiteX2" fmla="*/ 12700 w 533434"/>
              <a:gd name="connsiteY2" fmla="*/ 1460500 h 1460500"/>
              <a:gd name="connsiteX0" fmla="*/ 0 w 533400"/>
              <a:gd name="connsiteY0" fmla="*/ 0 h 1498600"/>
              <a:gd name="connsiteX1" fmla="*/ 533400 w 533400"/>
              <a:gd name="connsiteY1" fmla="*/ 698500 h 1498600"/>
              <a:gd name="connsiteX2" fmla="*/ 0 w 533400"/>
              <a:gd name="connsiteY2" fmla="*/ 149860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1498600">
                <a:moveTo>
                  <a:pt x="0" y="0"/>
                </a:moveTo>
                <a:cubicBezTo>
                  <a:pt x="491067" y="173567"/>
                  <a:pt x="533400" y="448733"/>
                  <a:pt x="533400" y="698500"/>
                </a:cubicBezTo>
                <a:cubicBezTo>
                  <a:pt x="533400" y="948267"/>
                  <a:pt x="427567" y="1236133"/>
                  <a:pt x="0" y="1498600"/>
                </a:cubicBezTo>
              </a:path>
            </a:pathLst>
          </a:custGeom>
          <a:ln w="381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561369" y="5311293"/>
            <a:ext cx="264958" cy="12163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593874" y="6533659"/>
            <a:ext cx="264958" cy="8426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3257748" y="7376341"/>
            <a:ext cx="264958" cy="12477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4858831" y="7355188"/>
            <a:ext cx="8393017" cy="1550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олилиния 29"/>
          <p:cNvSpPr/>
          <p:nvPr/>
        </p:nvSpPr>
        <p:spPr>
          <a:xfrm>
            <a:off x="13558407" y="7370696"/>
            <a:ext cx="595363" cy="1253428"/>
          </a:xfrm>
          <a:custGeom>
            <a:avLst/>
            <a:gdLst>
              <a:gd name="connsiteX0" fmla="*/ 0 w 825500"/>
              <a:gd name="connsiteY0" fmla="*/ 0 h 1498600"/>
              <a:gd name="connsiteX1" fmla="*/ 825500 w 825500"/>
              <a:gd name="connsiteY1" fmla="*/ 635000 h 1498600"/>
              <a:gd name="connsiteX2" fmla="*/ 38100 w 825500"/>
              <a:gd name="connsiteY2" fmla="*/ 1498600 h 1498600"/>
              <a:gd name="connsiteX0" fmla="*/ 0 w 825556"/>
              <a:gd name="connsiteY0" fmla="*/ 0 h 1498600"/>
              <a:gd name="connsiteX1" fmla="*/ 825500 w 825556"/>
              <a:gd name="connsiteY1" fmla="*/ 635000 h 1498600"/>
              <a:gd name="connsiteX2" fmla="*/ 38100 w 825556"/>
              <a:gd name="connsiteY2" fmla="*/ 1498600 h 1498600"/>
              <a:gd name="connsiteX0" fmla="*/ 0 w 825556"/>
              <a:gd name="connsiteY0" fmla="*/ 0 h 1498600"/>
              <a:gd name="connsiteX1" fmla="*/ 825500 w 825556"/>
              <a:gd name="connsiteY1" fmla="*/ 635000 h 1498600"/>
              <a:gd name="connsiteX2" fmla="*/ 38100 w 825556"/>
              <a:gd name="connsiteY2" fmla="*/ 1498600 h 1498600"/>
              <a:gd name="connsiteX0" fmla="*/ 0 w 825587"/>
              <a:gd name="connsiteY0" fmla="*/ 0 h 1498621"/>
              <a:gd name="connsiteX1" fmla="*/ 825500 w 825587"/>
              <a:gd name="connsiteY1" fmla="*/ 635000 h 1498621"/>
              <a:gd name="connsiteX2" fmla="*/ 38100 w 825587"/>
              <a:gd name="connsiteY2" fmla="*/ 1498600 h 1498621"/>
              <a:gd name="connsiteX0" fmla="*/ 0 w 825594"/>
              <a:gd name="connsiteY0" fmla="*/ 0 h 1498600"/>
              <a:gd name="connsiteX1" fmla="*/ 825500 w 825594"/>
              <a:gd name="connsiteY1" fmla="*/ 635000 h 1498600"/>
              <a:gd name="connsiteX2" fmla="*/ 38100 w 825594"/>
              <a:gd name="connsiteY2" fmla="*/ 1498600 h 1498600"/>
              <a:gd name="connsiteX0" fmla="*/ 0 w 825594"/>
              <a:gd name="connsiteY0" fmla="*/ 0 h 1498600"/>
              <a:gd name="connsiteX1" fmla="*/ 825500 w 825594"/>
              <a:gd name="connsiteY1" fmla="*/ 635000 h 1498600"/>
              <a:gd name="connsiteX2" fmla="*/ 38100 w 825594"/>
              <a:gd name="connsiteY2" fmla="*/ 1498600 h 1498600"/>
              <a:gd name="connsiteX0" fmla="*/ 0 w 473403"/>
              <a:gd name="connsiteY0" fmla="*/ 0 h 1498600"/>
              <a:gd name="connsiteX1" fmla="*/ 469900 w 473403"/>
              <a:gd name="connsiteY1" fmla="*/ 762000 h 1498600"/>
              <a:gd name="connsiteX2" fmla="*/ 38100 w 473403"/>
              <a:gd name="connsiteY2" fmla="*/ 1498600 h 1498600"/>
              <a:gd name="connsiteX0" fmla="*/ 0 w 475809"/>
              <a:gd name="connsiteY0" fmla="*/ 0 h 1498600"/>
              <a:gd name="connsiteX1" fmla="*/ 469900 w 475809"/>
              <a:gd name="connsiteY1" fmla="*/ 762000 h 1498600"/>
              <a:gd name="connsiteX2" fmla="*/ 38100 w 475809"/>
              <a:gd name="connsiteY2" fmla="*/ 1498600 h 1498600"/>
              <a:gd name="connsiteX0" fmla="*/ 0 w 473290"/>
              <a:gd name="connsiteY0" fmla="*/ 0 h 1498600"/>
              <a:gd name="connsiteX1" fmla="*/ 469900 w 473290"/>
              <a:gd name="connsiteY1" fmla="*/ 762000 h 1498600"/>
              <a:gd name="connsiteX2" fmla="*/ 38100 w 473290"/>
              <a:gd name="connsiteY2" fmla="*/ 1498600 h 1498600"/>
              <a:gd name="connsiteX0" fmla="*/ 0 w 471766"/>
              <a:gd name="connsiteY0" fmla="*/ 0 h 1498600"/>
              <a:gd name="connsiteX1" fmla="*/ 469900 w 471766"/>
              <a:gd name="connsiteY1" fmla="*/ 762000 h 1498600"/>
              <a:gd name="connsiteX2" fmla="*/ 38100 w 471766"/>
              <a:gd name="connsiteY2" fmla="*/ 1498600 h 1498600"/>
              <a:gd name="connsiteX0" fmla="*/ 0 w 533933"/>
              <a:gd name="connsiteY0" fmla="*/ 0 h 1498600"/>
              <a:gd name="connsiteX1" fmla="*/ 533400 w 533933"/>
              <a:gd name="connsiteY1" fmla="*/ 698500 h 1498600"/>
              <a:gd name="connsiteX2" fmla="*/ 38100 w 533933"/>
              <a:gd name="connsiteY2" fmla="*/ 1498600 h 1498600"/>
              <a:gd name="connsiteX0" fmla="*/ 0 w 533468"/>
              <a:gd name="connsiteY0" fmla="*/ 0 h 1460500"/>
              <a:gd name="connsiteX1" fmla="*/ 533400 w 533468"/>
              <a:gd name="connsiteY1" fmla="*/ 698500 h 1460500"/>
              <a:gd name="connsiteX2" fmla="*/ 12700 w 533468"/>
              <a:gd name="connsiteY2" fmla="*/ 1460500 h 1460500"/>
              <a:gd name="connsiteX0" fmla="*/ 0 w 533489"/>
              <a:gd name="connsiteY0" fmla="*/ 0 h 1460500"/>
              <a:gd name="connsiteX1" fmla="*/ 533400 w 533489"/>
              <a:gd name="connsiteY1" fmla="*/ 698500 h 1460500"/>
              <a:gd name="connsiteX2" fmla="*/ 12700 w 533489"/>
              <a:gd name="connsiteY2" fmla="*/ 1460500 h 1460500"/>
              <a:gd name="connsiteX0" fmla="*/ 0 w 533434"/>
              <a:gd name="connsiteY0" fmla="*/ 0 h 1460500"/>
              <a:gd name="connsiteX1" fmla="*/ 533400 w 533434"/>
              <a:gd name="connsiteY1" fmla="*/ 698500 h 1460500"/>
              <a:gd name="connsiteX2" fmla="*/ 12700 w 533434"/>
              <a:gd name="connsiteY2" fmla="*/ 1460500 h 1460500"/>
              <a:gd name="connsiteX0" fmla="*/ 0 w 533400"/>
              <a:gd name="connsiteY0" fmla="*/ 0 h 1498600"/>
              <a:gd name="connsiteX1" fmla="*/ 533400 w 533400"/>
              <a:gd name="connsiteY1" fmla="*/ 698500 h 1498600"/>
              <a:gd name="connsiteX2" fmla="*/ 0 w 533400"/>
              <a:gd name="connsiteY2" fmla="*/ 149860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1498600">
                <a:moveTo>
                  <a:pt x="0" y="0"/>
                </a:moveTo>
                <a:cubicBezTo>
                  <a:pt x="491067" y="173567"/>
                  <a:pt x="533400" y="448733"/>
                  <a:pt x="533400" y="698500"/>
                </a:cubicBezTo>
                <a:cubicBezTo>
                  <a:pt x="533400" y="948267"/>
                  <a:pt x="427567" y="1236133"/>
                  <a:pt x="0" y="1498600"/>
                </a:cubicBezTo>
              </a:path>
            </a:pathLst>
          </a:custGeom>
          <a:ln w="381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561354" y="6527595"/>
            <a:ext cx="264958" cy="37661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601582" y="10293793"/>
            <a:ext cx="264958" cy="8426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0303722" y="10293793"/>
            <a:ext cx="264958" cy="8426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 стрелкой 35"/>
          <p:cNvCxnSpPr/>
          <p:nvPr/>
        </p:nvCxnSpPr>
        <p:spPr>
          <a:xfrm flipH="1">
            <a:off x="4880081" y="10290958"/>
            <a:ext cx="2681263" cy="567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7872401" y="10279642"/>
            <a:ext cx="2391467" cy="11316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4883357" y="11125160"/>
            <a:ext cx="5420479" cy="5656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олилиния 38"/>
          <p:cNvSpPr/>
          <p:nvPr/>
        </p:nvSpPr>
        <p:spPr>
          <a:xfrm>
            <a:off x="7914260" y="5316962"/>
            <a:ext cx="970921" cy="4973996"/>
          </a:xfrm>
          <a:custGeom>
            <a:avLst/>
            <a:gdLst>
              <a:gd name="connsiteX0" fmla="*/ 0 w 825500"/>
              <a:gd name="connsiteY0" fmla="*/ 0 h 1498600"/>
              <a:gd name="connsiteX1" fmla="*/ 825500 w 825500"/>
              <a:gd name="connsiteY1" fmla="*/ 635000 h 1498600"/>
              <a:gd name="connsiteX2" fmla="*/ 38100 w 825500"/>
              <a:gd name="connsiteY2" fmla="*/ 1498600 h 1498600"/>
              <a:gd name="connsiteX0" fmla="*/ 0 w 825556"/>
              <a:gd name="connsiteY0" fmla="*/ 0 h 1498600"/>
              <a:gd name="connsiteX1" fmla="*/ 825500 w 825556"/>
              <a:gd name="connsiteY1" fmla="*/ 635000 h 1498600"/>
              <a:gd name="connsiteX2" fmla="*/ 38100 w 825556"/>
              <a:gd name="connsiteY2" fmla="*/ 1498600 h 1498600"/>
              <a:gd name="connsiteX0" fmla="*/ 0 w 825556"/>
              <a:gd name="connsiteY0" fmla="*/ 0 h 1498600"/>
              <a:gd name="connsiteX1" fmla="*/ 825500 w 825556"/>
              <a:gd name="connsiteY1" fmla="*/ 635000 h 1498600"/>
              <a:gd name="connsiteX2" fmla="*/ 38100 w 825556"/>
              <a:gd name="connsiteY2" fmla="*/ 1498600 h 1498600"/>
              <a:gd name="connsiteX0" fmla="*/ 0 w 825587"/>
              <a:gd name="connsiteY0" fmla="*/ 0 h 1498621"/>
              <a:gd name="connsiteX1" fmla="*/ 825500 w 825587"/>
              <a:gd name="connsiteY1" fmla="*/ 635000 h 1498621"/>
              <a:gd name="connsiteX2" fmla="*/ 38100 w 825587"/>
              <a:gd name="connsiteY2" fmla="*/ 1498600 h 1498621"/>
              <a:gd name="connsiteX0" fmla="*/ 0 w 825594"/>
              <a:gd name="connsiteY0" fmla="*/ 0 h 1498600"/>
              <a:gd name="connsiteX1" fmla="*/ 825500 w 825594"/>
              <a:gd name="connsiteY1" fmla="*/ 635000 h 1498600"/>
              <a:gd name="connsiteX2" fmla="*/ 38100 w 825594"/>
              <a:gd name="connsiteY2" fmla="*/ 1498600 h 1498600"/>
              <a:gd name="connsiteX0" fmla="*/ 0 w 825594"/>
              <a:gd name="connsiteY0" fmla="*/ 0 h 1498600"/>
              <a:gd name="connsiteX1" fmla="*/ 825500 w 825594"/>
              <a:gd name="connsiteY1" fmla="*/ 635000 h 1498600"/>
              <a:gd name="connsiteX2" fmla="*/ 38100 w 825594"/>
              <a:gd name="connsiteY2" fmla="*/ 1498600 h 1498600"/>
              <a:gd name="connsiteX0" fmla="*/ 0 w 473403"/>
              <a:gd name="connsiteY0" fmla="*/ 0 h 1498600"/>
              <a:gd name="connsiteX1" fmla="*/ 469900 w 473403"/>
              <a:gd name="connsiteY1" fmla="*/ 762000 h 1498600"/>
              <a:gd name="connsiteX2" fmla="*/ 38100 w 473403"/>
              <a:gd name="connsiteY2" fmla="*/ 1498600 h 1498600"/>
              <a:gd name="connsiteX0" fmla="*/ 0 w 475809"/>
              <a:gd name="connsiteY0" fmla="*/ 0 h 1498600"/>
              <a:gd name="connsiteX1" fmla="*/ 469900 w 475809"/>
              <a:gd name="connsiteY1" fmla="*/ 762000 h 1498600"/>
              <a:gd name="connsiteX2" fmla="*/ 38100 w 475809"/>
              <a:gd name="connsiteY2" fmla="*/ 1498600 h 1498600"/>
              <a:gd name="connsiteX0" fmla="*/ 0 w 473290"/>
              <a:gd name="connsiteY0" fmla="*/ 0 h 1498600"/>
              <a:gd name="connsiteX1" fmla="*/ 469900 w 473290"/>
              <a:gd name="connsiteY1" fmla="*/ 762000 h 1498600"/>
              <a:gd name="connsiteX2" fmla="*/ 38100 w 473290"/>
              <a:gd name="connsiteY2" fmla="*/ 1498600 h 1498600"/>
              <a:gd name="connsiteX0" fmla="*/ 0 w 471766"/>
              <a:gd name="connsiteY0" fmla="*/ 0 h 1498600"/>
              <a:gd name="connsiteX1" fmla="*/ 469900 w 471766"/>
              <a:gd name="connsiteY1" fmla="*/ 762000 h 1498600"/>
              <a:gd name="connsiteX2" fmla="*/ 38100 w 471766"/>
              <a:gd name="connsiteY2" fmla="*/ 1498600 h 1498600"/>
              <a:gd name="connsiteX0" fmla="*/ 0 w 533933"/>
              <a:gd name="connsiteY0" fmla="*/ 0 h 1498600"/>
              <a:gd name="connsiteX1" fmla="*/ 533400 w 533933"/>
              <a:gd name="connsiteY1" fmla="*/ 698500 h 1498600"/>
              <a:gd name="connsiteX2" fmla="*/ 38100 w 533933"/>
              <a:gd name="connsiteY2" fmla="*/ 1498600 h 1498600"/>
              <a:gd name="connsiteX0" fmla="*/ 0 w 533468"/>
              <a:gd name="connsiteY0" fmla="*/ 0 h 1460500"/>
              <a:gd name="connsiteX1" fmla="*/ 533400 w 533468"/>
              <a:gd name="connsiteY1" fmla="*/ 698500 h 1460500"/>
              <a:gd name="connsiteX2" fmla="*/ 12700 w 533468"/>
              <a:gd name="connsiteY2" fmla="*/ 1460500 h 1460500"/>
              <a:gd name="connsiteX0" fmla="*/ 0 w 533489"/>
              <a:gd name="connsiteY0" fmla="*/ 0 h 1460500"/>
              <a:gd name="connsiteX1" fmla="*/ 533400 w 533489"/>
              <a:gd name="connsiteY1" fmla="*/ 698500 h 1460500"/>
              <a:gd name="connsiteX2" fmla="*/ 12700 w 533489"/>
              <a:gd name="connsiteY2" fmla="*/ 1460500 h 1460500"/>
              <a:gd name="connsiteX0" fmla="*/ 0 w 533434"/>
              <a:gd name="connsiteY0" fmla="*/ 0 h 1460500"/>
              <a:gd name="connsiteX1" fmla="*/ 533400 w 533434"/>
              <a:gd name="connsiteY1" fmla="*/ 698500 h 1460500"/>
              <a:gd name="connsiteX2" fmla="*/ 12700 w 533434"/>
              <a:gd name="connsiteY2" fmla="*/ 1460500 h 1460500"/>
              <a:gd name="connsiteX0" fmla="*/ 0 w 533400"/>
              <a:gd name="connsiteY0" fmla="*/ 0 h 1498600"/>
              <a:gd name="connsiteX1" fmla="*/ 533400 w 533400"/>
              <a:gd name="connsiteY1" fmla="*/ 698500 h 1498600"/>
              <a:gd name="connsiteX2" fmla="*/ 0 w 533400"/>
              <a:gd name="connsiteY2" fmla="*/ 149860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1498600">
                <a:moveTo>
                  <a:pt x="0" y="0"/>
                </a:moveTo>
                <a:cubicBezTo>
                  <a:pt x="491067" y="173567"/>
                  <a:pt x="533400" y="448733"/>
                  <a:pt x="533400" y="698500"/>
                </a:cubicBezTo>
                <a:cubicBezTo>
                  <a:pt x="533400" y="948267"/>
                  <a:pt x="427567" y="1236133"/>
                  <a:pt x="0" y="1498600"/>
                </a:cubicBezTo>
              </a:path>
            </a:pathLst>
          </a:custGeom>
          <a:ln w="381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8421413" y="7879360"/>
            <a:ext cx="4265193" cy="1074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Инспекционный контроль (30 дней)</a:t>
            </a:r>
            <a:endParaRPr lang="ru-RU" sz="2800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2374981" y="9707326"/>
            <a:ext cx="5822915" cy="589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Техническое заключение</a:t>
            </a:r>
            <a:endParaRPr lang="ru-RU" sz="2800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8024925" y="9707326"/>
            <a:ext cx="4798525" cy="589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Техническое заключение</a:t>
            </a:r>
            <a:endParaRPr lang="ru-RU" sz="2800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4676130" y="10644100"/>
            <a:ext cx="5822915" cy="1074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Получение обновлённого сертификата</a:t>
            </a:r>
            <a:endParaRPr lang="ru-RU" sz="2800" i="1" dirty="0"/>
          </a:p>
        </p:txBody>
      </p:sp>
      <p:sp>
        <p:nvSpPr>
          <p:cNvPr id="44" name="Rectangle 2"/>
          <p:cNvSpPr txBox="1">
            <a:spLocks noChangeArrowheads="1"/>
          </p:cNvSpPr>
          <p:nvPr/>
        </p:nvSpPr>
        <p:spPr>
          <a:xfrm>
            <a:off x="1544281" y="220440"/>
            <a:ext cx="15378183" cy="1296194"/>
          </a:xfrm>
          <a:prstGeom prst="rect">
            <a:avLst/>
          </a:prstGeom>
        </p:spPr>
        <p:txBody>
          <a:bodyPr vert="horz" lIns="172812" tIns="86406" rIns="172812" bIns="8640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 defTabSz="1727699">
              <a:spcBef>
                <a:spcPts val="0"/>
              </a:spcBef>
            </a:pPr>
            <a:r>
              <a:rPr lang="ru-RU" sz="4500" b="1" dirty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Обновление сертифицированных </a:t>
            </a:r>
            <a:br>
              <a:rPr lang="ru-RU" sz="4500" b="1" dirty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500" b="1" dirty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средств защиты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376970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9" grpId="0" animBg="1"/>
      <p:bldP spid="40" grpId="0"/>
      <p:bldP spid="41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62811" y="3151549"/>
            <a:ext cx="1527084" cy="514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277724" y="3141685"/>
            <a:ext cx="866266" cy="613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447791" y="3141684"/>
            <a:ext cx="2009321" cy="72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995575" y="3151549"/>
            <a:ext cx="2816636" cy="514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5" idx="2"/>
          </p:cNvCxnSpPr>
          <p:nvPr/>
        </p:nvCxnSpPr>
        <p:spPr>
          <a:xfrm>
            <a:off x="4726353" y="3203032"/>
            <a:ext cx="0" cy="859521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710804" y="3214349"/>
            <a:ext cx="0" cy="859521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0430300" y="3214349"/>
            <a:ext cx="0" cy="859521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3390227" y="3214349"/>
            <a:ext cx="0" cy="859521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7561369" y="5311293"/>
            <a:ext cx="264958" cy="12163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561354" y="6527595"/>
            <a:ext cx="264958" cy="37661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593874" y="6533659"/>
            <a:ext cx="264958" cy="8426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3257748" y="7376341"/>
            <a:ext cx="264958" cy="12477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601582" y="10293793"/>
            <a:ext cx="264958" cy="8426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0303722" y="10293793"/>
            <a:ext cx="264958" cy="8426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3098337" y="3608468"/>
            <a:ext cx="1503245" cy="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866540" y="5311293"/>
            <a:ext cx="2681263" cy="567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4866540" y="6533659"/>
            <a:ext cx="2681263" cy="567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4880081" y="10290958"/>
            <a:ext cx="2681263" cy="567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7872401" y="10279642"/>
            <a:ext cx="2391467" cy="11316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4883357" y="11125160"/>
            <a:ext cx="5420479" cy="5656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4858831" y="7355188"/>
            <a:ext cx="8393017" cy="1550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олилиния 44"/>
          <p:cNvSpPr/>
          <p:nvPr/>
        </p:nvSpPr>
        <p:spPr>
          <a:xfrm>
            <a:off x="7860241" y="5311293"/>
            <a:ext cx="483250" cy="1209693"/>
          </a:xfrm>
          <a:custGeom>
            <a:avLst/>
            <a:gdLst>
              <a:gd name="connsiteX0" fmla="*/ 0 w 825500"/>
              <a:gd name="connsiteY0" fmla="*/ 0 h 1498600"/>
              <a:gd name="connsiteX1" fmla="*/ 825500 w 825500"/>
              <a:gd name="connsiteY1" fmla="*/ 635000 h 1498600"/>
              <a:gd name="connsiteX2" fmla="*/ 38100 w 825500"/>
              <a:gd name="connsiteY2" fmla="*/ 1498600 h 1498600"/>
              <a:gd name="connsiteX0" fmla="*/ 0 w 825556"/>
              <a:gd name="connsiteY0" fmla="*/ 0 h 1498600"/>
              <a:gd name="connsiteX1" fmla="*/ 825500 w 825556"/>
              <a:gd name="connsiteY1" fmla="*/ 635000 h 1498600"/>
              <a:gd name="connsiteX2" fmla="*/ 38100 w 825556"/>
              <a:gd name="connsiteY2" fmla="*/ 1498600 h 1498600"/>
              <a:gd name="connsiteX0" fmla="*/ 0 w 825556"/>
              <a:gd name="connsiteY0" fmla="*/ 0 h 1498600"/>
              <a:gd name="connsiteX1" fmla="*/ 825500 w 825556"/>
              <a:gd name="connsiteY1" fmla="*/ 635000 h 1498600"/>
              <a:gd name="connsiteX2" fmla="*/ 38100 w 825556"/>
              <a:gd name="connsiteY2" fmla="*/ 1498600 h 1498600"/>
              <a:gd name="connsiteX0" fmla="*/ 0 w 825587"/>
              <a:gd name="connsiteY0" fmla="*/ 0 h 1498621"/>
              <a:gd name="connsiteX1" fmla="*/ 825500 w 825587"/>
              <a:gd name="connsiteY1" fmla="*/ 635000 h 1498621"/>
              <a:gd name="connsiteX2" fmla="*/ 38100 w 825587"/>
              <a:gd name="connsiteY2" fmla="*/ 1498600 h 1498621"/>
              <a:gd name="connsiteX0" fmla="*/ 0 w 825594"/>
              <a:gd name="connsiteY0" fmla="*/ 0 h 1498600"/>
              <a:gd name="connsiteX1" fmla="*/ 825500 w 825594"/>
              <a:gd name="connsiteY1" fmla="*/ 635000 h 1498600"/>
              <a:gd name="connsiteX2" fmla="*/ 38100 w 825594"/>
              <a:gd name="connsiteY2" fmla="*/ 1498600 h 1498600"/>
              <a:gd name="connsiteX0" fmla="*/ 0 w 825594"/>
              <a:gd name="connsiteY0" fmla="*/ 0 h 1498600"/>
              <a:gd name="connsiteX1" fmla="*/ 825500 w 825594"/>
              <a:gd name="connsiteY1" fmla="*/ 635000 h 1498600"/>
              <a:gd name="connsiteX2" fmla="*/ 38100 w 825594"/>
              <a:gd name="connsiteY2" fmla="*/ 1498600 h 1498600"/>
              <a:gd name="connsiteX0" fmla="*/ 0 w 473403"/>
              <a:gd name="connsiteY0" fmla="*/ 0 h 1498600"/>
              <a:gd name="connsiteX1" fmla="*/ 469900 w 473403"/>
              <a:gd name="connsiteY1" fmla="*/ 762000 h 1498600"/>
              <a:gd name="connsiteX2" fmla="*/ 38100 w 473403"/>
              <a:gd name="connsiteY2" fmla="*/ 1498600 h 1498600"/>
              <a:gd name="connsiteX0" fmla="*/ 0 w 475809"/>
              <a:gd name="connsiteY0" fmla="*/ 0 h 1498600"/>
              <a:gd name="connsiteX1" fmla="*/ 469900 w 475809"/>
              <a:gd name="connsiteY1" fmla="*/ 762000 h 1498600"/>
              <a:gd name="connsiteX2" fmla="*/ 38100 w 475809"/>
              <a:gd name="connsiteY2" fmla="*/ 1498600 h 1498600"/>
              <a:gd name="connsiteX0" fmla="*/ 0 w 473290"/>
              <a:gd name="connsiteY0" fmla="*/ 0 h 1498600"/>
              <a:gd name="connsiteX1" fmla="*/ 469900 w 473290"/>
              <a:gd name="connsiteY1" fmla="*/ 762000 h 1498600"/>
              <a:gd name="connsiteX2" fmla="*/ 38100 w 473290"/>
              <a:gd name="connsiteY2" fmla="*/ 1498600 h 1498600"/>
              <a:gd name="connsiteX0" fmla="*/ 0 w 471766"/>
              <a:gd name="connsiteY0" fmla="*/ 0 h 1498600"/>
              <a:gd name="connsiteX1" fmla="*/ 469900 w 471766"/>
              <a:gd name="connsiteY1" fmla="*/ 762000 h 1498600"/>
              <a:gd name="connsiteX2" fmla="*/ 38100 w 471766"/>
              <a:gd name="connsiteY2" fmla="*/ 1498600 h 1498600"/>
              <a:gd name="connsiteX0" fmla="*/ 0 w 533933"/>
              <a:gd name="connsiteY0" fmla="*/ 0 h 1498600"/>
              <a:gd name="connsiteX1" fmla="*/ 533400 w 533933"/>
              <a:gd name="connsiteY1" fmla="*/ 698500 h 1498600"/>
              <a:gd name="connsiteX2" fmla="*/ 38100 w 533933"/>
              <a:gd name="connsiteY2" fmla="*/ 1498600 h 1498600"/>
              <a:gd name="connsiteX0" fmla="*/ 0 w 533468"/>
              <a:gd name="connsiteY0" fmla="*/ 0 h 1460500"/>
              <a:gd name="connsiteX1" fmla="*/ 533400 w 533468"/>
              <a:gd name="connsiteY1" fmla="*/ 698500 h 1460500"/>
              <a:gd name="connsiteX2" fmla="*/ 12700 w 533468"/>
              <a:gd name="connsiteY2" fmla="*/ 1460500 h 1460500"/>
              <a:gd name="connsiteX0" fmla="*/ 0 w 533489"/>
              <a:gd name="connsiteY0" fmla="*/ 0 h 1460500"/>
              <a:gd name="connsiteX1" fmla="*/ 533400 w 533489"/>
              <a:gd name="connsiteY1" fmla="*/ 698500 h 1460500"/>
              <a:gd name="connsiteX2" fmla="*/ 12700 w 533489"/>
              <a:gd name="connsiteY2" fmla="*/ 1460500 h 1460500"/>
              <a:gd name="connsiteX0" fmla="*/ 0 w 533434"/>
              <a:gd name="connsiteY0" fmla="*/ 0 h 1460500"/>
              <a:gd name="connsiteX1" fmla="*/ 533400 w 533434"/>
              <a:gd name="connsiteY1" fmla="*/ 698500 h 1460500"/>
              <a:gd name="connsiteX2" fmla="*/ 12700 w 533434"/>
              <a:gd name="connsiteY2" fmla="*/ 1460500 h 1460500"/>
              <a:gd name="connsiteX0" fmla="*/ 0 w 533400"/>
              <a:gd name="connsiteY0" fmla="*/ 0 h 1498600"/>
              <a:gd name="connsiteX1" fmla="*/ 533400 w 533400"/>
              <a:gd name="connsiteY1" fmla="*/ 698500 h 1498600"/>
              <a:gd name="connsiteX2" fmla="*/ 0 w 533400"/>
              <a:gd name="connsiteY2" fmla="*/ 149860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1498600">
                <a:moveTo>
                  <a:pt x="0" y="0"/>
                </a:moveTo>
                <a:cubicBezTo>
                  <a:pt x="491067" y="173567"/>
                  <a:pt x="533400" y="448733"/>
                  <a:pt x="533400" y="698500"/>
                </a:cubicBezTo>
                <a:cubicBezTo>
                  <a:pt x="533400" y="948267"/>
                  <a:pt x="427567" y="1236133"/>
                  <a:pt x="0" y="1498600"/>
                </a:cubicBezTo>
              </a:path>
            </a:pathLst>
          </a:custGeom>
          <a:ln w="381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олилиния 45"/>
          <p:cNvSpPr/>
          <p:nvPr/>
        </p:nvSpPr>
        <p:spPr>
          <a:xfrm>
            <a:off x="7914260" y="5316962"/>
            <a:ext cx="970921" cy="4973996"/>
          </a:xfrm>
          <a:custGeom>
            <a:avLst/>
            <a:gdLst>
              <a:gd name="connsiteX0" fmla="*/ 0 w 825500"/>
              <a:gd name="connsiteY0" fmla="*/ 0 h 1498600"/>
              <a:gd name="connsiteX1" fmla="*/ 825500 w 825500"/>
              <a:gd name="connsiteY1" fmla="*/ 635000 h 1498600"/>
              <a:gd name="connsiteX2" fmla="*/ 38100 w 825500"/>
              <a:gd name="connsiteY2" fmla="*/ 1498600 h 1498600"/>
              <a:gd name="connsiteX0" fmla="*/ 0 w 825556"/>
              <a:gd name="connsiteY0" fmla="*/ 0 h 1498600"/>
              <a:gd name="connsiteX1" fmla="*/ 825500 w 825556"/>
              <a:gd name="connsiteY1" fmla="*/ 635000 h 1498600"/>
              <a:gd name="connsiteX2" fmla="*/ 38100 w 825556"/>
              <a:gd name="connsiteY2" fmla="*/ 1498600 h 1498600"/>
              <a:gd name="connsiteX0" fmla="*/ 0 w 825556"/>
              <a:gd name="connsiteY0" fmla="*/ 0 h 1498600"/>
              <a:gd name="connsiteX1" fmla="*/ 825500 w 825556"/>
              <a:gd name="connsiteY1" fmla="*/ 635000 h 1498600"/>
              <a:gd name="connsiteX2" fmla="*/ 38100 w 825556"/>
              <a:gd name="connsiteY2" fmla="*/ 1498600 h 1498600"/>
              <a:gd name="connsiteX0" fmla="*/ 0 w 825587"/>
              <a:gd name="connsiteY0" fmla="*/ 0 h 1498621"/>
              <a:gd name="connsiteX1" fmla="*/ 825500 w 825587"/>
              <a:gd name="connsiteY1" fmla="*/ 635000 h 1498621"/>
              <a:gd name="connsiteX2" fmla="*/ 38100 w 825587"/>
              <a:gd name="connsiteY2" fmla="*/ 1498600 h 1498621"/>
              <a:gd name="connsiteX0" fmla="*/ 0 w 825594"/>
              <a:gd name="connsiteY0" fmla="*/ 0 h 1498600"/>
              <a:gd name="connsiteX1" fmla="*/ 825500 w 825594"/>
              <a:gd name="connsiteY1" fmla="*/ 635000 h 1498600"/>
              <a:gd name="connsiteX2" fmla="*/ 38100 w 825594"/>
              <a:gd name="connsiteY2" fmla="*/ 1498600 h 1498600"/>
              <a:gd name="connsiteX0" fmla="*/ 0 w 825594"/>
              <a:gd name="connsiteY0" fmla="*/ 0 h 1498600"/>
              <a:gd name="connsiteX1" fmla="*/ 825500 w 825594"/>
              <a:gd name="connsiteY1" fmla="*/ 635000 h 1498600"/>
              <a:gd name="connsiteX2" fmla="*/ 38100 w 825594"/>
              <a:gd name="connsiteY2" fmla="*/ 1498600 h 1498600"/>
              <a:gd name="connsiteX0" fmla="*/ 0 w 473403"/>
              <a:gd name="connsiteY0" fmla="*/ 0 h 1498600"/>
              <a:gd name="connsiteX1" fmla="*/ 469900 w 473403"/>
              <a:gd name="connsiteY1" fmla="*/ 762000 h 1498600"/>
              <a:gd name="connsiteX2" fmla="*/ 38100 w 473403"/>
              <a:gd name="connsiteY2" fmla="*/ 1498600 h 1498600"/>
              <a:gd name="connsiteX0" fmla="*/ 0 w 475809"/>
              <a:gd name="connsiteY0" fmla="*/ 0 h 1498600"/>
              <a:gd name="connsiteX1" fmla="*/ 469900 w 475809"/>
              <a:gd name="connsiteY1" fmla="*/ 762000 h 1498600"/>
              <a:gd name="connsiteX2" fmla="*/ 38100 w 475809"/>
              <a:gd name="connsiteY2" fmla="*/ 1498600 h 1498600"/>
              <a:gd name="connsiteX0" fmla="*/ 0 w 473290"/>
              <a:gd name="connsiteY0" fmla="*/ 0 h 1498600"/>
              <a:gd name="connsiteX1" fmla="*/ 469900 w 473290"/>
              <a:gd name="connsiteY1" fmla="*/ 762000 h 1498600"/>
              <a:gd name="connsiteX2" fmla="*/ 38100 w 473290"/>
              <a:gd name="connsiteY2" fmla="*/ 1498600 h 1498600"/>
              <a:gd name="connsiteX0" fmla="*/ 0 w 471766"/>
              <a:gd name="connsiteY0" fmla="*/ 0 h 1498600"/>
              <a:gd name="connsiteX1" fmla="*/ 469900 w 471766"/>
              <a:gd name="connsiteY1" fmla="*/ 762000 h 1498600"/>
              <a:gd name="connsiteX2" fmla="*/ 38100 w 471766"/>
              <a:gd name="connsiteY2" fmla="*/ 1498600 h 1498600"/>
              <a:gd name="connsiteX0" fmla="*/ 0 w 533933"/>
              <a:gd name="connsiteY0" fmla="*/ 0 h 1498600"/>
              <a:gd name="connsiteX1" fmla="*/ 533400 w 533933"/>
              <a:gd name="connsiteY1" fmla="*/ 698500 h 1498600"/>
              <a:gd name="connsiteX2" fmla="*/ 38100 w 533933"/>
              <a:gd name="connsiteY2" fmla="*/ 1498600 h 1498600"/>
              <a:gd name="connsiteX0" fmla="*/ 0 w 533468"/>
              <a:gd name="connsiteY0" fmla="*/ 0 h 1460500"/>
              <a:gd name="connsiteX1" fmla="*/ 533400 w 533468"/>
              <a:gd name="connsiteY1" fmla="*/ 698500 h 1460500"/>
              <a:gd name="connsiteX2" fmla="*/ 12700 w 533468"/>
              <a:gd name="connsiteY2" fmla="*/ 1460500 h 1460500"/>
              <a:gd name="connsiteX0" fmla="*/ 0 w 533489"/>
              <a:gd name="connsiteY0" fmla="*/ 0 h 1460500"/>
              <a:gd name="connsiteX1" fmla="*/ 533400 w 533489"/>
              <a:gd name="connsiteY1" fmla="*/ 698500 h 1460500"/>
              <a:gd name="connsiteX2" fmla="*/ 12700 w 533489"/>
              <a:gd name="connsiteY2" fmla="*/ 1460500 h 1460500"/>
              <a:gd name="connsiteX0" fmla="*/ 0 w 533434"/>
              <a:gd name="connsiteY0" fmla="*/ 0 h 1460500"/>
              <a:gd name="connsiteX1" fmla="*/ 533400 w 533434"/>
              <a:gd name="connsiteY1" fmla="*/ 698500 h 1460500"/>
              <a:gd name="connsiteX2" fmla="*/ 12700 w 533434"/>
              <a:gd name="connsiteY2" fmla="*/ 1460500 h 1460500"/>
              <a:gd name="connsiteX0" fmla="*/ 0 w 533400"/>
              <a:gd name="connsiteY0" fmla="*/ 0 h 1498600"/>
              <a:gd name="connsiteX1" fmla="*/ 533400 w 533400"/>
              <a:gd name="connsiteY1" fmla="*/ 698500 h 1498600"/>
              <a:gd name="connsiteX2" fmla="*/ 0 w 533400"/>
              <a:gd name="connsiteY2" fmla="*/ 149860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1498600">
                <a:moveTo>
                  <a:pt x="0" y="0"/>
                </a:moveTo>
                <a:cubicBezTo>
                  <a:pt x="491067" y="173567"/>
                  <a:pt x="533400" y="448733"/>
                  <a:pt x="533400" y="698500"/>
                </a:cubicBezTo>
                <a:cubicBezTo>
                  <a:pt x="533400" y="948267"/>
                  <a:pt x="427567" y="1236133"/>
                  <a:pt x="0" y="1498600"/>
                </a:cubicBezTo>
              </a:path>
            </a:pathLst>
          </a:custGeom>
          <a:ln w="381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олилиния 46"/>
          <p:cNvSpPr/>
          <p:nvPr/>
        </p:nvSpPr>
        <p:spPr>
          <a:xfrm>
            <a:off x="13558407" y="7370696"/>
            <a:ext cx="595363" cy="1253428"/>
          </a:xfrm>
          <a:custGeom>
            <a:avLst/>
            <a:gdLst>
              <a:gd name="connsiteX0" fmla="*/ 0 w 825500"/>
              <a:gd name="connsiteY0" fmla="*/ 0 h 1498600"/>
              <a:gd name="connsiteX1" fmla="*/ 825500 w 825500"/>
              <a:gd name="connsiteY1" fmla="*/ 635000 h 1498600"/>
              <a:gd name="connsiteX2" fmla="*/ 38100 w 825500"/>
              <a:gd name="connsiteY2" fmla="*/ 1498600 h 1498600"/>
              <a:gd name="connsiteX0" fmla="*/ 0 w 825556"/>
              <a:gd name="connsiteY0" fmla="*/ 0 h 1498600"/>
              <a:gd name="connsiteX1" fmla="*/ 825500 w 825556"/>
              <a:gd name="connsiteY1" fmla="*/ 635000 h 1498600"/>
              <a:gd name="connsiteX2" fmla="*/ 38100 w 825556"/>
              <a:gd name="connsiteY2" fmla="*/ 1498600 h 1498600"/>
              <a:gd name="connsiteX0" fmla="*/ 0 w 825556"/>
              <a:gd name="connsiteY0" fmla="*/ 0 h 1498600"/>
              <a:gd name="connsiteX1" fmla="*/ 825500 w 825556"/>
              <a:gd name="connsiteY1" fmla="*/ 635000 h 1498600"/>
              <a:gd name="connsiteX2" fmla="*/ 38100 w 825556"/>
              <a:gd name="connsiteY2" fmla="*/ 1498600 h 1498600"/>
              <a:gd name="connsiteX0" fmla="*/ 0 w 825587"/>
              <a:gd name="connsiteY0" fmla="*/ 0 h 1498621"/>
              <a:gd name="connsiteX1" fmla="*/ 825500 w 825587"/>
              <a:gd name="connsiteY1" fmla="*/ 635000 h 1498621"/>
              <a:gd name="connsiteX2" fmla="*/ 38100 w 825587"/>
              <a:gd name="connsiteY2" fmla="*/ 1498600 h 1498621"/>
              <a:gd name="connsiteX0" fmla="*/ 0 w 825594"/>
              <a:gd name="connsiteY0" fmla="*/ 0 h 1498600"/>
              <a:gd name="connsiteX1" fmla="*/ 825500 w 825594"/>
              <a:gd name="connsiteY1" fmla="*/ 635000 h 1498600"/>
              <a:gd name="connsiteX2" fmla="*/ 38100 w 825594"/>
              <a:gd name="connsiteY2" fmla="*/ 1498600 h 1498600"/>
              <a:gd name="connsiteX0" fmla="*/ 0 w 825594"/>
              <a:gd name="connsiteY0" fmla="*/ 0 h 1498600"/>
              <a:gd name="connsiteX1" fmla="*/ 825500 w 825594"/>
              <a:gd name="connsiteY1" fmla="*/ 635000 h 1498600"/>
              <a:gd name="connsiteX2" fmla="*/ 38100 w 825594"/>
              <a:gd name="connsiteY2" fmla="*/ 1498600 h 1498600"/>
              <a:gd name="connsiteX0" fmla="*/ 0 w 473403"/>
              <a:gd name="connsiteY0" fmla="*/ 0 h 1498600"/>
              <a:gd name="connsiteX1" fmla="*/ 469900 w 473403"/>
              <a:gd name="connsiteY1" fmla="*/ 762000 h 1498600"/>
              <a:gd name="connsiteX2" fmla="*/ 38100 w 473403"/>
              <a:gd name="connsiteY2" fmla="*/ 1498600 h 1498600"/>
              <a:gd name="connsiteX0" fmla="*/ 0 w 475809"/>
              <a:gd name="connsiteY0" fmla="*/ 0 h 1498600"/>
              <a:gd name="connsiteX1" fmla="*/ 469900 w 475809"/>
              <a:gd name="connsiteY1" fmla="*/ 762000 h 1498600"/>
              <a:gd name="connsiteX2" fmla="*/ 38100 w 475809"/>
              <a:gd name="connsiteY2" fmla="*/ 1498600 h 1498600"/>
              <a:gd name="connsiteX0" fmla="*/ 0 w 473290"/>
              <a:gd name="connsiteY0" fmla="*/ 0 h 1498600"/>
              <a:gd name="connsiteX1" fmla="*/ 469900 w 473290"/>
              <a:gd name="connsiteY1" fmla="*/ 762000 h 1498600"/>
              <a:gd name="connsiteX2" fmla="*/ 38100 w 473290"/>
              <a:gd name="connsiteY2" fmla="*/ 1498600 h 1498600"/>
              <a:gd name="connsiteX0" fmla="*/ 0 w 471766"/>
              <a:gd name="connsiteY0" fmla="*/ 0 h 1498600"/>
              <a:gd name="connsiteX1" fmla="*/ 469900 w 471766"/>
              <a:gd name="connsiteY1" fmla="*/ 762000 h 1498600"/>
              <a:gd name="connsiteX2" fmla="*/ 38100 w 471766"/>
              <a:gd name="connsiteY2" fmla="*/ 1498600 h 1498600"/>
              <a:gd name="connsiteX0" fmla="*/ 0 w 533933"/>
              <a:gd name="connsiteY0" fmla="*/ 0 h 1498600"/>
              <a:gd name="connsiteX1" fmla="*/ 533400 w 533933"/>
              <a:gd name="connsiteY1" fmla="*/ 698500 h 1498600"/>
              <a:gd name="connsiteX2" fmla="*/ 38100 w 533933"/>
              <a:gd name="connsiteY2" fmla="*/ 1498600 h 1498600"/>
              <a:gd name="connsiteX0" fmla="*/ 0 w 533468"/>
              <a:gd name="connsiteY0" fmla="*/ 0 h 1460500"/>
              <a:gd name="connsiteX1" fmla="*/ 533400 w 533468"/>
              <a:gd name="connsiteY1" fmla="*/ 698500 h 1460500"/>
              <a:gd name="connsiteX2" fmla="*/ 12700 w 533468"/>
              <a:gd name="connsiteY2" fmla="*/ 1460500 h 1460500"/>
              <a:gd name="connsiteX0" fmla="*/ 0 w 533489"/>
              <a:gd name="connsiteY0" fmla="*/ 0 h 1460500"/>
              <a:gd name="connsiteX1" fmla="*/ 533400 w 533489"/>
              <a:gd name="connsiteY1" fmla="*/ 698500 h 1460500"/>
              <a:gd name="connsiteX2" fmla="*/ 12700 w 533489"/>
              <a:gd name="connsiteY2" fmla="*/ 1460500 h 1460500"/>
              <a:gd name="connsiteX0" fmla="*/ 0 w 533434"/>
              <a:gd name="connsiteY0" fmla="*/ 0 h 1460500"/>
              <a:gd name="connsiteX1" fmla="*/ 533400 w 533434"/>
              <a:gd name="connsiteY1" fmla="*/ 698500 h 1460500"/>
              <a:gd name="connsiteX2" fmla="*/ 12700 w 533434"/>
              <a:gd name="connsiteY2" fmla="*/ 1460500 h 1460500"/>
              <a:gd name="connsiteX0" fmla="*/ 0 w 533400"/>
              <a:gd name="connsiteY0" fmla="*/ 0 h 1498600"/>
              <a:gd name="connsiteX1" fmla="*/ 533400 w 533400"/>
              <a:gd name="connsiteY1" fmla="*/ 698500 h 1498600"/>
              <a:gd name="connsiteX2" fmla="*/ 0 w 533400"/>
              <a:gd name="connsiteY2" fmla="*/ 149860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1498600">
                <a:moveTo>
                  <a:pt x="0" y="0"/>
                </a:moveTo>
                <a:cubicBezTo>
                  <a:pt x="491067" y="173567"/>
                  <a:pt x="533400" y="448733"/>
                  <a:pt x="533400" y="698500"/>
                </a:cubicBezTo>
                <a:cubicBezTo>
                  <a:pt x="533400" y="948267"/>
                  <a:pt x="427567" y="1236133"/>
                  <a:pt x="0" y="1498600"/>
                </a:cubicBezTo>
              </a:path>
            </a:pathLst>
          </a:custGeom>
          <a:ln w="381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3360014" y="2448521"/>
            <a:ext cx="2732676" cy="693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Вендор</a:t>
            </a: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6322663" y="2448521"/>
            <a:ext cx="2732676" cy="693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ИЛ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9068134" y="2448521"/>
            <a:ext cx="2732676" cy="693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Регулятор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11774832" y="2448521"/>
            <a:ext cx="3218682" cy="693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Пользователи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356690" y="3347316"/>
            <a:ext cx="2860834" cy="1559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Получение информации об уязвимости</a:t>
            </a:r>
            <a:endParaRPr lang="ru-RU" sz="2800" i="1" dirty="0"/>
          </a:p>
        </p:txBody>
      </p:sp>
      <p:sp>
        <p:nvSpPr>
          <p:cNvPr id="55" name="TextBox 54"/>
          <p:cNvSpPr txBox="1"/>
          <p:nvPr/>
        </p:nvSpPr>
        <p:spPr>
          <a:xfrm>
            <a:off x="8397511" y="5265468"/>
            <a:ext cx="4265193" cy="1074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Уточнение типа обновления (3 дня)</a:t>
            </a:r>
            <a:endParaRPr lang="ru-RU" sz="2800" i="1" dirty="0"/>
          </a:p>
        </p:txBody>
      </p:sp>
      <p:sp>
        <p:nvSpPr>
          <p:cNvPr id="56" name="TextBox 55"/>
          <p:cNvSpPr txBox="1"/>
          <p:nvPr/>
        </p:nvSpPr>
        <p:spPr>
          <a:xfrm>
            <a:off x="377771" y="5201668"/>
            <a:ext cx="6560474" cy="589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Исходные коды, документация</a:t>
            </a:r>
            <a:endParaRPr lang="ru-RU" sz="2800" i="1" dirty="0"/>
          </a:p>
        </p:txBody>
      </p:sp>
      <p:sp>
        <p:nvSpPr>
          <p:cNvPr id="57" name="TextBox 56"/>
          <p:cNvSpPr txBox="1"/>
          <p:nvPr/>
        </p:nvSpPr>
        <p:spPr>
          <a:xfrm>
            <a:off x="353561" y="5916139"/>
            <a:ext cx="7160624" cy="589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Подтверждение уязвимости</a:t>
            </a:r>
            <a:endParaRPr lang="ru-RU" sz="2800" i="1" dirty="0"/>
          </a:p>
        </p:txBody>
      </p:sp>
      <p:sp>
        <p:nvSpPr>
          <p:cNvPr id="58" name="TextBox 57"/>
          <p:cNvSpPr txBox="1"/>
          <p:nvPr/>
        </p:nvSpPr>
        <p:spPr>
          <a:xfrm>
            <a:off x="5198574" y="6754887"/>
            <a:ext cx="8023474" cy="589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Информация о необходимости обновления</a:t>
            </a:r>
            <a:endParaRPr lang="ru-RU" sz="2800" i="1" dirty="0"/>
          </a:p>
        </p:txBody>
      </p:sp>
      <p:sp>
        <p:nvSpPr>
          <p:cNvPr id="59" name="TextBox 58"/>
          <p:cNvSpPr txBox="1"/>
          <p:nvPr/>
        </p:nvSpPr>
        <p:spPr>
          <a:xfrm>
            <a:off x="14238219" y="7460208"/>
            <a:ext cx="2684245" cy="1074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Применение обновления</a:t>
            </a:r>
            <a:endParaRPr lang="ru-RU" sz="2800" i="1" dirty="0"/>
          </a:p>
        </p:txBody>
      </p:sp>
      <p:sp>
        <p:nvSpPr>
          <p:cNvPr id="60" name="TextBox 59"/>
          <p:cNvSpPr txBox="1"/>
          <p:nvPr/>
        </p:nvSpPr>
        <p:spPr>
          <a:xfrm>
            <a:off x="8421413" y="7879360"/>
            <a:ext cx="4265193" cy="1074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Инспекционный контроль (30 дней)</a:t>
            </a:r>
            <a:endParaRPr lang="ru-RU" sz="2800" i="1" dirty="0"/>
          </a:p>
        </p:txBody>
      </p:sp>
      <p:sp>
        <p:nvSpPr>
          <p:cNvPr id="61" name="TextBox 60"/>
          <p:cNvSpPr txBox="1"/>
          <p:nvPr/>
        </p:nvSpPr>
        <p:spPr>
          <a:xfrm>
            <a:off x="2374981" y="9707326"/>
            <a:ext cx="5822915" cy="589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Техническое заключение</a:t>
            </a:r>
            <a:endParaRPr lang="ru-RU" sz="2800" i="1" dirty="0"/>
          </a:p>
        </p:txBody>
      </p:sp>
      <p:sp>
        <p:nvSpPr>
          <p:cNvPr id="62" name="TextBox 61"/>
          <p:cNvSpPr txBox="1"/>
          <p:nvPr/>
        </p:nvSpPr>
        <p:spPr>
          <a:xfrm>
            <a:off x="8024925" y="9707326"/>
            <a:ext cx="4798525" cy="589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Техническое заключение</a:t>
            </a:r>
            <a:endParaRPr lang="ru-RU" sz="2800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4676130" y="10644100"/>
            <a:ext cx="5822915" cy="1074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Получение обновлённого сертификата</a:t>
            </a:r>
            <a:endParaRPr lang="ru-RU" sz="2800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5826" y="2448521"/>
            <a:ext cx="16872024" cy="9457729"/>
          </a:xfrm>
          <a:prstGeom prst="rect">
            <a:avLst/>
          </a:prstGeom>
          <a:solidFill>
            <a:srgbClr val="FFFFFF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601582" y="3608468"/>
            <a:ext cx="264958" cy="17028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 43"/>
          <p:cNvSpPr/>
          <p:nvPr/>
        </p:nvSpPr>
        <p:spPr>
          <a:xfrm>
            <a:off x="4882847" y="3629416"/>
            <a:ext cx="595363" cy="1687546"/>
          </a:xfrm>
          <a:custGeom>
            <a:avLst/>
            <a:gdLst>
              <a:gd name="connsiteX0" fmla="*/ 0 w 825500"/>
              <a:gd name="connsiteY0" fmla="*/ 0 h 1498600"/>
              <a:gd name="connsiteX1" fmla="*/ 825500 w 825500"/>
              <a:gd name="connsiteY1" fmla="*/ 635000 h 1498600"/>
              <a:gd name="connsiteX2" fmla="*/ 38100 w 825500"/>
              <a:gd name="connsiteY2" fmla="*/ 1498600 h 1498600"/>
              <a:gd name="connsiteX0" fmla="*/ 0 w 825556"/>
              <a:gd name="connsiteY0" fmla="*/ 0 h 1498600"/>
              <a:gd name="connsiteX1" fmla="*/ 825500 w 825556"/>
              <a:gd name="connsiteY1" fmla="*/ 635000 h 1498600"/>
              <a:gd name="connsiteX2" fmla="*/ 38100 w 825556"/>
              <a:gd name="connsiteY2" fmla="*/ 1498600 h 1498600"/>
              <a:gd name="connsiteX0" fmla="*/ 0 w 825556"/>
              <a:gd name="connsiteY0" fmla="*/ 0 h 1498600"/>
              <a:gd name="connsiteX1" fmla="*/ 825500 w 825556"/>
              <a:gd name="connsiteY1" fmla="*/ 635000 h 1498600"/>
              <a:gd name="connsiteX2" fmla="*/ 38100 w 825556"/>
              <a:gd name="connsiteY2" fmla="*/ 1498600 h 1498600"/>
              <a:gd name="connsiteX0" fmla="*/ 0 w 825587"/>
              <a:gd name="connsiteY0" fmla="*/ 0 h 1498621"/>
              <a:gd name="connsiteX1" fmla="*/ 825500 w 825587"/>
              <a:gd name="connsiteY1" fmla="*/ 635000 h 1498621"/>
              <a:gd name="connsiteX2" fmla="*/ 38100 w 825587"/>
              <a:gd name="connsiteY2" fmla="*/ 1498600 h 1498621"/>
              <a:gd name="connsiteX0" fmla="*/ 0 w 825594"/>
              <a:gd name="connsiteY0" fmla="*/ 0 h 1498600"/>
              <a:gd name="connsiteX1" fmla="*/ 825500 w 825594"/>
              <a:gd name="connsiteY1" fmla="*/ 635000 h 1498600"/>
              <a:gd name="connsiteX2" fmla="*/ 38100 w 825594"/>
              <a:gd name="connsiteY2" fmla="*/ 1498600 h 1498600"/>
              <a:gd name="connsiteX0" fmla="*/ 0 w 825594"/>
              <a:gd name="connsiteY0" fmla="*/ 0 h 1498600"/>
              <a:gd name="connsiteX1" fmla="*/ 825500 w 825594"/>
              <a:gd name="connsiteY1" fmla="*/ 635000 h 1498600"/>
              <a:gd name="connsiteX2" fmla="*/ 38100 w 825594"/>
              <a:gd name="connsiteY2" fmla="*/ 1498600 h 1498600"/>
              <a:gd name="connsiteX0" fmla="*/ 0 w 473403"/>
              <a:gd name="connsiteY0" fmla="*/ 0 h 1498600"/>
              <a:gd name="connsiteX1" fmla="*/ 469900 w 473403"/>
              <a:gd name="connsiteY1" fmla="*/ 762000 h 1498600"/>
              <a:gd name="connsiteX2" fmla="*/ 38100 w 473403"/>
              <a:gd name="connsiteY2" fmla="*/ 1498600 h 1498600"/>
              <a:gd name="connsiteX0" fmla="*/ 0 w 475809"/>
              <a:gd name="connsiteY0" fmla="*/ 0 h 1498600"/>
              <a:gd name="connsiteX1" fmla="*/ 469900 w 475809"/>
              <a:gd name="connsiteY1" fmla="*/ 762000 h 1498600"/>
              <a:gd name="connsiteX2" fmla="*/ 38100 w 475809"/>
              <a:gd name="connsiteY2" fmla="*/ 1498600 h 1498600"/>
              <a:gd name="connsiteX0" fmla="*/ 0 w 473290"/>
              <a:gd name="connsiteY0" fmla="*/ 0 h 1498600"/>
              <a:gd name="connsiteX1" fmla="*/ 469900 w 473290"/>
              <a:gd name="connsiteY1" fmla="*/ 762000 h 1498600"/>
              <a:gd name="connsiteX2" fmla="*/ 38100 w 473290"/>
              <a:gd name="connsiteY2" fmla="*/ 1498600 h 1498600"/>
              <a:gd name="connsiteX0" fmla="*/ 0 w 471766"/>
              <a:gd name="connsiteY0" fmla="*/ 0 h 1498600"/>
              <a:gd name="connsiteX1" fmla="*/ 469900 w 471766"/>
              <a:gd name="connsiteY1" fmla="*/ 762000 h 1498600"/>
              <a:gd name="connsiteX2" fmla="*/ 38100 w 471766"/>
              <a:gd name="connsiteY2" fmla="*/ 1498600 h 1498600"/>
              <a:gd name="connsiteX0" fmla="*/ 0 w 533933"/>
              <a:gd name="connsiteY0" fmla="*/ 0 h 1498600"/>
              <a:gd name="connsiteX1" fmla="*/ 533400 w 533933"/>
              <a:gd name="connsiteY1" fmla="*/ 698500 h 1498600"/>
              <a:gd name="connsiteX2" fmla="*/ 38100 w 533933"/>
              <a:gd name="connsiteY2" fmla="*/ 1498600 h 1498600"/>
              <a:gd name="connsiteX0" fmla="*/ 0 w 533468"/>
              <a:gd name="connsiteY0" fmla="*/ 0 h 1460500"/>
              <a:gd name="connsiteX1" fmla="*/ 533400 w 533468"/>
              <a:gd name="connsiteY1" fmla="*/ 698500 h 1460500"/>
              <a:gd name="connsiteX2" fmla="*/ 12700 w 533468"/>
              <a:gd name="connsiteY2" fmla="*/ 1460500 h 1460500"/>
              <a:gd name="connsiteX0" fmla="*/ 0 w 533489"/>
              <a:gd name="connsiteY0" fmla="*/ 0 h 1460500"/>
              <a:gd name="connsiteX1" fmla="*/ 533400 w 533489"/>
              <a:gd name="connsiteY1" fmla="*/ 698500 h 1460500"/>
              <a:gd name="connsiteX2" fmla="*/ 12700 w 533489"/>
              <a:gd name="connsiteY2" fmla="*/ 1460500 h 1460500"/>
              <a:gd name="connsiteX0" fmla="*/ 0 w 533434"/>
              <a:gd name="connsiteY0" fmla="*/ 0 h 1460500"/>
              <a:gd name="connsiteX1" fmla="*/ 533400 w 533434"/>
              <a:gd name="connsiteY1" fmla="*/ 698500 h 1460500"/>
              <a:gd name="connsiteX2" fmla="*/ 12700 w 533434"/>
              <a:gd name="connsiteY2" fmla="*/ 1460500 h 1460500"/>
              <a:gd name="connsiteX0" fmla="*/ 0 w 533400"/>
              <a:gd name="connsiteY0" fmla="*/ 0 h 1498600"/>
              <a:gd name="connsiteX1" fmla="*/ 533400 w 533400"/>
              <a:gd name="connsiteY1" fmla="*/ 698500 h 1498600"/>
              <a:gd name="connsiteX2" fmla="*/ 0 w 533400"/>
              <a:gd name="connsiteY2" fmla="*/ 149860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1498600">
                <a:moveTo>
                  <a:pt x="0" y="0"/>
                </a:moveTo>
                <a:cubicBezTo>
                  <a:pt x="491067" y="173567"/>
                  <a:pt x="533400" y="448733"/>
                  <a:pt x="533400" y="698500"/>
                </a:cubicBezTo>
                <a:cubicBezTo>
                  <a:pt x="533400" y="948267"/>
                  <a:pt x="427567" y="1236133"/>
                  <a:pt x="0" y="1498600"/>
                </a:cubicBezTo>
              </a:path>
            </a:pathLst>
          </a:custGeom>
          <a:ln w="381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4927584" y="3742404"/>
            <a:ext cx="9319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/>
              <a:t>Сроки устранения уязвимости</a:t>
            </a:r>
            <a:endParaRPr lang="ru-RU" sz="44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054320" y="4337747"/>
            <a:ext cx="4929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/>
              <a:t>не установлены</a:t>
            </a:r>
          </a:p>
        </p:txBody>
      </p:sp>
      <p:sp>
        <p:nvSpPr>
          <p:cNvPr id="63" name="Rectangle 2"/>
          <p:cNvSpPr txBox="1">
            <a:spLocks noChangeArrowheads="1"/>
          </p:cNvSpPr>
          <p:nvPr/>
        </p:nvSpPr>
        <p:spPr>
          <a:xfrm>
            <a:off x="1544281" y="220440"/>
            <a:ext cx="15378183" cy="1296194"/>
          </a:xfrm>
          <a:prstGeom prst="rect">
            <a:avLst/>
          </a:prstGeom>
        </p:spPr>
        <p:txBody>
          <a:bodyPr vert="horz" lIns="172812" tIns="86406" rIns="172812" bIns="8640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 defTabSz="1727699">
              <a:spcBef>
                <a:spcPts val="0"/>
              </a:spcBef>
            </a:pPr>
            <a:r>
              <a:rPr lang="ru-RU" sz="4500" b="1" dirty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Обновление сертифицированных </a:t>
            </a:r>
            <a:br>
              <a:rPr lang="ru-RU" sz="4500" b="1" dirty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500" b="1" dirty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средств защиты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174931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34354</TotalTime>
  <Words>2218</Words>
  <Application>Microsoft Office PowerPoint</Application>
  <PresentationFormat>Произвольный</PresentationFormat>
  <Paragraphs>209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Helvetica Light</vt:lpstr>
      <vt:lpstr>Verdana</vt:lpstr>
      <vt:lpstr>Verdana Bold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В. Погребняк</dc:creator>
  <cp:lastModifiedBy>Кван Марина Алексеевна</cp:lastModifiedBy>
  <cp:revision>969</cp:revision>
  <cp:lastPrinted>2017-04-05T10:35:44Z</cp:lastPrinted>
  <dcterms:created xsi:type="dcterms:W3CDTF">2013-04-12T08:01:42Z</dcterms:created>
  <dcterms:modified xsi:type="dcterms:W3CDTF">2018-03-23T10:26:28Z</dcterms:modified>
</cp:coreProperties>
</file>