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2" r:id="rId3"/>
    <p:sldId id="257" r:id="rId4"/>
    <p:sldId id="313" r:id="rId5"/>
    <p:sldId id="323" r:id="rId6"/>
    <p:sldId id="315" r:id="rId7"/>
    <p:sldId id="326" r:id="rId8"/>
    <p:sldId id="316" r:id="rId9"/>
    <p:sldId id="319" r:id="rId10"/>
    <p:sldId id="320" r:id="rId11"/>
    <p:sldId id="321" r:id="rId12"/>
    <p:sldId id="322" r:id="rId13"/>
    <p:sldId id="324" r:id="rId14"/>
    <p:sldId id="258" r:id="rId15"/>
    <p:sldId id="325" r:id="rId16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pos="4294" userDrawn="1">
          <p15:clr>
            <a:srgbClr val="A4A3A4"/>
          </p15:clr>
        </p15:guide>
        <p15:guide id="5" pos="7680" userDrawn="1">
          <p15:clr>
            <a:srgbClr val="A4A3A4"/>
          </p15:clr>
        </p15:guide>
        <p15:guide id="6" pos="11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2B549F"/>
    <a:srgbClr val="797979"/>
    <a:srgbClr val="292929"/>
    <a:srgbClr val="2D588F"/>
    <a:srgbClr val="707A8F"/>
    <a:srgbClr val="2E57A1"/>
    <a:srgbClr val="FF0000"/>
    <a:srgbClr val="2C55A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64" y="44"/>
      </p:cViewPr>
      <p:guideLst>
        <p:guide orient="horz" pos="2160"/>
        <p:guide pos="3863"/>
        <p:guide pos="393"/>
        <p:guide pos="4294"/>
        <p:guide pos="7680"/>
        <p:guide pos="1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917CD-31AA-446F-A449-69ADCA67D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2755E0-B1B2-4104-971C-DFD306391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8172DC-7DD1-4B2B-BE52-183EFF1D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8E8CC-4B9B-4483-946C-B02D8308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84CD13-C7E3-46A9-B6FB-A0388A1E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00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01D33-DEFC-4975-9FBC-1F5E6119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C2350C-AB99-4A45-8CE6-B2DD0C921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0E07BB-AAAE-4B47-8314-B2D000DD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C1B6C-9C4B-470E-A6C3-714B6D0F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1E1552-569B-4481-BE0C-2EBE49CD8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3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D2802A-BB90-4777-9DED-1FD8EE3D9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4CE361-EFF9-44E5-9593-B7BF85E9D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13BFB-16F9-4076-99FF-B3D355BC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A57E08-4ACD-4459-BB0D-3DA8CAD2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D8F5F-1195-4932-A388-023D41E4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06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8889D-A2A1-40B0-AAF7-AF2D59032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2C8ECC-1E0A-41C8-A713-C415952A5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B628B-BBE7-4D2A-9D79-35A6314ED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88BE5E-D2D9-4BA6-88C6-1723A297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53ACE-6282-4F82-8D57-7AEEBEE6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CD2E71-AED0-41ED-87FA-DF6FF3234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6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C7730-0446-45D7-90CC-627874CC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5DA213-DA5E-4C11-B699-6DA3AA7D2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E2D458-4C13-41F2-B2A8-B8DDFBC0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4F82E-D9A7-47E2-9A60-BDDA7A399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AC8A45-2A53-4E43-8BFD-1A3A7CEB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53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376AC-900D-4297-AFA8-44150F2B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331400-2EC8-46A4-B9A2-F1ED7F6AC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58EB31-F3FC-4A6E-A0B5-1D5C4781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CAD6C6-BB17-4946-A2A4-31700E6C1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C4B1A1-4ED8-4CC4-8B7E-E50CFDD1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9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36C59-6F00-47FA-8702-5E47B02A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22C91E-E255-40D0-B972-9327C051A1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AAD07D-B606-4418-8F53-A88516C51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D3452C-EE7F-4E58-8610-6418155B0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2A9D1B-5AD9-4A8E-8778-325B7645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5450FD-16FF-437B-AF3B-B047D84A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619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3A5F6-5CE6-4AB6-9464-BC3BA4D5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6A18CE-ADA8-4B96-BED6-2ECBF4273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5038B1-B1B0-479C-8450-470B1C061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A3E0D3-295C-43D5-B246-CC789E79A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4808CF-25F5-424F-97E8-6E1A0D762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27CC14-5462-4599-92DD-CE4727CB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AAD542-0632-45A7-A208-9C99BCFC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7EC350-D7B7-4853-88B5-83B02D58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134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2337B-C9AD-4B11-98C5-5BDFD722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65C8BC-ADF7-4A4C-B948-7080F2FC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86D314-D911-4B3C-9D70-3BCBF687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DEFEC3-340F-470B-882B-9A0F6068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780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F22922-3E7A-4CD9-A30E-33E77E39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B141AA-EDB7-4EDE-A4DF-932BFE05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C7C6A-944F-47BB-80BE-3419CD0C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923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B9946-114F-45DE-9FBB-837993B8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EE8CAC-9D73-4CD0-9399-8B4E446A5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719C5A-979B-4D7F-AD36-E048819F7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AB496B-056C-43D5-9E5D-EC8F0A4B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FABC40-3320-4C4E-B25E-3295EC8D2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ED44A2-D0A4-4EDD-92D1-DB929BA6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45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D5495-E6A6-454C-A6DA-36989D38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7710B-2E51-4C79-86DF-6DC2C90CC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12089C-9435-4CA2-8B74-32D7C7DF0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09E878-4E5A-4612-973B-20200EEB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B17F8-5CFE-452A-94AF-56765F73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676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F6D06-6512-485C-A5D2-93D393F2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EC2938-BBA1-4178-A528-931E8C4D6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CF801-6A0C-40D3-9F67-44BD43CA7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781FCC-D6C8-4140-9292-5F5CD656C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DCCD38-5ACC-463D-AA10-A1651C56A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A44D7D-FAC3-4020-876E-9BBB3D286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87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5CA45-47AE-4907-89B4-38FFE102A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38FA6F-F344-4CD5-89A5-31A0E7E49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26D7BC-67E6-4FF7-8311-995D91C0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8456F-2A6F-4FA4-8128-1CAC448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7E5B75-DDF7-4643-97A6-1F8BBCB4F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88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C3DFE0-2C4E-4C0E-88CB-951BF8AEC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D683D1-737C-48C8-8DB5-6370F3568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A4CD0-2A2C-4D22-94EA-C758FA9B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E5960-1B55-44E6-B41E-4CA765ED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3583-43E2-4FE9-A876-BBD70E99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7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D925D-3243-45C8-8074-5BE52A234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9B36F-BFD4-4B50-9710-2737D8740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DBDEE-6426-4BEC-AADE-60EB8D1B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1A6111-8CA1-4EA9-AF10-29B14954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9AB3F9-FFED-4A8E-BABA-C297B49E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930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FA67B-B8AD-4926-A689-15EDDE7B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E651B-511D-49EC-8727-C61444933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D6FF02-B6CB-4F5C-93A2-147724BB8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F0A1C5-2317-48BB-B2BF-8700D5B4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2166E7-BFAB-40CC-ABBF-4B2D841A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9E4FE6-308D-4188-97D8-275E8F466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12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DD44A-F1E2-4333-9CB7-24595777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DA20E9-C9F3-4A39-9D96-E53F99F13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B9150C-2457-4D22-92BE-0120A71C2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5813C3-18B5-4FBB-A9D7-41DA6813E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3EC395-458F-4376-9C4A-7D8DB7360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EA7A8D-5E80-45A4-9D05-74127337B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6EE94B-D81A-4842-9BC1-C36F27A1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13ACED-2103-41CD-9845-BAE39D323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60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1452-FB70-40DF-89F8-0F97B752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0D83F7-EF05-4880-93FD-B053702A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C51DD9-EE06-427D-93B9-3C788E0A5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C3A207-1240-4891-8B94-7E45B4FB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95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37A05E-D6F4-427E-9DDF-EC8EEF9C0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16D981-F282-477F-A44F-31A2FE0D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AE95CF-909D-42DA-ABA1-2F0755D3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828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32765-DD10-44DE-A67B-A02BF6D5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FF2E37-D522-45B3-8A8B-003676299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A52326-7638-4467-96B6-D8603180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854B11-C2E8-4D6C-A863-5FD479E4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5043FB-6455-4E27-B8E7-300DE98C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D828F6-39EA-4676-9B92-E43BECFD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61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7C075-1BAE-4B96-B1A0-94ACDC1C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2B7FE-EDB1-49EB-8216-3C7DE1F760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87C978-9F5F-4F8E-B1EA-4A0C1956B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00DC70-BF17-40B5-B006-CFE84111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008FA6-CF5D-4245-8428-93A3326D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07269D-17FA-4AB0-AA42-B5D1E6E8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62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DCB6C-AE82-4F57-9921-7510C30B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A7D46D-4C0A-4312-A57E-BF41C4E84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E541A-DF31-4093-8482-6D534B886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B1DC8-EBFB-435F-B2ED-A7E1B069B4D3}" type="datetimeFigureOut">
              <a:rPr lang="ru-RU" smtClean="0"/>
              <a:t>12.10.2023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6D6B3-0287-4FA5-8B5F-797C52BE6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4675E5-8555-4F29-9A85-F1E3C2E97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8519-7FF7-4AB7-955F-AFFC0E1DC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9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DDB22-2BCE-4C9A-9AB2-6EBEB7F3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C33F1-F9EB-417F-B42C-4A9F1FF96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1EB6B9-492D-4ABB-973A-0DEA99556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8145F-A572-4517-8759-A9884D3322E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FE964-3E19-4002-9ECA-0BFF586C8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079BD-041C-4D3E-B0E0-8B6215C2E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BFB59-7F22-4181-B150-031BB1E05E9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5C9BA0-B5F2-4DE9-843F-285FD5719D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4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EC43C5-C21B-4A77-8231-57E2A7CD91EB}"/>
              </a:ext>
            </a:extLst>
          </p:cNvPr>
          <p:cNvSpPr txBox="1"/>
          <p:nvPr/>
        </p:nvSpPr>
        <p:spPr>
          <a:xfrm>
            <a:off x="2213750" y="450446"/>
            <a:ext cx="776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КОНФЕРЕНЦИЯ АССОЦИАЦИИ СИБИРСКИХ И ДАЛЬНЕВОСТОЧНЫХ ГОРОДОВ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1EE2C-C769-43F1-8269-4517DAEC37C5}"/>
              </a:ext>
            </a:extLst>
          </p:cNvPr>
          <p:cNvSpPr txBox="1"/>
          <p:nvPr/>
        </p:nvSpPr>
        <p:spPr>
          <a:xfrm>
            <a:off x="2364754" y="1842365"/>
            <a:ext cx="74624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/>
              <a:t>Программные продукты </a:t>
            </a:r>
          </a:p>
          <a:p>
            <a:pPr algn="ctr"/>
            <a:r>
              <a:rPr lang="ru-RU" sz="4000" b="1" dirty="0"/>
              <a:t>отечественного производства </a:t>
            </a:r>
          </a:p>
          <a:p>
            <a:pPr algn="ctr"/>
            <a:r>
              <a:rPr lang="ru-RU" sz="4000" b="1" dirty="0"/>
              <a:t>в управлении муниципалитетом</a:t>
            </a:r>
            <a:endParaRPr lang="ru-RU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475CE-0536-4F7E-B9F4-8872FF310878}"/>
              </a:ext>
            </a:extLst>
          </p:cNvPr>
          <p:cNvSpPr txBox="1"/>
          <p:nvPr/>
        </p:nvSpPr>
        <p:spPr>
          <a:xfrm>
            <a:off x="3304828" y="3964034"/>
            <a:ext cx="5664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Спикер: Шовкун Алексей Владимирович,</a:t>
            </a:r>
          </a:p>
          <a:p>
            <a:pPr algn="ctr"/>
            <a:r>
              <a:rPr lang="ru-RU" dirty="0"/>
              <a:t>директор ООО «Информационные системы и сервисы»</a:t>
            </a:r>
          </a:p>
        </p:txBody>
      </p:sp>
    </p:spTree>
    <p:extLst>
      <p:ext uri="{BB962C8B-B14F-4D97-AF65-F5344CB8AC3E}">
        <p14:creationId xmlns:p14="http://schemas.microsoft.com/office/powerpoint/2010/main" val="288580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6456F29B-D258-4C90-A2CF-890DCFA0341E}"/>
              </a:ext>
            </a:extLst>
          </p:cNvPr>
          <p:cNvSpPr/>
          <p:nvPr/>
        </p:nvSpPr>
        <p:spPr>
          <a:xfrm>
            <a:off x="0" y="240788"/>
            <a:ext cx="3636939" cy="733424"/>
          </a:xfrm>
          <a:prstGeom prst="homePlat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37A894E9-8EB1-46C0-9990-119B81D069C8}"/>
              </a:ext>
            </a:extLst>
          </p:cNvPr>
          <p:cNvSpPr txBox="1">
            <a:spLocks/>
          </p:cNvSpPr>
          <p:nvPr/>
        </p:nvSpPr>
        <p:spPr>
          <a:xfrm>
            <a:off x="2778485" y="616067"/>
            <a:ext cx="9239250" cy="4889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rgbClr val="2B549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BA1CB-D991-4FC2-8584-832FE87484A7}"/>
              </a:ext>
            </a:extLst>
          </p:cNvPr>
          <p:cNvSpPr txBox="1"/>
          <p:nvPr/>
        </p:nvSpPr>
        <p:spPr>
          <a:xfrm>
            <a:off x="340212" y="2701059"/>
            <a:ext cx="35376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ВОЗМОЖНОСТИ:</a:t>
            </a:r>
          </a:p>
          <a:p>
            <a:pPr lvl="0"/>
            <a:r>
              <a:rPr lang="ru-RU" sz="2000" b="1" dirty="0">
                <a:solidFill>
                  <a:srgbClr val="003399"/>
                </a:solidFill>
              </a:rPr>
              <a:t>1. </a:t>
            </a:r>
            <a:r>
              <a:rPr lang="ru-RU" sz="1600" dirty="0"/>
              <a:t>Ведение реестра договоров аренды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2. </a:t>
            </a:r>
            <a:r>
              <a:rPr lang="ru-RU" sz="1600" dirty="0"/>
              <a:t>Производить начисления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3. </a:t>
            </a:r>
            <a:r>
              <a:rPr lang="ru-RU" sz="1600" dirty="0"/>
              <a:t>Производить оплату</a:t>
            </a:r>
            <a:r>
              <a:rPr lang="ru-RU" sz="16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задолженности через портал Госуслуги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4. </a:t>
            </a:r>
            <a:r>
              <a:rPr lang="ru-RU" sz="1600" dirty="0"/>
              <a:t>Мониторинг задолженностей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5. </a:t>
            </a:r>
            <a:r>
              <a:rPr lang="ru-RU" sz="1600" dirty="0"/>
              <a:t>Подписывать документы с помощью ЭП (договоры, доп. соглашения, акты сверки)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6. </a:t>
            </a:r>
            <a:r>
              <a:rPr lang="ru-RU" sz="1600" dirty="0"/>
              <a:t>Формирование сводной отчетности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7. </a:t>
            </a:r>
            <a:r>
              <a:rPr lang="ru-RU" sz="1600" dirty="0"/>
              <a:t>Работа с обращениями</a:t>
            </a: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1C44EE9C-9026-4080-88F4-E8F1FE72B636}"/>
              </a:ext>
            </a:extLst>
          </p:cNvPr>
          <p:cNvSpPr txBox="1">
            <a:spLocks/>
          </p:cNvSpPr>
          <p:nvPr/>
        </p:nvSpPr>
        <p:spPr>
          <a:xfrm>
            <a:off x="348535" y="371592"/>
            <a:ext cx="1734248" cy="48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ПРИМЕР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4668EB52-6F19-4D43-97DB-7E65E147CDF4}"/>
              </a:ext>
            </a:extLst>
          </p:cNvPr>
          <p:cNvSpPr txBox="1">
            <a:spLocks/>
          </p:cNvSpPr>
          <p:nvPr/>
        </p:nvSpPr>
        <p:spPr>
          <a:xfrm>
            <a:off x="3810000" y="288513"/>
            <a:ext cx="8184661" cy="655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3399"/>
                </a:solidFill>
              </a:rPr>
              <a:t>Информационная система «Личный кабинет Арендатора»,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3399"/>
                </a:solidFill>
              </a:rPr>
              <a:t>Новосибирск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404F8-6D3F-491B-AB16-00C135D8AA5A}"/>
              </a:ext>
            </a:extLst>
          </p:cNvPr>
          <p:cNvSpPr txBox="1"/>
          <p:nvPr/>
        </p:nvSpPr>
        <p:spPr>
          <a:xfrm>
            <a:off x="348535" y="1271175"/>
            <a:ext cx="3288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Информационная система для электронного взаимодействия между Департаментом земельных и имущественных отношений и арендаторами муниципального имущества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AD04A7-BA3A-4EAA-9DF5-080792BF9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880" y="1284075"/>
            <a:ext cx="8314120" cy="16140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7A1F5-862B-4337-8B6B-03677AC9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144" y="2656170"/>
            <a:ext cx="7415597" cy="33636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D13937-C28C-49B8-A869-F26668E98504}"/>
              </a:ext>
            </a:extLst>
          </p:cNvPr>
          <p:cNvSpPr txBox="1"/>
          <p:nvPr/>
        </p:nvSpPr>
        <p:spPr>
          <a:xfrm>
            <a:off x="4192002" y="6481803"/>
            <a:ext cx="7825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/>
              <a:t>Реализовано на базе ИС.ПРОМЕТЕЙ, Запись в реестре отечественного ПО № 13071 от 21.03.2022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645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6456F29B-D258-4C90-A2CF-890DCFA0341E}"/>
              </a:ext>
            </a:extLst>
          </p:cNvPr>
          <p:cNvSpPr/>
          <p:nvPr/>
        </p:nvSpPr>
        <p:spPr>
          <a:xfrm>
            <a:off x="0" y="240788"/>
            <a:ext cx="3636939" cy="733424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37A894E9-8EB1-46C0-9990-119B81D069C8}"/>
              </a:ext>
            </a:extLst>
          </p:cNvPr>
          <p:cNvSpPr txBox="1">
            <a:spLocks/>
          </p:cNvSpPr>
          <p:nvPr/>
        </p:nvSpPr>
        <p:spPr>
          <a:xfrm>
            <a:off x="2778485" y="616067"/>
            <a:ext cx="9239250" cy="4889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rgbClr val="2B549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BA1CB-D991-4FC2-8584-832FE87484A7}"/>
              </a:ext>
            </a:extLst>
          </p:cNvPr>
          <p:cNvSpPr txBox="1"/>
          <p:nvPr/>
        </p:nvSpPr>
        <p:spPr>
          <a:xfrm>
            <a:off x="352050" y="2509059"/>
            <a:ext cx="346146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ВОЗМОЖНОСТИ:</a:t>
            </a:r>
          </a:p>
          <a:p>
            <a:pPr lvl="0"/>
            <a:r>
              <a:rPr lang="ru-RU" b="1" dirty="0">
                <a:solidFill>
                  <a:srgbClr val="003399"/>
                </a:solidFill>
              </a:rPr>
              <a:t>1. </a:t>
            </a:r>
            <a:r>
              <a:rPr lang="ru-RU" sz="1600" dirty="0"/>
              <a:t>Ведение реестра граждан (избирателей)</a:t>
            </a:r>
          </a:p>
          <a:p>
            <a:pPr lvl="0"/>
            <a:r>
              <a:rPr lang="ru-RU" sz="2000" b="1" dirty="0">
                <a:solidFill>
                  <a:srgbClr val="003399"/>
                </a:solidFill>
              </a:rPr>
              <a:t>2. </a:t>
            </a:r>
            <a:r>
              <a:rPr lang="ru-RU" sz="1600" dirty="0"/>
              <a:t>Актуализация сведений о гражданине через СМЭВ3 (паспортные данные, адрес регистрации, сведения о судимости)</a:t>
            </a:r>
          </a:p>
          <a:p>
            <a:pPr lvl="0"/>
            <a:r>
              <a:rPr lang="ru-RU" sz="2000" b="1" dirty="0">
                <a:solidFill>
                  <a:srgbClr val="003399"/>
                </a:solidFill>
              </a:rPr>
              <a:t>3. </a:t>
            </a:r>
            <a:r>
              <a:rPr lang="ru-RU" sz="1600" dirty="0"/>
              <a:t>Интеграция с ЕГР ЗАГС, МВД</a:t>
            </a:r>
          </a:p>
          <a:p>
            <a:r>
              <a:rPr lang="ru-RU" sz="2000" b="1" dirty="0">
                <a:solidFill>
                  <a:srgbClr val="2B549F"/>
                </a:solidFill>
              </a:rPr>
              <a:t>4. </a:t>
            </a:r>
            <a:r>
              <a:rPr lang="ru-RU" sz="1600" dirty="0"/>
              <a:t>Формирование отчетности (16 видов отчетов)</a:t>
            </a: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1C44EE9C-9026-4080-88F4-E8F1FE72B636}"/>
              </a:ext>
            </a:extLst>
          </p:cNvPr>
          <p:cNvSpPr txBox="1">
            <a:spLocks/>
          </p:cNvSpPr>
          <p:nvPr/>
        </p:nvSpPr>
        <p:spPr>
          <a:xfrm>
            <a:off x="348535" y="371592"/>
            <a:ext cx="1734248" cy="48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ПРИМЕР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4668EB52-6F19-4D43-97DB-7E65E147CDF4}"/>
              </a:ext>
            </a:extLst>
          </p:cNvPr>
          <p:cNvSpPr txBox="1">
            <a:spLocks/>
          </p:cNvSpPr>
          <p:nvPr/>
        </p:nvSpPr>
        <p:spPr>
          <a:xfrm>
            <a:off x="3810000" y="288513"/>
            <a:ext cx="8184661" cy="655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3399"/>
                </a:solidFill>
              </a:rPr>
              <a:t>Информационная система «Референдум»,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3399"/>
                </a:solidFill>
              </a:rPr>
              <a:t>Новосибирск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404F8-6D3F-491B-AB16-00C135D8AA5A}"/>
              </a:ext>
            </a:extLst>
          </p:cNvPr>
          <p:cNvSpPr txBox="1"/>
          <p:nvPr/>
        </p:nvSpPr>
        <p:spPr>
          <a:xfrm>
            <a:off x="348535" y="1271175"/>
            <a:ext cx="3288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Информационная система для автоматизации процесса регистрации избирателей и участников референдума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E6BB15-A378-4D2F-B669-C2094200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733" y="1248659"/>
            <a:ext cx="7858327" cy="32132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6B3FCE-3F8A-422B-97CA-A3956D20A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72" y="3325414"/>
            <a:ext cx="7441828" cy="29165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C4F746-2C95-4697-A91C-43E77DF3C0C9}"/>
              </a:ext>
            </a:extLst>
          </p:cNvPr>
          <p:cNvSpPr txBox="1"/>
          <p:nvPr/>
        </p:nvSpPr>
        <p:spPr>
          <a:xfrm>
            <a:off x="4192002" y="6481803"/>
            <a:ext cx="7825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/>
              <a:t>Реализовано на базе ИС.ПРОМЕТЕЙ, Запись в реестре отечественного ПО № 13071 от 21.03.2022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1985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maria\Desktop\проекты\НСУД\Прометей паутина 2\Прометей паутина 2.png">
            <a:extLst>
              <a:ext uri="{FF2B5EF4-FFF2-40B4-BE49-F238E27FC236}">
                <a16:creationId xmlns:a16="http://schemas.microsoft.com/office/drawing/2014/main" id="{FAEB05F4-2DEE-4C3B-B18C-72BD4F4147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795867"/>
            <a:ext cx="9416107" cy="5999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6456F29B-D258-4C90-A2CF-890DCFA0341E}"/>
              </a:ext>
            </a:extLst>
          </p:cNvPr>
          <p:cNvSpPr/>
          <p:nvPr/>
        </p:nvSpPr>
        <p:spPr>
          <a:xfrm>
            <a:off x="0" y="240788"/>
            <a:ext cx="3636939" cy="733424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37A894E9-8EB1-46C0-9990-119B81D069C8}"/>
              </a:ext>
            </a:extLst>
          </p:cNvPr>
          <p:cNvSpPr txBox="1">
            <a:spLocks/>
          </p:cNvSpPr>
          <p:nvPr/>
        </p:nvSpPr>
        <p:spPr>
          <a:xfrm>
            <a:off x="2778485" y="616067"/>
            <a:ext cx="9239250" cy="4889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rgbClr val="2B549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BA1CB-D991-4FC2-8584-832FE87484A7}"/>
              </a:ext>
            </a:extLst>
          </p:cNvPr>
          <p:cNvSpPr txBox="1"/>
          <p:nvPr/>
        </p:nvSpPr>
        <p:spPr>
          <a:xfrm>
            <a:off x="348535" y="2733838"/>
            <a:ext cx="28518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ВОЗМОЖНОСТИ:</a:t>
            </a:r>
          </a:p>
          <a:p>
            <a:r>
              <a:rPr lang="ru-RU" sz="2000" b="1" dirty="0">
                <a:solidFill>
                  <a:srgbClr val="2B549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Графическое представление процессов в нотации </a:t>
            </a: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BPMN</a:t>
            </a:r>
            <a:endParaRPr lang="ru-RU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000" b="1" dirty="0">
                <a:solidFill>
                  <a:srgbClr val="2B549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Проектирование, создание и корректировка процессов в </a:t>
            </a:r>
          </a:p>
          <a:p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веб-интерфейсе</a:t>
            </a:r>
          </a:p>
          <a:p>
            <a:r>
              <a:rPr lang="ru-RU" sz="2000" b="1" dirty="0">
                <a:solidFill>
                  <a:srgbClr val="2B549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Экспорт/импорт  процессов</a:t>
            </a:r>
          </a:p>
          <a:p>
            <a:r>
              <a:rPr lang="ru-RU" sz="2000" b="1" dirty="0">
                <a:solidFill>
                  <a:srgbClr val="2B549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Широкие интеграционные возможности</a:t>
            </a:r>
          </a:p>
          <a:p>
            <a:r>
              <a:rPr lang="ru-RU" sz="2000" b="1" dirty="0">
                <a:solidFill>
                  <a:srgbClr val="0033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Гибкая аналитика</a:t>
            </a:r>
            <a:endParaRPr lang="ru-RU" sz="1600" dirty="0"/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4668EB52-6F19-4D43-97DB-7E65E147CDF4}"/>
              </a:ext>
            </a:extLst>
          </p:cNvPr>
          <p:cNvSpPr txBox="1">
            <a:spLocks/>
          </p:cNvSpPr>
          <p:nvPr/>
        </p:nvSpPr>
        <p:spPr>
          <a:xfrm>
            <a:off x="3810000" y="288513"/>
            <a:ext cx="8184661" cy="655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3399"/>
                </a:solidFill>
              </a:rPr>
              <a:t>ИС.ПРОМЕТЕЙ – </a:t>
            </a:r>
            <a:r>
              <a:rPr lang="ru-RU" sz="1600" dirty="0"/>
              <a:t>универсальная</a:t>
            </a:r>
            <a:r>
              <a:rPr lang="ru-RU" sz="1600" b="1" dirty="0">
                <a:solidFill>
                  <a:srgbClr val="003399"/>
                </a:solidFill>
              </a:rPr>
              <a:t> </a:t>
            </a:r>
            <a:r>
              <a:rPr lang="en-US" sz="1600" dirty="0"/>
              <a:t>low-code</a:t>
            </a:r>
            <a:r>
              <a:rPr lang="ru-RU" sz="1600" dirty="0"/>
              <a:t> платформа</a:t>
            </a:r>
            <a:endParaRPr lang="ru-RU" sz="1600" b="1" dirty="0">
              <a:solidFill>
                <a:srgbClr val="00339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Запись в реестре отечественного ПО № 13071 от 21.03.2022</a:t>
            </a:r>
            <a:endParaRPr lang="ru-RU" sz="1600" b="1" dirty="0">
              <a:solidFill>
                <a:srgbClr val="00339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404F8-6D3F-491B-AB16-00C135D8AA5A}"/>
              </a:ext>
            </a:extLst>
          </p:cNvPr>
          <p:cNvSpPr txBox="1"/>
          <p:nvPr/>
        </p:nvSpPr>
        <p:spPr>
          <a:xfrm>
            <a:off x="348535" y="1271175"/>
            <a:ext cx="3105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rgbClr val="003399"/>
                </a:solidFill>
              </a:rPr>
              <a:t>ИС.ПРОМЕТЕЙ - </a:t>
            </a:r>
            <a:r>
              <a:rPr lang="en-US" sz="14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Low-code </a:t>
            </a:r>
            <a:r>
              <a:rPr lang="ru-RU" sz="14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платформа</a:t>
            </a:r>
          </a:p>
          <a:p>
            <a:pPr lvl="0">
              <a:defRPr/>
            </a:pPr>
            <a:r>
              <a:rPr lang="ru-RU" sz="1400" b="1" dirty="0">
                <a:solidFill>
                  <a:srgbClr val="0033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для проведения цифровой</a:t>
            </a:r>
          </a:p>
          <a:p>
            <a:pPr lvl="0">
              <a:defRPr/>
            </a:pPr>
            <a:r>
              <a:rPr lang="ru-RU" sz="1400" b="1" dirty="0">
                <a:solidFill>
                  <a:srgbClr val="0033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трансформации и </a:t>
            </a:r>
          </a:p>
          <a:p>
            <a:pPr lvl="0">
              <a:defRPr/>
            </a:pPr>
            <a:r>
              <a:rPr lang="ru-RU" sz="1400" b="1" dirty="0">
                <a:solidFill>
                  <a:srgbClr val="0033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разработки ведомственных </a:t>
            </a:r>
          </a:p>
          <a:p>
            <a:pPr lvl="0">
              <a:defRPr/>
            </a:pPr>
            <a:r>
              <a:rPr lang="ru-RU" sz="1400" b="1" dirty="0">
                <a:solidFill>
                  <a:srgbClr val="0033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информационных систем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FB57C-D870-4F1E-B782-A38778B97CD4}"/>
              </a:ext>
            </a:extLst>
          </p:cNvPr>
          <p:cNvSpPr txBox="1"/>
          <p:nvPr/>
        </p:nvSpPr>
        <p:spPr>
          <a:xfrm>
            <a:off x="348535" y="354457"/>
            <a:ext cx="3288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РЕШЕНИЕ</a:t>
            </a:r>
          </a:p>
        </p:txBody>
      </p:sp>
    </p:spTree>
    <p:extLst>
      <p:ext uri="{BB962C8B-B14F-4D97-AF65-F5344CB8AC3E}">
        <p14:creationId xmlns:p14="http://schemas.microsoft.com/office/powerpoint/2010/main" val="385239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65ACA80A-6A39-4C37-91EF-E3F66C73AA60}"/>
              </a:ext>
            </a:extLst>
          </p:cNvPr>
          <p:cNvSpPr txBox="1"/>
          <p:nvPr/>
        </p:nvSpPr>
        <p:spPr>
          <a:xfrm>
            <a:off x="1057696" y="3233701"/>
            <a:ext cx="1439589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DATA 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DDF03C-6001-40AB-91AB-CFA6A77EA29D}"/>
              </a:ext>
            </a:extLst>
          </p:cNvPr>
          <p:cNvSpPr txBox="1"/>
          <p:nvPr/>
        </p:nvSpPr>
        <p:spPr>
          <a:xfrm>
            <a:off x="1057696" y="3762777"/>
            <a:ext cx="1439589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 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8109DB-A52A-410A-92E8-C57B842DB110}"/>
              </a:ext>
            </a:extLst>
          </p:cNvPr>
          <p:cNvSpPr txBox="1"/>
          <p:nvPr/>
        </p:nvSpPr>
        <p:spPr>
          <a:xfrm>
            <a:off x="1057696" y="4294037"/>
            <a:ext cx="1439589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FINISH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A75A8BA-6FB2-48AB-A598-47205EF46E5F}"/>
              </a:ext>
            </a:extLst>
          </p:cNvPr>
          <p:cNvSpPr txBox="1"/>
          <p:nvPr/>
        </p:nvSpPr>
        <p:spPr>
          <a:xfrm>
            <a:off x="203115" y="5944417"/>
            <a:ext cx="2258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Платформа ИС.ПРОМЕТЕЙ является разработкой компании «ИНФОРМАЦИОННЫЕ СИСТЕМЫ И СЕРВИСЫ»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1247FEA2-1489-479B-A751-1245E0DD3764}"/>
              </a:ext>
            </a:extLst>
          </p:cNvPr>
          <p:cNvGrpSpPr/>
          <p:nvPr/>
        </p:nvGrpSpPr>
        <p:grpSpPr>
          <a:xfrm>
            <a:off x="828676" y="1701014"/>
            <a:ext cx="1746084" cy="1240268"/>
            <a:chOff x="1548130" y="1080437"/>
            <a:chExt cx="1811020" cy="1373158"/>
          </a:xfrm>
        </p:grpSpPr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536017FF-575F-41A6-B1C8-97B64A0F8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524" y="1080437"/>
              <a:ext cx="1211626" cy="1373158"/>
            </a:xfrm>
            <a:custGeom>
              <a:avLst/>
              <a:gdLst>
                <a:gd name="connsiteX0" fmla="*/ 2507848 w 2507848"/>
                <a:gd name="connsiteY0" fmla="*/ 0 h 1373158"/>
                <a:gd name="connsiteX1" fmla="*/ 2507848 w 2507848"/>
                <a:gd name="connsiteY1" fmla="*/ 1373158 h 1373158"/>
                <a:gd name="connsiteX2" fmla="*/ 2105474 w 2507848"/>
                <a:gd name="connsiteY2" fmla="*/ 970784 h 1373158"/>
                <a:gd name="connsiteX3" fmla="*/ 53173 w 2507848"/>
                <a:gd name="connsiteY3" fmla="*/ 970784 h 1373158"/>
                <a:gd name="connsiteX4" fmla="*/ 35785 w 2507848"/>
                <a:gd name="connsiteY4" fmla="*/ 923277 h 1373158"/>
                <a:gd name="connsiteX5" fmla="*/ 0 w 2507848"/>
                <a:gd name="connsiteY5" fmla="*/ 686579 h 1373158"/>
                <a:gd name="connsiteX6" fmla="*/ 35785 w 2507848"/>
                <a:gd name="connsiteY6" fmla="*/ 449881 h 1373158"/>
                <a:gd name="connsiteX7" fmla="*/ 53173 w 2507848"/>
                <a:gd name="connsiteY7" fmla="*/ 402374 h 1373158"/>
                <a:gd name="connsiteX8" fmla="*/ 2105474 w 2507848"/>
                <a:gd name="connsiteY8" fmla="*/ 402374 h 1373158"/>
                <a:gd name="connsiteX9" fmla="*/ 2507848 w 2507848"/>
                <a:gd name="connsiteY9" fmla="*/ 0 h 1373158"/>
                <a:gd name="connsiteX0" fmla="*/ 2507848 w 2507848"/>
                <a:gd name="connsiteY0" fmla="*/ 0 h 1373158"/>
                <a:gd name="connsiteX1" fmla="*/ 2507848 w 2507848"/>
                <a:gd name="connsiteY1" fmla="*/ 1373158 h 1373158"/>
                <a:gd name="connsiteX2" fmla="*/ 2105474 w 2507848"/>
                <a:gd name="connsiteY2" fmla="*/ 970784 h 1373158"/>
                <a:gd name="connsiteX3" fmla="*/ 53173 w 2507848"/>
                <a:gd name="connsiteY3" fmla="*/ 970784 h 1373158"/>
                <a:gd name="connsiteX4" fmla="*/ 35785 w 2507848"/>
                <a:gd name="connsiteY4" fmla="*/ 923277 h 1373158"/>
                <a:gd name="connsiteX5" fmla="*/ 0 w 2507848"/>
                <a:gd name="connsiteY5" fmla="*/ 686579 h 1373158"/>
                <a:gd name="connsiteX6" fmla="*/ 35785 w 2507848"/>
                <a:gd name="connsiteY6" fmla="*/ 449881 h 1373158"/>
                <a:gd name="connsiteX7" fmla="*/ 2105474 w 2507848"/>
                <a:gd name="connsiteY7" fmla="*/ 402374 h 1373158"/>
                <a:gd name="connsiteX8" fmla="*/ 2507848 w 2507848"/>
                <a:gd name="connsiteY8" fmla="*/ 0 h 1373158"/>
                <a:gd name="connsiteX0" fmla="*/ 2507848 w 2507848"/>
                <a:gd name="connsiteY0" fmla="*/ 0 h 1373158"/>
                <a:gd name="connsiteX1" fmla="*/ 2507848 w 2507848"/>
                <a:gd name="connsiteY1" fmla="*/ 1373158 h 1373158"/>
                <a:gd name="connsiteX2" fmla="*/ 2105474 w 2507848"/>
                <a:gd name="connsiteY2" fmla="*/ 970784 h 1373158"/>
                <a:gd name="connsiteX3" fmla="*/ 53173 w 2507848"/>
                <a:gd name="connsiteY3" fmla="*/ 970784 h 1373158"/>
                <a:gd name="connsiteX4" fmla="*/ 0 w 2507848"/>
                <a:gd name="connsiteY4" fmla="*/ 686579 h 1373158"/>
                <a:gd name="connsiteX5" fmla="*/ 35785 w 2507848"/>
                <a:gd name="connsiteY5" fmla="*/ 449881 h 1373158"/>
                <a:gd name="connsiteX6" fmla="*/ 2105474 w 2507848"/>
                <a:gd name="connsiteY6" fmla="*/ 402374 h 1373158"/>
                <a:gd name="connsiteX7" fmla="*/ 2507848 w 2507848"/>
                <a:gd name="connsiteY7" fmla="*/ 0 h 1373158"/>
                <a:gd name="connsiteX0" fmla="*/ 2508899 w 2508899"/>
                <a:gd name="connsiteY0" fmla="*/ 0 h 1373158"/>
                <a:gd name="connsiteX1" fmla="*/ 2508899 w 2508899"/>
                <a:gd name="connsiteY1" fmla="*/ 1373158 h 1373158"/>
                <a:gd name="connsiteX2" fmla="*/ 2106525 w 2508899"/>
                <a:gd name="connsiteY2" fmla="*/ 970784 h 1373158"/>
                <a:gd name="connsiteX3" fmla="*/ 71009 w 2508899"/>
                <a:gd name="connsiteY3" fmla="*/ 934948 h 1373158"/>
                <a:gd name="connsiteX4" fmla="*/ 1051 w 2508899"/>
                <a:gd name="connsiteY4" fmla="*/ 686579 h 1373158"/>
                <a:gd name="connsiteX5" fmla="*/ 36836 w 2508899"/>
                <a:gd name="connsiteY5" fmla="*/ 449881 h 1373158"/>
                <a:gd name="connsiteX6" fmla="*/ 2106525 w 2508899"/>
                <a:gd name="connsiteY6" fmla="*/ 402374 h 1373158"/>
                <a:gd name="connsiteX7" fmla="*/ 2508899 w 2508899"/>
                <a:gd name="connsiteY7" fmla="*/ 0 h 1373158"/>
                <a:gd name="connsiteX0" fmla="*/ 2588169 w 2588169"/>
                <a:gd name="connsiteY0" fmla="*/ 0 h 1373158"/>
                <a:gd name="connsiteX1" fmla="*/ 2588169 w 2588169"/>
                <a:gd name="connsiteY1" fmla="*/ 1373158 h 1373158"/>
                <a:gd name="connsiteX2" fmla="*/ 2185795 w 2588169"/>
                <a:gd name="connsiteY2" fmla="*/ 970784 h 1373158"/>
                <a:gd name="connsiteX3" fmla="*/ 150279 w 2588169"/>
                <a:gd name="connsiteY3" fmla="*/ 934948 h 1373158"/>
                <a:gd name="connsiteX4" fmla="*/ 80321 w 2588169"/>
                <a:gd name="connsiteY4" fmla="*/ 686579 h 1373158"/>
                <a:gd name="connsiteX5" fmla="*/ 1386613 w 2588169"/>
                <a:gd name="connsiteY5" fmla="*/ 475350 h 1373158"/>
                <a:gd name="connsiteX6" fmla="*/ 2185795 w 2588169"/>
                <a:gd name="connsiteY6" fmla="*/ 402374 h 1373158"/>
                <a:gd name="connsiteX7" fmla="*/ 2588169 w 2588169"/>
                <a:gd name="connsiteY7" fmla="*/ 0 h 1373158"/>
                <a:gd name="connsiteX0" fmla="*/ 2507867 w 2507867"/>
                <a:gd name="connsiteY0" fmla="*/ 0 h 1373158"/>
                <a:gd name="connsiteX1" fmla="*/ 2507867 w 2507867"/>
                <a:gd name="connsiteY1" fmla="*/ 1373158 h 1373158"/>
                <a:gd name="connsiteX2" fmla="*/ 2105493 w 2507867"/>
                <a:gd name="connsiteY2" fmla="*/ 970784 h 1373158"/>
                <a:gd name="connsiteX3" fmla="*/ 1340484 w 2507867"/>
                <a:gd name="connsiteY3" fmla="*/ 877645 h 1373158"/>
                <a:gd name="connsiteX4" fmla="*/ 19 w 2507867"/>
                <a:gd name="connsiteY4" fmla="*/ 686579 h 1373158"/>
                <a:gd name="connsiteX5" fmla="*/ 1306311 w 2507867"/>
                <a:gd name="connsiteY5" fmla="*/ 475350 h 1373158"/>
                <a:gd name="connsiteX6" fmla="*/ 2105493 w 2507867"/>
                <a:gd name="connsiteY6" fmla="*/ 402374 h 1373158"/>
                <a:gd name="connsiteX7" fmla="*/ 2507867 w 2507867"/>
                <a:gd name="connsiteY7" fmla="*/ 0 h 1373158"/>
                <a:gd name="connsiteX0" fmla="*/ 1211627 w 1211627"/>
                <a:gd name="connsiteY0" fmla="*/ 0 h 1373158"/>
                <a:gd name="connsiteX1" fmla="*/ 1211627 w 1211627"/>
                <a:gd name="connsiteY1" fmla="*/ 1373158 h 1373158"/>
                <a:gd name="connsiteX2" fmla="*/ 809253 w 1211627"/>
                <a:gd name="connsiteY2" fmla="*/ 970784 h 1373158"/>
                <a:gd name="connsiteX3" fmla="*/ 44244 w 1211627"/>
                <a:gd name="connsiteY3" fmla="*/ 877645 h 1373158"/>
                <a:gd name="connsiteX4" fmla="*/ 16039 w 1211627"/>
                <a:gd name="connsiteY4" fmla="*/ 661110 h 1373158"/>
                <a:gd name="connsiteX5" fmla="*/ 10071 w 1211627"/>
                <a:gd name="connsiteY5" fmla="*/ 475350 h 1373158"/>
                <a:gd name="connsiteX6" fmla="*/ 809253 w 1211627"/>
                <a:gd name="connsiteY6" fmla="*/ 402374 h 1373158"/>
                <a:gd name="connsiteX7" fmla="*/ 1211627 w 1211627"/>
                <a:gd name="connsiteY7" fmla="*/ 0 h 137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1627" h="1373158">
                  <a:moveTo>
                    <a:pt x="1211627" y="0"/>
                  </a:moveTo>
                  <a:lnTo>
                    <a:pt x="1211627" y="1373158"/>
                  </a:lnTo>
                  <a:cubicBezTo>
                    <a:pt x="1211627" y="1150933"/>
                    <a:pt x="1031478" y="970784"/>
                    <a:pt x="809253" y="970784"/>
                  </a:cubicBezTo>
                  <a:lnTo>
                    <a:pt x="44244" y="877645"/>
                  </a:lnTo>
                  <a:cubicBezTo>
                    <a:pt x="20925" y="794855"/>
                    <a:pt x="21735" y="728159"/>
                    <a:pt x="16039" y="661110"/>
                  </a:cubicBezTo>
                  <a:cubicBezTo>
                    <a:pt x="10344" y="594061"/>
                    <a:pt x="-13185" y="550123"/>
                    <a:pt x="10071" y="475350"/>
                  </a:cubicBezTo>
                  <a:lnTo>
                    <a:pt x="809253" y="402374"/>
                  </a:lnTo>
                  <a:cubicBezTo>
                    <a:pt x="1031478" y="402374"/>
                    <a:pt x="1211627" y="222225"/>
                    <a:pt x="1211627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20">
              <a:extLst>
                <a:ext uri="{FF2B5EF4-FFF2-40B4-BE49-F238E27FC236}">
                  <a16:creationId xmlns:a16="http://schemas.microsoft.com/office/drawing/2014/main" id="{9A5AE1AB-4657-415E-9062-88AE570AE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130" y="1482810"/>
              <a:ext cx="1745325" cy="56841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rnd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C10658E-7C19-4673-9312-8576B88C16AF}"/>
              </a:ext>
            </a:extLst>
          </p:cNvPr>
          <p:cNvSpPr txBox="1"/>
          <p:nvPr/>
        </p:nvSpPr>
        <p:spPr>
          <a:xfrm>
            <a:off x="1057696" y="1645798"/>
            <a:ext cx="1439589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LOW-CODE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C1DA6EC-946F-4B4F-A3FE-EB20F7F7F2EB}"/>
              </a:ext>
            </a:extLst>
          </p:cNvPr>
          <p:cNvSpPr txBox="1"/>
          <p:nvPr/>
        </p:nvSpPr>
        <p:spPr>
          <a:xfrm>
            <a:off x="997597" y="2323435"/>
            <a:ext cx="1439589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АВТОМАТИЗАЦИЯ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145">
            <a:extLst>
              <a:ext uri="{FF2B5EF4-FFF2-40B4-BE49-F238E27FC236}">
                <a16:creationId xmlns:a16="http://schemas.microsoft.com/office/drawing/2014/main" id="{3FB3CA67-AA3E-42C9-8F02-7E5238072890}"/>
              </a:ext>
            </a:extLst>
          </p:cNvPr>
          <p:cNvSpPr>
            <a:spLocks noEditPoints="1"/>
          </p:cNvSpPr>
          <p:nvPr/>
        </p:nvSpPr>
        <p:spPr bwMode="auto">
          <a:xfrm>
            <a:off x="8883600" y="206948"/>
            <a:ext cx="296689" cy="202163"/>
          </a:xfrm>
          <a:custGeom>
            <a:avLst/>
            <a:gdLst>
              <a:gd name="T0" fmla="*/ 0 w 176"/>
              <a:gd name="T1" fmla="*/ 128 h 144"/>
              <a:gd name="T2" fmla="*/ 32 w 176"/>
              <a:gd name="T3" fmla="*/ 128 h 144"/>
              <a:gd name="T4" fmla="*/ 16 w 176"/>
              <a:gd name="T5" fmla="*/ 136 h 144"/>
              <a:gd name="T6" fmla="*/ 16 w 176"/>
              <a:gd name="T7" fmla="*/ 120 h 144"/>
              <a:gd name="T8" fmla="*/ 16 w 176"/>
              <a:gd name="T9" fmla="*/ 136 h 144"/>
              <a:gd name="T10" fmla="*/ 160 w 176"/>
              <a:gd name="T11" fmla="*/ 32 h 144"/>
              <a:gd name="T12" fmla="*/ 160 w 176"/>
              <a:gd name="T13" fmla="*/ 0 h 144"/>
              <a:gd name="T14" fmla="*/ 48 w 176"/>
              <a:gd name="T15" fmla="*/ 16 h 144"/>
              <a:gd name="T16" fmla="*/ 64 w 176"/>
              <a:gd name="T17" fmla="*/ 8 h 144"/>
              <a:gd name="T18" fmla="*/ 168 w 176"/>
              <a:gd name="T19" fmla="*/ 16 h 144"/>
              <a:gd name="T20" fmla="*/ 64 w 176"/>
              <a:gd name="T21" fmla="*/ 24 h 144"/>
              <a:gd name="T22" fmla="*/ 64 w 176"/>
              <a:gd name="T23" fmla="*/ 8 h 144"/>
              <a:gd name="T24" fmla="*/ 64 w 176"/>
              <a:gd name="T25" fmla="*/ 112 h 144"/>
              <a:gd name="T26" fmla="*/ 64 w 176"/>
              <a:gd name="T27" fmla="*/ 144 h 144"/>
              <a:gd name="T28" fmla="*/ 176 w 176"/>
              <a:gd name="T29" fmla="*/ 128 h 144"/>
              <a:gd name="T30" fmla="*/ 160 w 176"/>
              <a:gd name="T31" fmla="*/ 136 h 144"/>
              <a:gd name="T32" fmla="*/ 56 w 176"/>
              <a:gd name="T33" fmla="*/ 128 h 144"/>
              <a:gd name="T34" fmla="*/ 160 w 176"/>
              <a:gd name="T35" fmla="*/ 120 h 144"/>
              <a:gd name="T36" fmla="*/ 160 w 176"/>
              <a:gd name="T37" fmla="*/ 136 h 144"/>
              <a:gd name="T38" fmla="*/ 64 w 176"/>
              <a:gd name="T39" fmla="*/ 56 h 144"/>
              <a:gd name="T40" fmla="*/ 64 w 176"/>
              <a:gd name="T41" fmla="*/ 88 h 144"/>
              <a:gd name="T42" fmla="*/ 176 w 176"/>
              <a:gd name="T43" fmla="*/ 72 h 144"/>
              <a:gd name="T44" fmla="*/ 160 w 176"/>
              <a:gd name="T45" fmla="*/ 80 h 144"/>
              <a:gd name="T46" fmla="*/ 56 w 176"/>
              <a:gd name="T47" fmla="*/ 72 h 144"/>
              <a:gd name="T48" fmla="*/ 160 w 176"/>
              <a:gd name="T49" fmla="*/ 64 h 144"/>
              <a:gd name="T50" fmla="*/ 160 w 176"/>
              <a:gd name="T51" fmla="*/ 80 h 144"/>
              <a:gd name="T52" fmla="*/ 0 w 176"/>
              <a:gd name="T53" fmla="*/ 72 h 144"/>
              <a:gd name="T54" fmla="*/ 32 w 176"/>
              <a:gd name="T55" fmla="*/ 72 h 144"/>
              <a:gd name="T56" fmla="*/ 16 w 176"/>
              <a:gd name="T57" fmla="*/ 80 h 144"/>
              <a:gd name="T58" fmla="*/ 16 w 176"/>
              <a:gd name="T59" fmla="*/ 64 h 144"/>
              <a:gd name="T60" fmla="*/ 16 w 176"/>
              <a:gd name="T61" fmla="*/ 80 h 144"/>
              <a:gd name="T62" fmla="*/ 0 w 176"/>
              <a:gd name="T63" fmla="*/ 16 h 144"/>
              <a:gd name="T64" fmla="*/ 32 w 176"/>
              <a:gd name="T65" fmla="*/ 16 h 144"/>
              <a:gd name="T66" fmla="*/ 16 w 176"/>
              <a:gd name="T67" fmla="*/ 24 h 144"/>
              <a:gd name="T68" fmla="*/ 16 w 176"/>
              <a:gd name="T69" fmla="*/ 8 h 144"/>
              <a:gd name="T70" fmla="*/ 16 w 176"/>
              <a:gd name="T71" fmla="*/ 2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44">
                <a:moveTo>
                  <a:pt x="16" y="112"/>
                </a:moveTo>
                <a:cubicBezTo>
                  <a:pt x="7" y="112"/>
                  <a:pt x="0" y="119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25" y="144"/>
                  <a:pt x="32" y="137"/>
                  <a:pt x="32" y="128"/>
                </a:cubicBezTo>
                <a:cubicBezTo>
                  <a:pt x="32" y="119"/>
                  <a:pt x="25" y="112"/>
                  <a:pt x="16" y="112"/>
                </a:cubicBezTo>
                <a:moveTo>
                  <a:pt x="16" y="136"/>
                </a:moveTo>
                <a:cubicBezTo>
                  <a:pt x="12" y="136"/>
                  <a:pt x="8" y="132"/>
                  <a:pt x="8" y="128"/>
                </a:cubicBezTo>
                <a:cubicBezTo>
                  <a:pt x="8" y="124"/>
                  <a:pt x="12" y="120"/>
                  <a:pt x="16" y="120"/>
                </a:cubicBezTo>
                <a:cubicBezTo>
                  <a:pt x="20" y="120"/>
                  <a:pt x="24" y="124"/>
                  <a:pt x="24" y="128"/>
                </a:cubicBezTo>
                <a:cubicBezTo>
                  <a:pt x="24" y="132"/>
                  <a:pt x="20" y="136"/>
                  <a:pt x="16" y="136"/>
                </a:cubicBezTo>
                <a:moveTo>
                  <a:pt x="64" y="32"/>
                </a:moveTo>
                <a:cubicBezTo>
                  <a:pt x="160" y="32"/>
                  <a:pt x="160" y="32"/>
                  <a:pt x="160" y="32"/>
                </a:cubicBezTo>
                <a:cubicBezTo>
                  <a:pt x="169" y="32"/>
                  <a:pt x="176" y="25"/>
                  <a:pt x="176" y="16"/>
                </a:cubicBezTo>
                <a:cubicBezTo>
                  <a:pt x="176" y="7"/>
                  <a:pt x="169" y="0"/>
                  <a:pt x="16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25"/>
                  <a:pt x="55" y="32"/>
                  <a:pt x="64" y="32"/>
                </a:cubicBezTo>
                <a:moveTo>
                  <a:pt x="64" y="8"/>
                </a:move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20"/>
                  <a:pt x="164" y="24"/>
                  <a:pt x="160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0" y="24"/>
                  <a:pt x="56" y="20"/>
                  <a:pt x="56" y="16"/>
                </a:cubicBezTo>
                <a:cubicBezTo>
                  <a:pt x="56" y="12"/>
                  <a:pt x="60" y="8"/>
                  <a:pt x="64" y="8"/>
                </a:cubicBezTo>
                <a:moveTo>
                  <a:pt x="160" y="112"/>
                </a:moveTo>
                <a:cubicBezTo>
                  <a:pt x="64" y="112"/>
                  <a:pt x="64" y="112"/>
                  <a:pt x="64" y="112"/>
                </a:cubicBezTo>
                <a:cubicBezTo>
                  <a:pt x="55" y="112"/>
                  <a:pt x="48" y="119"/>
                  <a:pt x="48" y="128"/>
                </a:cubicBezTo>
                <a:cubicBezTo>
                  <a:pt x="48" y="137"/>
                  <a:pt x="55" y="144"/>
                  <a:pt x="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19"/>
                  <a:pt x="169" y="112"/>
                  <a:pt x="160" y="112"/>
                </a:cubicBezTo>
                <a:moveTo>
                  <a:pt x="160" y="136"/>
                </a:moveTo>
                <a:cubicBezTo>
                  <a:pt x="64" y="136"/>
                  <a:pt x="64" y="136"/>
                  <a:pt x="64" y="136"/>
                </a:cubicBezTo>
                <a:cubicBezTo>
                  <a:pt x="60" y="136"/>
                  <a:pt x="56" y="132"/>
                  <a:pt x="56" y="128"/>
                </a:cubicBezTo>
                <a:cubicBezTo>
                  <a:pt x="56" y="124"/>
                  <a:pt x="60" y="120"/>
                  <a:pt x="64" y="120"/>
                </a:cubicBezTo>
                <a:cubicBezTo>
                  <a:pt x="160" y="120"/>
                  <a:pt x="160" y="120"/>
                  <a:pt x="160" y="120"/>
                </a:cubicBezTo>
                <a:cubicBezTo>
                  <a:pt x="164" y="120"/>
                  <a:pt x="168" y="124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moveTo>
                  <a:pt x="160" y="56"/>
                </a:moveTo>
                <a:cubicBezTo>
                  <a:pt x="64" y="56"/>
                  <a:pt x="64" y="56"/>
                  <a:pt x="64" y="56"/>
                </a:cubicBezTo>
                <a:cubicBezTo>
                  <a:pt x="55" y="56"/>
                  <a:pt x="48" y="63"/>
                  <a:pt x="48" y="72"/>
                </a:cubicBezTo>
                <a:cubicBezTo>
                  <a:pt x="48" y="81"/>
                  <a:pt x="55" y="88"/>
                  <a:pt x="64" y="88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9" y="88"/>
                  <a:pt x="176" y="81"/>
                  <a:pt x="176" y="72"/>
                </a:cubicBezTo>
                <a:cubicBezTo>
                  <a:pt x="176" y="63"/>
                  <a:pt x="169" y="56"/>
                  <a:pt x="160" y="56"/>
                </a:cubicBezTo>
                <a:moveTo>
                  <a:pt x="160" y="80"/>
                </a:moveTo>
                <a:cubicBezTo>
                  <a:pt x="64" y="80"/>
                  <a:pt x="64" y="80"/>
                  <a:pt x="64" y="80"/>
                </a:cubicBezTo>
                <a:cubicBezTo>
                  <a:pt x="60" y="80"/>
                  <a:pt x="56" y="76"/>
                  <a:pt x="56" y="72"/>
                </a:cubicBezTo>
                <a:cubicBezTo>
                  <a:pt x="56" y="68"/>
                  <a:pt x="60" y="64"/>
                  <a:pt x="64" y="6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4" y="64"/>
                  <a:pt x="168" y="68"/>
                  <a:pt x="168" y="72"/>
                </a:cubicBezTo>
                <a:cubicBezTo>
                  <a:pt x="168" y="76"/>
                  <a:pt x="164" y="80"/>
                  <a:pt x="160" y="80"/>
                </a:cubicBezTo>
                <a:moveTo>
                  <a:pt x="16" y="56"/>
                </a:moveTo>
                <a:cubicBezTo>
                  <a:pt x="7" y="56"/>
                  <a:pt x="0" y="63"/>
                  <a:pt x="0" y="72"/>
                </a:cubicBezTo>
                <a:cubicBezTo>
                  <a:pt x="0" y="81"/>
                  <a:pt x="7" y="88"/>
                  <a:pt x="16" y="88"/>
                </a:cubicBezTo>
                <a:cubicBezTo>
                  <a:pt x="25" y="88"/>
                  <a:pt x="32" y="81"/>
                  <a:pt x="32" y="72"/>
                </a:cubicBezTo>
                <a:cubicBezTo>
                  <a:pt x="32" y="63"/>
                  <a:pt x="25" y="56"/>
                  <a:pt x="16" y="56"/>
                </a:cubicBezTo>
                <a:moveTo>
                  <a:pt x="16" y="80"/>
                </a:moveTo>
                <a:cubicBezTo>
                  <a:pt x="12" y="80"/>
                  <a:pt x="8" y="76"/>
                  <a:pt x="8" y="72"/>
                </a:cubicBezTo>
                <a:cubicBezTo>
                  <a:pt x="8" y="68"/>
                  <a:pt x="12" y="64"/>
                  <a:pt x="16" y="64"/>
                </a:cubicBezTo>
                <a:cubicBezTo>
                  <a:pt x="20" y="64"/>
                  <a:pt x="24" y="68"/>
                  <a:pt x="24" y="72"/>
                </a:cubicBezTo>
                <a:cubicBezTo>
                  <a:pt x="24" y="76"/>
                  <a:pt x="20" y="80"/>
                  <a:pt x="16" y="80"/>
                </a:cubicBezTo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25"/>
                  <a:pt x="7" y="32"/>
                  <a:pt x="16" y="32"/>
                </a:cubicBezTo>
                <a:cubicBezTo>
                  <a:pt x="25" y="32"/>
                  <a:pt x="32" y="25"/>
                  <a:pt x="32" y="16"/>
                </a:cubicBezTo>
                <a:cubicBezTo>
                  <a:pt x="32" y="7"/>
                  <a:pt x="25" y="0"/>
                  <a:pt x="16" y="0"/>
                </a:cubicBezTo>
                <a:moveTo>
                  <a:pt x="16" y="24"/>
                </a:moveTo>
                <a:cubicBezTo>
                  <a:pt x="12" y="24"/>
                  <a:pt x="8" y="20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20" y="8"/>
                  <a:pt x="24" y="12"/>
                  <a:pt x="24" y="16"/>
                </a:cubicBezTo>
                <a:cubicBezTo>
                  <a:pt x="24" y="20"/>
                  <a:pt x="20" y="24"/>
                  <a:pt x="16" y="2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47708978-B70B-4AB3-9858-E25B21228E0E}"/>
              </a:ext>
            </a:extLst>
          </p:cNvPr>
          <p:cNvSpPr>
            <a:spLocks noGrp="1"/>
          </p:cNvSpPr>
          <p:nvPr/>
        </p:nvSpPr>
        <p:spPr>
          <a:xfrm>
            <a:off x="2985563" y="1994535"/>
            <a:ext cx="5412144" cy="3233855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3">
            <a:extLst>
              <a:ext uri="{FF2B5EF4-FFF2-40B4-BE49-F238E27FC236}">
                <a16:creationId xmlns:a16="http://schemas.microsoft.com/office/drawing/2014/main" id="{6CE94415-7578-46FE-B74E-495D78238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89" y="88094"/>
            <a:ext cx="8198235" cy="8965883"/>
          </a:xfrm>
          <a:prstGeom prst="rect">
            <a:avLst/>
          </a:prstGeom>
        </p:spPr>
      </p:pic>
      <p:pic>
        <p:nvPicPr>
          <p:cNvPr id="10" name="Видео для презентации">
            <a:hlinkClick r:id="" action="ppaction://media"/>
            <a:extLst>
              <a:ext uri="{FF2B5EF4-FFF2-40B4-BE49-F238E27FC236}">
                <a16:creationId xmlns:a16="http://schemas.microsoft.com/office/drawing/2014/main" id="{39649303-D096-475E-80E6-126404B92C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080" y="631124"/>
            <a:ext cx="7000407" cy="418820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D61A6166-363C-4965-A22C-72A6BFBCB5B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7" y="561445"/>
            <a:ext cx="155746" cy="15665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780A3B7-7144-4364-91D3-FC352BA5253D}"/>
              </a:ext>
            </a:extLst>
          </p:cNvPr>
          <p:cNvSpPr txBox="1"/>
          <p:nvPr/>
        </p:nvSpPr>
        <p:spPr>
          <a:xfrm>
            <a:off x="378060" y="2448164"/>
            <a:ext cx="20381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rgbClr val="003399"/>
                </a:solidFill>
              </a:rPr>
              <a:t>Удобный и понятный интерфейс </a:t>
            </a:r>
            <a:r>
              <a:rPr lang="ru-RU" sz="1400" b="1" dirty="0">
                <a:solidFill>
                  <a:srgbClr val="FF0000"/>
                </a:solidFill>
              </a:rPr>
              <a:t>ИС.ПРОМЕТЕЙ </a:t>
            </a:r>
          </a:p>
          <a:p>
            <a:pPr lvl="0">
              <a:defRPr/>
            </a:pPr>
            <a:r>
              <a:rPr lang="ru-RU" sz="1400" b="1" dirty="0">
                <a:solidFill>
                  <a:srgbClr val="003399"/>
                </a:solidFill>
              </a:rPr>
              <a:t>позволяет быстро настраивать процессы, адаптировать под требования, вносить правки.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3383E4-0BB8-49DF-AF40-0514B5BE5A2F}"/>
              </a:ext>
            </a:extLst>
          </p:cNvPr>
          <p:cNvSpPr txBox="1"/>
          <p:nvPr/>
        </p:nvSpPr>
        <p:spPr>
          <a:xfrm>
            <a:off x="998121" y="1271906"/>
            <a:ext cx="163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В ОДИН КЛИК</a:t>
            </a:r>
            <a:endParaRPr lang="ru-RU" sz="18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81B4D-C5D3-41B2-9C55-9C9514E6075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1648" y="938336"/>
            <a:ext cx="932901" cy="9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83"/>
    </mc:Choice>
    <mc:Fallback xmlns="">
      <p:transition spd="slow" advTm="109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7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4" grpId="0"/>
      <p:bldP spid="69" grpId="0"/>
      <p:bldP spid="71" grpId="0"/>
    </p:bldLst>
  </p:timing>
  <p:extLst>
    <p:ext uri="{E180D4A7-C9FB-4DFB-919C-405C955672EB}">
      <p14:showEvtLst xmlns:p14="http://schemas.microsoft.com/office/powerpoint/2010/main">
        <p14:playEvt time="515" objId="10"/>
        <p14:stopEvt time="107898" objId="10"/>
        <p14:playEvt time="108487" objId="10"/>
        <p14:triggerEvt type="onClick" time="108487" objId="10"/>
        <p14:stopEvt time="109783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51EE2C-C769-43F1-8269-4517DAEC37C5}"/>
              </a:ext>
            </a:extLst>
          </p:cNvPr>
          <p:cNvSpPr txBox="1"/>
          <p:nvPr/>
        </p:nvSpPr>
        <p:spPr>
          <a:xfrm>
            <a:off x="3597559" y="1842365"/>
            <a:ext cx="4996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Спасибо за внимание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475CE-0536-4F7E-B9F4-8872FF310878}"/>
              </a:ext>
            </a:extLst>
          </p:cNvPr>
          <p:cNvSpPr txBox="1"/>
          <p:nvPr/>
        </p:nvSpPr>
        <p:spPr>
          <a:xfrm>
            <a:off x="3263910" y="3105834"/>
            <a:ext cx="56641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Шовкун Алексей Владимирович,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директор 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ООО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«Информационные системы и сервисы»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/>
            <a:r>
              <a:rPr lang="en-US" dirty="0">
                <a:solidFill>
                  <a:srgbClr val="003399"/>
                </a:solidFill>
              </a:rPr>
              <a:t>ashovkun@isands.ru</a:t>
            </a:r>
            <a:endParaRPr lang="ru-RU" dirty="0">
              <a:solidFill>
                <a:srgbClr val="003399"/>
              </a:solidFill>
            </a:endParaRPr>
          </a:p>
          <a:p>
            <a:pPr lvl="0" algn="ctr"/>
            <a:r>
              <a:rPr lang="en-US" dirty="0">
                <a:solidFill>
                  <a:srgbClr val="0033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www.isands.ru</a:t>
            </a:r>
            <a:endParaRPr lang="ru-RU" dirty="0">
              <a:solidFill>
                <a:srgbClr val="00339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/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Montserrat Light" panose="00000400000000000000" pitchFamily="2" charset="-52"/>
            </a:endParaRPr>
          </a:p>
          <a:p>
            <a:pPr lvl="0" algn="ctr" defTabSz="1076325">
              <a:defRPr/>
            </a:pPr>
            <a:r>
              <a:rPr lang="ru-RU" dirty="0"/>
              <a:t>630007 г. Новосибирск, ул. Советская, 4а, 6 этаж</a:t>
            </a:r>
          </a:p>
          <a:p>
            <a:pPr lvl="0" algn="ctr"/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17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2626085" y="463667"/>
            <a:ext cx="9239250" cy="488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ПРОБЛЕМАТИКА</a:t>
            </a:r>
            <a:endParaRPr lang="ru-RU" sz="1800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6085" y="1074208"/>
            <a:ext cx="92392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 импортозамещения программного обеспечения поднялась еще в 2015 году, когда Россия столкнулась с первой волной санкций. А в 2022 году набрала обороты из-за внешнеполитических событий и ухода около 200 зарубежных IT-компаний, которые разрабатывали и внедряли примерно 2000 решений.</a:t>
            </a:r>
          </a:p>
          <a:p>
            <a:pPr lvl="0">
              <a:defRPr/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проблемы: </a:t>
            </a:r>
          </a:p>
          <a:p>
            <a:pPr marL="342900" indent="-342900" fontAlgn="base"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Создание отечественных аналогов зарубежных систем потребует много времени и значительных финансовых затрат.</a:t>
            </a:r>
          </a:p>
          <a:p>
            <a:pPr marL="342900" indent="-342900" fontAlgn="base"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Недостаточный уровень интеграции отечественных сервисов с другими продуктами.</a:t>
            </a:r>
          </a:p>
          <a:p>
            <a:pPr marL="342900" indent="-342900" fontAlgn="base"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Дефицит квалифицированные  специалистов </a:t>
            </a:r>
          </a:p>
          <a:p>
            <a:pPr fontAlgn="base"/>
            <a:r>
              <a:rPr lang="ru-RU" dirty="0">
                <a:solidFill>
                  <a:srgbClr val="FF0000"/>
                </a:solidFill>
              </a:rPr>
              <a:t>			</a:t>
            </a:r>
            <a:r>
              <a:rPr lang="ru-RU" sz="1600" dirty="0"/>
              <a:t>по разным оценкам, составляет </a:t>
            </a:r>
            <a:r>
              <a:rPr lang="ru-RU" sz="1600" b="1" dirty="0">
                <a:solidFill>
                  <a:srgbClr val="FF0000"/>
                </a:solidFill>
              </a:rPr>
              <a:t>от 500 тыс. до 2 млн. человек</a:t>
            </a:r>
            <a:endParaRPr lang="ru-RU" sz="1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 Рынок соискателя </a:t>
            </a:r>
          </a:p>
          <a:p>
            <a:pPr algn="r"/>
            <a:r>
              <a:rPr lang="ru-RU" sz="1600" dirty="0"/>
              <a:t>Стремительный рост IT-рынка и высокий спрос на специалистов позволяет кандидатам </a:t>
            </a:r>
          </a:p>
          <a:p>
            <a:pPr algn="r"/>
            <a:r>
              <a:rPr lang="ru-RU" sz="1600" dirty="0"/>
              <a:t>при смене компании </a:t>
            </a:r>
            <a:r>
              <a:rPr lang="ru-RU" sz="1600" b="1" dirty="0">
                <a:solidFill>
                  <a:srgbClr val="FF0000"/>
                </a:solidFill>
              </a:rPr>
              <a:t>поднимать свой доход на 30-40-50%, а в некоторые случаях даже в разы.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Средние затраты на создание информационной системы:  </a:t>
            </a:r>
            <a: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000 000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725" y="466725"/>
            <a:ext cx="2265028" cy="7175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Информация о проекте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E8AE9B-0CF7-4B4F-A6E0-40B61C319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7" y="0"/>
            <a:ext cx="2377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8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DB1008-AD72-4C58-A063-44934FB23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786" y="2553850"/>
            <a:ext cx="6233214" cy="360029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2626085" y="463667"/>
            <a:ext cx="9239250" cy="488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РЫНОК СОИСКАТЕЛЯ</a:t>
            </a:r>
            <a:endParaRPr lang="ru-RU" sz="1800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725" y="466725"/>
            <a:ext cx="2265028" cy="7175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Информация о проекте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299BE-79B2-4FED-886C-DAF619BE922D}"/>
              </a:ext>
            </a:extLst>
          </p:cNvPr>
          <p:cNvSpPr txBox="1"/>
          <p:nvPr/>
        </p:nvSpPr>
        <p:spPr>
          <a:xfrm>
            <a:off x="2626085" y="2553850"/>
            <a:ext cx="365160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Наибольший интерес к ИТ-сфере </a:t>
            </a:r>
          </a:p>
          <a:p>
            <a:endParaRPr lang="ru-RU" sz="1600" dirty="0"/>
          </a:p>
          <a:p>
            <a:r>
              <a:rPr lang="ru-RU" sz="1400" dirty="0"/>
              <a:t>• Приволжский ФО — 45%</a:t>
            </a:r>
            <a:br>
              <a:rPr lang="ru-RU" sz="1400" dirty="0"/>
            </a:br>
            <a:r>
              <a:rPr lang="ru-RU" sz="1400" dirty="0"/>
              <a:t>• Санкт-Петербург — 44%</a:t>
            </a:r>
            <a:br>
              <a:rPr lang="ru-RU" sz="1400" dirty="0"/>
            </a:br>
            <a:r>
              <a:rPr lang="ru-RU" sz="1400" dirty="0"/>
              <a:t>• Сибирский ФО — 42%</a:t>
            </a:r>
            <a:br>
              <a:rPr lang="ru-RU" sz="1400" dirty="0"/>
            </a:br>
            <a:r>
              <a:rPr lang="ru-RU" sz="1400" dirty="0"/>
              <a:t>• Москва — 40%</a:t>
            </a:r>
            <a:br>
              <a:rPr lang="ru-RU" sz="1400" dirty="0"/>
            </a:br>
            <a:r>
              <a:rPr lang="ru-RU" sz="1400" dirty="0"/>
              <a:t>• Центральный ФО — 37%</a:t>
            </a:r>
            <a:br>
              <a:rPr lang="ru-RU" sz="1400" dirty="0"/>
            </a:br>
            <a:r>
              <a:rPr lang="ru-RU" sz="1400" dirty="0"/>
              <a:t>• Южный ФО и Северо-Кавказский ФО — 36%</a:t>
            </a:r>
            <a:br>
              <a:rPr lang="ru-RU" sz="1400" dirty="0"/>
            </a:br>
            <a:r>
              <a:rPr lang="ru-RU" sz="1400" dirty="0"/>
              <a:t>• Уральский ФО — 27%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A0290-C1D6-4234-8C7F-EB4ADCC33432}"/>
              </a:ext>
            </a:extLst>
          </p:cNvPr>
          <p:cNvSpPr txBox="1"/>
          <p:nvPr/>
        </p:nvSpPr>
        <p:spPr>
          <a:xfrm>
            <a:off x="6579566" y="6488668"/>
            <a:ext cx="561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/>
              <a:t>*Обзор ИТ-отрасли по итогам первого полугодия: какие зарплаты платят и насколько сложно найти работу</a:t>
            </a:r>
          </a:p>
          <a:p>
            <a:r>
              <a:rPr lang="en-US" sz="900" dirty="0"/>
              <a:t>https://novosibirsk.hh.ru/article/31783</a:t>
            </a:r>
            <a:endParaRPr lang="ru-RU" sz="9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60C287-2805-4074-9048-817CCDEE0432}"/>
              </a:ext>
            </a:extLst>
          </p:cNvPr>
          <p:cNvSpPr txBox="1"/>
          <p:nvPr/>
        </p:nvSpPr>
        <p:spPr>
          <a:xfrm>
            <a:off x="6476120" y="1090640"/>
            <a:ext cx="40225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</a:rPr>
              <a:t>82% </a:t>
            </a:r>
            <a:r>
              <a:rPr lang="ru-RU" sz="1600" dirty="0"/>
              <a:t>компаний отказывают в трудоустройстве потенциальным ИТ-соискателям из-за завышенных </a:t>
            </a:r>
          </a:p>
          <a:p>
            <a:r>
              <a:rPr lang="ru-RU" sz="1600" dirty="0"/>
              <a:t>зарплатных ожиданий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A4DEC6-D0AD-4201-B8E5-54A7BFFA98F8}"/>
              </a:ext>
            </a:extLst>
          </p:cNvPr>
          <p:cNvSpPr txBox="1"/>
          <p:nvPr/>
        </p:nvSpPr>
        <p:spPr>
          <a:xfrm>
            <a:off x="2626085" y="1090640"/>
            <a:ext cx="28188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2023  году по сравнению с 2022 годом спрос на сотрудников увеличился </a:t>
            </a:r>
          </a:p>
          <a:p>
            <a:r>
              <a:rPr lang="ru-RU" dirty="0"/>
              <a:t>на </a:t>
            </a:r>
            <a:r>
              <a:rPr lang="ru-RU" sz="2000" b="1" dirty="0">
                <a:solidFill>
                  <a:srgbClr val="FF0000"/>
                </a:solidFill>
              </a:rPr>
              <a:t>47%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1A22D3-E614-47CE-BB25-A880ECF28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87" y="-19050"/>
            <a:ext cx="2377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20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2626085" y="463667"/>
            <a:ext cx="9239250" cy="488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РЫНОК СОИСКАТЕЛЯ</a:t>
            </a:r>
            <a:endParaRPr lang="ru-RU" sz="1800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725" y="466725"/>
            <a:ext cx="2265028" cy="7175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Информация о проекте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A0290-C1D6-4234-8C7F-EB4ADCC33432}"/>
              </a:ext>
            </a:extLst>
          </p:cNvPr>
          <p:cNvSpPr txBox="1"/>
          <p:nvPr/>
        </p:nvSpPr>
        <p:spPr>
          <a:xfrm>
            <a:off x="2699882" y="6394333"/>
            <a:ext cx="561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/>
              <a:t>*Обзор ИТ-отрасли по итогам первого полугодия: какие зарплаты платят и насколько сложно найти работу</a:t>
            </a:r>
          </a:p>
          <a:p>
            <a:r>
              <a:rPr lang="en-US" sz="900" dirty="0"/>
              <a:t>https://novosibirsk.hh.ru/article/31783</a:t>
            </a:r>
            <a:endParaRPr lang="ru-RU" sz="9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5ECD7E-531A-446D-9B18-98B56C9BAB3C}"/>
              </a:ext>
            </a:extLst>
          </p:cNvPr>
          <p:cNvSpPr/>
          <p:nvPr/>
        </p:nvSpPr>
        <p:spPr>
          <a:xfrm>
            <a:off x="2626085" y="952617"/>
            <a:ext cx="7149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03233"/>
                </a:solidFill>
              </a:rPr>
              <a:t>Уровень конкуренции (соотношение числа резюме и вакансий) </a:t>
            </a:r>
          </a:p>
          <a:p>
            <a:r>
              <a:rPr lang="ru-RU" sz="1600" dirty="0">
                <a:solidFill>
                  <a:srgbClr val="303233"/>
                </a:solidFill>
              </a:rPr>
              <a:t>по основным ИТ-профессиям, 2023 год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9E94246-89AF-437C-87ED-D94A5ACE7909}"/>
              </a:ext>
            </a:extLst>
          </p:cNvPr>
          <p:cNvSpPr/>
          <p:nvPr/>
        </p:nvSpPr>
        <p:spPr>
          <a:xfrm>
            <a:off x="9775452" y="2246160"/>
            <a:ext cx="24165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этом уровень оплаты не зависит уровня навыков и знаний: </a:t>
            </a:r>
            <a:r>
              <a:rPr lang="ru-RU" dirty="0">
                <a:solidFill>
                  <a:srgbClr val="FF0000"/>
                </a:solidFill>
              </a:rPr>
              <a:t>специалисты среднего уровня претендуют на </a:t>
            </a:r>
            <a:r>
              <a:rPr lang="ru-RU" dirty="0" err="1">
                <a:solidFill>
                  <a:srgbClr val="FF0000"/>
                </a:solidFill>
              </a:rPr>
              <a:t>оффер</a:t>
            </a:r>
            <a:r>
              <a:rPr lang="ru-RU" dirty="0">
                <a:solidFill>
                  <a:srgbClr val="FF0000"/>
                </a:solidFill>
              </a:rPr>
              <a:t> с высоким гонораром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BC26DB-5173-4F2E-B084-C044616D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7" y="0"/>
            <a:ext cx="237772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88CAC3-C973-4ED6-B1E9-3499B8999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32" y="1889182"/>
            <a:ext cx="7421719" cy="32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5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2626085" y="466725"/>
            <a:ext cx="9239250" cy="488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ПРИМЕР: РАСЧЕТ СТОИМОСТИ СОЗДАНИЯ ИС </a:t>
            </a:r>
            <a:endParaRPr lang="ru-RU" sz="1800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725" y="466725"/>
            <a:ext cx="2265028" cy="7175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Информация о проекте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DCFD73-4C8B-4ECD-B417-0C810D35994A}"/>
              </a:ext>
            </a:extLst>
          </p:cNvPr>
          <p:cNvSpPr/>
          <p:nvPr/>
        </p:nvSpPr>
        <p:spPr>
          <a:xfrm>
            <a:off x="2626085" y="1104947"/>
            <a:ext cx="417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Команда на проект: 4 чел.</a:t>
            </a:r>
          </a:p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Срок реализации проекта – 3 мес.</a:t>
            </a:r>
          </a:p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Язык программирования: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Java, JavaScript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F1E53CA-07AF-4048-92DC-618A85FD7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938673"/>
              </p:ext>
            </p:extLst>
          </p:nvPr>
        </p:nvGraphicFramePr>
        <p:xfrm>
          <a:off x="2753085" y="2410854"/>
          <a:ext cx="4672181" cy="36576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845464">
                  <a:extLst>
                    <a:ext uri="{9D8B030D-6E8A-4147-A177-3AD203B41FA5}">
                      <a16:colId xmlns:a16="http://schemas.microsoft.com/office/drawing/2014/main" val="1390578939"/>
                    </a:ext>
                  </a:extLst>
                </a:gridCol>
                <a:gridCol w="1436262">
                  <a:extLst>
                    <a:ext uri="{9D8B030D-6E8A-4147-A177-3AD203B41FA5}">
                      <a16:colId xmlns:a16="http://schemas.microsoft.com/office/drawing/2014/main" val="1797264651"/>
                    </a:ext>
                  </a:extLst>
                </a:gridCol>
                <a:gridCol w="1390455">
                  <a:extLst>
                    <a:ext uri="{9D8B030D-6E8A-4147-A177-3AD203B41FA5}">
                      <a16:colId xmlns:a16="http://schemas.microsoft.com/office/drawing/2014/main" val="23239734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Должность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Количество,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Зарплата, </a:t>
                      </a:r>
                    </a:p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311289"/>
                  </a:ext>
                </a:extLst>
              </a:tr>
              <a:tr h="244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Руководитель проектов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000,00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683083"/>
                  </a:ext>
                </a:extLst>
              </a:tr>
              <a:tr h="244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Аналитик </a:t>
                      </a:r>
                      <a:r>
                        <a:rPr lang="en-US" sz="16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middle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90</a:t>
                      </a:r>
                      <a:r>
                        <a:rPr lang="ru-RU" sz="1600" dirty="0">
                          <a:latin typeface="+mn-lt"/>
                        </a:rPr>
                        <a:t> </a:t>
                      </a:r>
                      <a:r>
                        <a:rPr lang="en-US" sz="1600" dirty="0">
                          <a:latin typeface="+mn-lt"/>
                        </a:rPr>
                        <a:t>000,00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716511"/>
                  </a:ext>
                </a:extLst>
              </a:tr>
              <a:tr h="244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Программист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middle back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140 000,00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542273"/>
                  </a:ext>
                </a:extLst>
              </a:tr>
              <a:tr h="244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Программист 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middle front-end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14</a:t>
                      </a:r>
                      <a:r>
                        <a:rPr lang="ru-RU" sz="1600" dirty="0">
                          <a:latin typeface="+mn-lt"/>
                        </a:rPr>
                        <a:t>0</a:t>
                      </a:r>
                      <a:r>
                        <a:rPr lang="en-US" sz="1600" dirty="0">
                          <a:latin typeface="+mn-lt"/>
                        </a:rPr>
                        <a:t> 000,00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210961"/>
                  </a:ext>
                </a:extLst>
              </a:tr>
              <a:tr h="244850"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>
                          <a:latin typeface="+mn-lt"/>
                        </a:rPr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583149"/>
                  </a:ext>
                </a:extLst>
              </a:tr>
              <a:tr h="244850"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>
                          <a:latin typeface="+mn-lt"/>
                        </a:rPr>
                        <a:t>ФОТ за 1 мес.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+mn-lt"/>
                        </a:rPr>
                        <a:t>606</a:t>
                      </a:r>
                      <a:r>
                        <a:rPr lang="ru-RU" sz="1600" b="1" dirty="0">
                          <a:latin typeface="+mn-lt"/>
                        </a:rPr>
                        <a:t> 0</a:t>
                      </a:r>
                      <a:r>
                        <a:rPr lang="en-US" sz="1600" b="1" dirty="0">
                          <a:latin typeface="+mn-lt"/>
                        </a:rPr>
                        <a:t>22, 99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416814"/>
                  </a:ext>
                </a:extLst>
              </a:tr>
              <a:tr h="244850"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+mn-lt"/>
                        </a:rPr>
                        <a:t>ФОТ за 3 мес.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+mn-lt"/>
                        </a:rPr>
                        <a:t>1 818 068,96*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331773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2278B9-1621-4CEE-A217-7D5C9571FEE3}"/>
              </a:ext>
            </a:extLst>
          </p:cNvPr>
          <p:cNvSpPr/>
          <p:nvPr/>
        </p:nvSpPr>
        <p:spPr>
          <a:xfrm>
            <a:off x="2848462" y="6068454"/>
            <a:ext cx="53144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*Без учета ФОТ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бэкофиса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аренды помещения, резервов на отпуска, премий, амортизации и налогов на доходы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прибыль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НДС (включены НДФЛ и льготные страховые взносы для ИТ-компаний)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6B6FC2-6811-4991-B9F8-C5FC79537E92}"/>
              </a:ext>
            </a:extLst>
          </p:cNvPr>
          <p:cNvSpPr/>
          <p:nvPr/>
        </p:nvSpPr>
        <p:spPr>
          <a:xfrm>
            <a:off x="8086946" y="2641171"/>
            <a:ext cx="31387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-apple-system"/>
              </a:rPr>
              <a:t>Средняя стоимость ИТ-услуг аутсорсинга начинается от </a:t>
            </a:r>
          </a:p>
          <a:p>
            <a:endParaRPr lang="en-US" dirty="0">
              <a:latin typeface="-apple-system"/>
            </a:endParaRPr>
          </a:p>
          <a:p>
            <a:r>
              <a:rPr lang="en-US" dirty="0">
                <a:latin typeface="-apple-system"/>
              </a:rPr>
              <a:t>-</a:t>
            </a:r>
            <a:r>
              <a:rPr lang="ru-RU" dirty="0">
                <a:latin typeface="-apple-system"/>
              </a:rPr>
              <a:t>$20-30 в час для </a:t>
            </a:r>
            <a:r>
              <a:rPr lang="en-US" dirty="0">
                <a:latin typeface="-apple-system"/>
              </a:rPr>
              <a:t>junior</a:t>
            </a:r>
            <a:r>
              <a:rPr lang="ru-RU" dirty="0">
                <a:latin typeface="-apple-system"/>
              </a:rPr>
              <a:t> </a:t>
            </a:r>
            <a:endParaRPr lang="en-US" dirty="0">
              <a:latin typeface="-apple-system"/>
            </a:endParaRPr>
          </a:p>
          <a:p>
            <a:r>
              <a:rPr lang="en-US" dirty="0">
                <a:latin typeface="-apple-system"/>
              </a:rPr>
              <a:t>-</a:t>
            </a:r>
            <a:r>
              <a:rPr lang="ru-RU" dirty="0">
                <a:latin typeface="-apple-system"/>
              </a:rPr>
              <a:t>$100-200 в час для руководителей и </a:t>
            </a:r>
            <a:r>
              <a:rPr lang="en-US" dirty="0">
                <a:latin typeface="-apple-system"/>
              </a:rPr>
              <a:t>senior</a:t>
            </a:r>
          </a:p>
          <a:p>
            <a:pPr marL="285750" indent="-285750">
              <a:buFontTx/>
              <a:buChar char="-"/>
            </a:pPr>
            <a:endParaRPr lang="en-US" dirty="0">
              <a:latin typeface="-apple-system"/>
            </a:endParaRPr>
          </a:p>
          <a:p>
            <a:r>
              <a:rPr lang="ru-RU" dirty="0"/>
              <a:t>Стоимость услуг составит </a:t>
            </a:r>
          </a:p>
          <a:p>
            <a:r>
              <a:rPr lang="ru-RU" dirty="0"/>
              <a:t>от </a:t>
            </a:r>
            <a:r>
              <a:rPr lang="ru-RU" b="1" dirty="0">
                <a:solidFill>
                  <a:srgbClr val="FF0000"/>
                </a:solidFill>
              </a:rPr>
              <a:t>3 000 000 руб. в месяц</a:t>
            </a:r>
          </a:p>
          <a:p>
            <a:r>
              <a:rPr lang="ru-RU" b="1" dirty="0">
                <a:solidFill>
                  <a:srgbClr val="FF0000"/>
                </a:solidFill>
              </a:rPr>
              <a:t>(5000 * 168 * 4 = 3 360 000)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64ED0F-0E38-43EF-83DF-1181872C48F0}"/>
              </a:ext>
            </a:extLst>
          </p:cNvPr>
          <p:cNvSpPr/>
          <p:nvPr/>
        </p:nvSpPr>
        <p:spPr>
          <a:xfrm>
            <a:off x="9099289" y="1988733"/>
            <a:ext cx="1287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-apple-system"/>
              </a:rPr>
              <a:t>Аутсорсинг</a:t>
            </a:r>
            <a:endParaRPr lang="ru-RU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977088-F028-4668-8DF8-58ADD46521CA}"/>
              </a:ext>
            </a:extLst>
          </p:cNvPr>
          <p:cNvSpPr/>
          <p:nvPr/>
        </p:nvSpPr>
        <p:spPr>
          <a:xfrm>
            <a:off x="3959364" y="1988733"/>
            <a:ext cx="200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-apple-system"/>
              </a:rPr>
              <a:t>Штат сотрудников</a:t>
            </a:r>
            <a:endParaRPr lang="ru-RU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4A2606-EBE0-4031-BFFE-DC242F53C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7" y="0"/>
            <a:ext cx="2377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3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>
            <a:extLst>
              <a:ext uri="{FF2B5EF4-FFF2-40B4-BE49-F238E27FC236}">
                <a16:creationId xmlns:a16="http://schemas.microsoft.com/office/drawing/2014/main" id="{C5EC9728-5D1B-4EEB-B485-3AE2E3A790C2}"/>
              </a:ext>
            </a:extLst>
          </p:cNvPr>
          <p:cNvSpPr/>
          <p:nvPr/>
        </p:nvSpPr>
        <p:spPr>
          <a:xfrm>
            <a:off x="7879528" y="1739976"/>
            <a:ext cx="2133600" cy="2088723"/>
          </a:xfrm>
          <a:prstGeom prst="ellipse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51DF74E-4E37-48F4-B977-BE39B6BBAA41}"/>
              </a:ext>
            </a:extLst>
          </p:cNvPr>
          <p:cNvSpPr/>
          <p:nvPr/>
        </p:nvSpPr>
        <p:spPr>
          <a:xfrm>
            <a:off x="4401292" y="1739971"/>
            <a:ext cx="2133600" cy="2088723"/>
          </a:xfrm>
          <a:prstGeom prst="ellipse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2626085" y="463667"/>
            <a:ext cx="9239250" cy="4889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ВАРИАНТЫ СОЗДАНИЯ ИС 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725" y="466725"/>
            <a:ext cx="2265028" cy="7175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Информация о проекте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562193-358C-4453-A3C8-9773FC8AE89F}"/>
              </a:ext>
            </a:extLst>
          </p:cNvPr>
          <p:cNvSpPr/>
          <p:nvPr/>
        </p:nvSpPr>
        <p:spPr>
          <a:xfrm>
            <a:off x="4909287" y="2368833"/>
            <a:ext cx="1384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Готовые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коробочные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решения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BC3562E-F5C2-4E75-B573-52B399418B6D}"/>
              </a:ext>
            </a:extLst>
          </p:cNvPr>
          <p:cNvSpPr/>
          <p:nvPr/>
        </p:nvSpPr>
        <p:spPr>
          <a:xfrm>
            <a:off x="8435200" y="2491943"/>
            <a:ext cx="1345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Low-code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платформы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09FB69C-6C10-4A3F-9B34-5FF4A4C2C45E}"/>
              </a:ext>
            </a:extLst>
          </p:cNvPr>
          <p:cNvSpPr/>
          <p:nvPr/>
        </p:nvSpPr>
        <p:spPr>
          <a:xfrm>
            <a:off x="5098193" y="4323450"/>
            <a:ext cx="4682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Каждый из вариантов имеет </a:t>
            </a:r>
            <a:r>
              <a:rPr lang="ru-RU" sz="160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свои плюсы и минусы</a:t>
            </a: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 в условиях ограниченных финансовых и временных возможностей при сохранении гибкости адаптации системы под функциональные требования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low-code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имеет ряд преимуществ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2E398B-E052-4E30-9854-835C6BFA5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7" y="0"/>
            <a:ext cx="2377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4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6456F29B-D258-4C90-A2CF-890DCFA0341E}"/>
              </a:ext>
            </a:extLst>
          </p:cNvPr>
          <p:cNvSpPr/>
          <p:nvPr/>
        </p:nvSpPr>
        <p:spPr>
          <a:xfrm>
            <a:off x="2766131" y="1111844"/>
            <a:ext cx="6561666" cy="110584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725" y="466725"/>
            <a:ext cx="2265028" cy="7175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Информация о проекте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AFB338C6-A4E1-41BA-B6CD-8E0F37FDC7F3}"/>
              </a:ext>
            </a:extLst>
          </p:cNvPr>
          <p:cNvSpPr txBox="1">
            <a:spLocks/>
          </p:cNvSpPr>
          <p:nvPr/>
        </p:nvSpPr>
        <p:spPr>
          <a:xfrm>
            <a:off x="2851765" y="1137153"/>
            <a:ext cx="6119982" cy="10350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3399"/>
                </a:solidFill>
              </a:rPr>
              <a:t>L</a:t>
            </a:r>
            <a:r>
              <a:rPr lang="ru-RU" b="1" dirty="0">
                <a:solidFill>
                  <a:srgbClr val="003399"/>
                </a:solidFill>
              </a:rPr>
              <a:t>OW-CODE</a:t>
            </a:r>
            <a:r>
              <a:rPr lang="ru-RU" dirty="0"/>
              <a:t> </a:t>
            </a:r>
            <a:r>
              <a:rPr lang="ru-RU" dirty="0">
                <a:solidFill>
                  <a:schemeClr val="bg1"/>
                </a:solidFill>
              </a:rPr>
              <a:t>— не замена разработке,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а лучшая инвестиция в цифровизацию</a:t>
            </a:r>
            <a:endParaRPr lang="ru-RU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37A894E9-8EB1-46C0-9990-119B81D069C8}"/>
              </a:ext>
            </a:extLst>
          </p:cNvPr>
          <p:cNvSpPr txBox="1">
            <a:spLocks/>
          </p:cNvSpPr>
          <p:nvPr/>
        </p:nvSpPr>
        <p:spPr>
          <a:xfrm>
            <a:off x="2778485" y="616067"/>
            <a:ext cx="9239250" cy="4889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rgbClr val="2B549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C6AA8-58DD-4A5E-ABF9-DCA14F845561}"/>
              </a:ext>
            </a:extLst>
          </p:cNvPr>
          <p:cNvSpPr txBox="1"/>
          <p:nvPr/>
        </p:nvSpPr>
        <p:spPr>
          <a:xfrm>
            <a:off x="7709423" y="2980015"/>
            <a:ext cx="40541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Low-code решения подходят как для </a:t>
            </a:r>
          </a:p>
          <a:p>
            <a:r>
              <a:rPr lang="ru-RU" sz="160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бизнес-аналитиков, так и для профессиональных разработчиков. </a:t>
            </a:r>
          </a:p>
          <a:p>
            <a:endParaRPr lang="ru-RU" sz="1000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Они позволяют выполнять большую часть работы с помощью визуальных инструментов и прибегать к кодированию только при необходимости. </a:t>
            </a:r>
          </a:p>
          <a:p>
            <a:endParaRPr lang="ru-RU" sz="1000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Эти решения можно использовать для создания сложного функционала, поддерживающего бизнес-процессы организации.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BA1CB-D991-4FC2-8584-832FE87484A7}"/>
              </a:ext>
            </a:extLst>
          </p:cNvPr>
          <p:cNvSpPr txBox="1"/>
          <p:nvPr/>
        </p:nvSpPr>
        <p:spPr>
          <a:xfrm>
            <a:off x="2766131" y="2296275"/>
            <a:ext cx="454237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ПРЕИМУЩЕСТВА:</a:t>
            </a:r>
          </a:p>
          <a:p>
            <a:r>
              <a:rPr lang="ru-RU" sz="28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Требуют меньше временных и финансовых затрат на разработку.</a:t>
            </a:r>
          </a:p>
          <a:p>
            <a:r>
              <a:rPr lang="ru-RU" sz="28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 нужно планировать архитектуру, создавать прототипы, анализировать и разрабатывать UI - все реализовано в самой платформе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low-code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8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Дают большую гибкость в настройке процессов. </a:t>
            </a:r>
            <a:endParaRPr lang="ru-RU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Любой продвинутый пользователь на основе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low-code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сможет автоматизировать решение рутинных задач.</a:t>
            </a:r>
          </a:p>
          <a:p>
            <a:pPr marL="342900" indent="-342900">
              <a:buAutoNum type="arabicPeriod"/>
            </a:pPr>
            <a:endParaRPr lang="ru-RU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1C44EE9C-9026-4080-88F4-E8F1FE72B636}"/>
              </a:ext>
            </a:extLst>
          </p:cNvPr>
          <p:cNvSpPr txBox="1">
            <a:spLocks/>
          </p:cNvSpPr>
          <p:nvPr/>
        </p:nvSpPr>
        <p:spPr>
          <a:xfrm>
            <a:off x="2766131" y="466725"/>
            <a:ext cx="9239250" cy="48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2B54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РЕШЕНИЕ: </a:t>
            </a:r>
            <a:r>
              <a:rPr lang="en-US" b="1" dirty="0">
                <a:solidFill>
                  <a:srgbClr val="2B54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ru-RU" b="1" dirty="0">
                <a:solidFill>
                  <a:srgbClr val="2B54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OW-CODE ПЛАТФОРМЫ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065429-5C4F-4A75-A059-E02D6A16018C}"/>
              </a:ext>
            </a:extLst>
          </p:cNvPr>
          <p:cNvSpPr/>
          <p:nvPr/>
        </p:nvSpPr>
        <p:spPr>
          <a:xfrm>
            <a:off x="9774300" y="1184275"/>
            <a:ext cx="2243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 </a:t>
            </a:r>
            <a:r>
              <a:rPr lang="ru-RU" b="1" dirty="0">
                <a:solidFill>
                  <a:srgbClr val="FF0000"/>
                </a:solidFill>
              </a:rPr>
              <a:t>2025</a:t>
            </a:r>
            <a:r>
              <a:rPr lang="ru-RU" dirty="0"/>
              <a:t> году в России </a:t>
            </a:r>
            <a:endParaRPr lang="en-US" dirty="0"/>
          </a:p>
          <a:p>
            <a:r>
              <a:rPr lang="ru-RU" dirty="0"/>
              <a:t>до </a:t>
            </a:r>
            <a:r>
              <a:rPr lang="ru-RU" b="1" dirty="0">
                <a:solidFill>
                  <a:srgbClr val="003399"/>
                </a:solidFill>
              </a:rPr>
              <a:t>70 % </a:t>
            </a:r>
            <a:r>
              <a:rPr lang="ru-RU" dirty="0"/>
              <a:t>приложений </a:t>
            </a:r>
            <a:endParaRPr lang="en-US" dirty="0"/>
          </a:p>
          <a:p>
            <a:r>
              <a:rPr lang="ru-RU" dirty="0"/>
              <a:t>будут на </a:t>
            </a:r>
            <a:r>
              <a:rPr lang="en-US" dirty="0"/>
              <a:t>low-code*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A6B553-EABD-41D4-8E22-275683233DF1}"/>
              </a:ext>
            </a:extLst>
          </p:cNvPr>
          <p:cNvSpPr/>
          <p:nvPr/>
        </p:nvSpPr>
        <p:spPr>
          <a:xfrm>
            <a:off x="8390491" y="6394333"/>
            <a:ext cx="3627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*</a:t>
            </a:r>
            <a:r>
              <a:rPr lang="en-US" sz="1400" dirty="0"/>
              <a:t>https://startpack.ru/articles/low-code-v-rossii</a:t>
            </a:r>
            <a:endParaRPr lang="ru-RU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82733C-06F9-4D5C-841E-8089BFA5A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7" y="0"/>
            <a:ext cx="2377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3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6456F29B-D258-4C90-A2CF-890DCFA0341E}"/>
              </a:ext>
            </a:extLst>
          </p:cNvPr>
          <p:cNvSpPr/>
          <p:nvPr/>
        </p:nvSpPr>
        <p:spPr>
          <a:xfrm>
            <a:off x="0" y="240788"/>
            <a:ext cx="3636939" cy="733424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37A894E9-8EB1-46C0-9990-119B81D069C8}"/>
              </a:ext>
            </a:extLst>
          </p:cNvPr>
          <p:cNvSpPr txBox="1">
            <a:spLocks/>
          </p:cNvSpPr>
          <p:nvPr/>
        </p:nvSpPr>
        <p:spPr>
          <a:xfrm>
            <a:off x="2778485" y="616067"/>
            <a:ext cx="9239250" cy="4889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rgbClr val="2B549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BA1CB-D991-4FC2-8584-832FE87484A7}"/>
              </a:ext>
            </a:extLst>
          </p:cNvPr>
          <p:cNvSpPr txBox="1"/>
          <p:nvPr/>
        </p:nvSpPr>
        <p:spPr>
          <a:xfrm>
            <a:off x="348535" y="3001502"/>
            <a:ext cx="32884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ВОЗМОЖНОСТИ:</a:t>
            </a:r>
          </a:p>
          <a:p>
            <a:r>
              <a:rPr lang="ru-RU" sz="2000" b="1" dirty="0">
                <a:solidFill>
                  <a:srgbClr val="2B549F"/>
                </a:solidFill>
              </a:rPr>
              <a:t>1. </a:t>
            </a:r>
            <a:r>
              <a:rPr lang="ru-RU" sz="1400" dirty="0"/>
              <a:t>Создавать конкурсы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2. </a:t>
            </a:r>
            <a:r>
              <a:rPr lang="ru-RU" sz="1400" dirty="0"/>
              <a:t>Принимать заявки на участие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3. </a:t>
            </a:r>
            <a:r>
              <a:rPr lang="ru-RU" sz="1400" dirty="0"/>
              <a:t>Создавать экспертную комиссию и назначать экспертов для оценки заявок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4. </a:t>
            </a:r>
            <a:r>
              <a:rPr lang="ru-RU" sz="1400" dirty="0"/>
              <a:t>Принимать решения о присуждении премии, выдаче грантов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5. </a:t>
            </a:r>
            <a:r>
              <a:rPr lang="ru-RU" sz="1400" dirty="0"/>
              <a:t>Исключать возможность повторного получения наград</a:t>
            </a: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1C44EE9C-9026-4080-88F4-E8F1FE72B636}"/>
              </a:ext>
            </a:extLst>
          </p:cNvPr>
          <p:cNvSpPr txBox="1">
            <a:spLocks/>
          </p:cNvSpPr>
          <p:nvPr/>
        </p:nvSpPr>
        <p:spPr>
          <a:xfrm>
            <a:off x="348535" y="371592"/>
            <a:ext cx="1734248" cy="48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ПРИМЕР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4668EB52-6F19-4D43-97DB-7E65E147CDF4}"/>
              </a:ext>
            </a:extLst>
          </p:cNvPr>
          <p:cNvSpPr txBox="1">
            <a:spLocks/>
          </p:cNvSpPr>
          <p:nvPr/>
        </p:nvSpPr>
        <p:spPr>
          <a:xfrm>
            <a:off x="3810000" y="288513"/>
            <a:ext cx="8184661" cy="655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003399"/>
                </a:solidFill>
              </a:rPr>
              <a:t>Муниципальная информационная система «Гранты и премии мэрии города Новосибирска в сфере науки и инноваций»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404F8-6D3F-491B-AB16-00C135D8AA5A}"/>
              </a:ext>
            </a:extLst>
          </p:cNvPr>
          <p:cNvSpPr txBox="1"/>
          <p:nvPr/>
        </p:nvSpPr>
        <p:spPr>
          <a:xfrm>
            <a:off x="348535" y="1271175"/>
            <a:ext cx="3288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Информационная система для управления конкурсными программами для поддержки молодых ученых, обеспечивающая доступность, открытость и прозрачность проведения конкурса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EFAA50-630C-4496-A87E-5861CFCFA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045" y="1351788"/>
            <a:ext cx="6441755" cy="32661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828278-DD17-4503-B7A1-E78A6B65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128" y="3516156"/>
            <a:ext cx="6722533" cy="2725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7773FB-48A0-468C-A483-FACC563DA5DA}"/>
              </a:ext>
            </a:extLst>
          </p:cNvPr>
          <p:cNvSpPr txBox="1"/>
          <p:nvPr/>
        </p:nvSpPr>
        <p:spPr>
          <a:xfrm>
            <a:off x="4878922" y="6350000"/>
            <a:ext cx="713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/>
              <a:t>Реализовано на базе ИС.ГРАТА, Запись в реестре отечественного ПО № 7704 от 14.12.2020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1214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6456F29B-D258-4C90-A2CF-890DCFA0341E}"/>
              </a:ext>
            </a:extLst>
          </p:cNvPr>
          <p:cNvSpPr/>
          <p:nvPr/>
        </p:nvSpPr>
        <p:spPr>
          <a:xfrm>
            <a:off x="0" y="240788"/>
            <a:ext cx="3636939" cy="733424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37A894E9-8EB1-46C0-9990-119B81D069C8}"/>
              </a:ext>
            </a:extLst>
          </p:cNvPr>
          <p:cNvSpPr txBox="1">
            <a:spLocks/>
          </p:cNvSpPr>
          <p:nvPr/>
        </p:nvSpPr>
        <p:spPr>
          <a:xfrm>
            <a:off x="2778485" y="616067"/>
            <a:ext cx="9239250" cy="4889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rgbClr val="2B549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BA1CB-D991-4FC2-8584-832FE87484A7}"/>
              </a:ext>
            </a:extLst>
          </p:cNvPr>
          <p:cNvSpPr txBox="1"/>
          <p:nvPr/>
        </p:nvSpPr>
        <p:spPr>
          <a:xfrm>
            <a:off x="348535" y="2410460"/>
            <a:ext cx="34614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ВОЗМОЖНОСТИ:</a:t>
            </a:r>
          </a:p>
          <a:p>
            <a:pPr lvl="0"/>
            <a:r>
              <a:rPr lang="ru-RU" sz="2000" b="1" dirty="0">
                <a:solidFill>
                  <a:srgbClr val="003399"/>
                </a:solidFill>
              </a:rPr>
              <a:t>1. </a:t>
            </a:r>
            <a:r>
              <a:rPr lang="ru-RU" sz="1600" dirty="0"/>
              <a:t>Ведение реестра правонарушителей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2. </a:t>
            </a:r>
            <a:r>
              <a:rPr lang="ru-RU" sz="1600" dirty="0"/>
              <a:t>Отправка начислений по правонарушениям в систему ГИС ГМП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3. </a:t>
            </a:r>
            <a:r>
              <a:rPr lang="ru-RU" sz="1600" dirty="0"/>
              <a:t>Отправка уведомлений о правонарушениях</a:t>
            </a:r>
          </a:p>
          <a:p>
            <a:pPr lvl="0"/>
            <a:r>
              <a:rPr lang="ru-RU" sz="2000" b="1" dirty="0">
                <a:solidFill>
                  <a:srgbClr val="003399"/>
                </a:solidFill>
              </a:rPr>
              <a:t>4. </a:t>
            </a:r>
            <a:r>
              <a:rPr lang="ru-RU" sz="1600" dirty="0"/>
              <a:t>Функциональный поиск доступных материалов дела</a:t>
            </a:r>
          </a:p>
          <a:p>
            <a:pPr lvl="0"/>
            <a:r>
              <a:rPr lang="ru-RU" sz="2000" b="1" dirty="0">
                <a:solidFill>
                  <a:srgbClr val="003399"/>
                </a:solidFill>
              </a:rPr>
              <a:t>5. </a:t>
            </a:r>
            <a:r>
              <a:rPr lang="ru-RU" sz="1600" dirty="0"/>
              <a:t>Гибкая настройка отчетности</a:t>
            </a:r>
          </a:p>
          <a:p>
            <a:r>
              <a:rPr lang="ru-RU" sz="2000" b="1" dirty="0">
                <a:solidFill>
                  <a:srgbClr val="003399"/>
                </a:solidFill>
              </a:rPr>
              <a:t>6. </a:t>
            </a:r>
            <a:r>
              <a:rPr lang="ru-RU" sz="1600" dirty="0"/>
              <a:t>Интеграции: ГАС «Правосудие», ФИАС, СМЭВ3, ФСПП России, Почта России</a:t>
            </a:r>
            <a:endParaRPr lang="ru-RU" sz="1600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1C44EE9C-9026-4080-88F4-E8F1FE72B636}"/>
              </a:ext>
            </a:extLst>
          </p:cNvPr>
          <p:cNvSpPr txBox="1">
            <a:spLocks/>
          </p:cNvSpPr>
          <p:nvPr/>
        </p:nvSpPr>
        <p:spPr>
          <a:xfrm>
            <a:off x="348535" y="371592"/>
            <a:ext cx="1734248" cy="48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ПРИМЕР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4668EB52-6F19-4D43-97DB-7E65E147CDF4}"/>
              </a:ext>
            </a:extLst>
          </p:cNvPr>
          <p:cNvSpPr txBox="1">
            <a:spLocks/>
          </p:cNvSpPr>
          <p:nvPr/>
        </p:nvSpPr>
        <p:spPr>
          <a:xfrm>
            <a:off x="3735006" y="195924"/>
            <a:ext cx="8184661" cy="655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3399"/>
                </a:solidFill>
              </a:rPr>
              <a:t>Информационная система Администрации города Омска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3399"/>
                </a:solidFill>
              </a:rPr>
              <a:t>«Система учета административных правонарушений»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404F8-6D3F-491B-AB16-00C135D8AA5A}"/>
              </a:ext>
            </a:extLst>
          </p:cNvPr>
          <p:cNvSpPr txBox="1"/>
          <p:nvPr/>
        </p:nvSpPr>
        <p:spPr>
          <a:xfrm>
            <a:off x="348535" y="1271175"/>
            <a:ext cx="3288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Информационная система для оформления и проведения полного цикла работ по протоколу административного правонарушения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9A5581-1A93-4189-84FA-CDB26BD39AEB}"/>
              </a:ext>
            </a:extLst>
          </p:cNvPr>
          <p:cNvSpPr txBox="1"/>
          <p:nvPr/>
        </p:nvSpPr>
        <p:spPr>
          <a:xfrm>
            <a:off x="4192002" y="6481803"/>
            <a:ext cx="7825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/>
              <a:t>Реализовано на базе ИС.АДМПРАКТИКА, Запись в реестре отечественного ПО № 5099 от 10.01.2019</a:t>
            </a:r>
          </a:p>
          <a:p>
            <a:r>
              <a:rPr lang="ru-RU" dirty="0"/>
              <a:t> </a:t>
            </a:r>
          </a:p>
        </p:txBody>
      </p:sp>
      <p:pic>
        <p:nvPicPr>
          <p:cNvPr id="15" name="Рисунок 14" descr="Screenshot_5">
            <a:extLst>
              <a:ext uri="{FF2B5EF4-FFF2-40B4-BE49-F238E27FC236}">
                <a16:creationId xmlns:a16="http://schemas.microsoft.com/office/drawing/2014/main" id="{BD3D6C63-4CE7-4023-9A8C-C9B669F1A0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435" y="1271175"/>
            <a:ext cx="8006030" cy="338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Screenshot_3">
            <a:extLst>
              <a:ext uri="{FF2B5EF4-FFF2-40B4-BE49-F238E27FC236}">
                <a16:creationId xmlns:a16="http://schemas.microsoft.com/office/drawing/2014/main" id="{5DC7E4EA-44F3-4156-AAE7-E495FB5FF7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70" y="4611703"/>
            <a:ext cx="5449097" cy="1779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1598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8789</TotalTime>
  <Words>1198</Words>
  <Application>Microsoft Office PowerPoint</Application>
  <PresentationFormat>Широкоэкранный</PresentationFormat>
  <Paragraphs>184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-apple-system</vt:lpstr>
      <vt:lpstr>Arial</vt:lpstr>
      <vt:lpstr>Calibri</vt:lpstr>
      <vt:lpstr>Calibri Light</vt:lpstr>
      <vt:lpstr>Montserrat Light</vt:lpstr>
      <vt:lpstr>Noto Sans</vt:lpstr>
      <vt:lpstr>Тема Office</vt:lpstr>
      <vt:lpstr>1_Тема Office</vt:lpstr>
      <vt:lpstr>Презентация PowerPoint</vt:lpstr>
      <vt:lpstr>Информация о проекте</vt:lpstr>
      <vt:lpstr>Информация о проекте</vt:lpstr>
      <vt:lpstr>Информация о проекте</vt:lpstr>
      <vt:lpstr>Информация о проекте</vt:lpstr>
      <vt:lpstr>Информация о проекте</vt:lpstr>
      <vt:lpstr>Информация о проекте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Осипов Илья Дмитриевич</dc:creator>
  <cp:lastModifiedBy>Alexey V. Shovkun</cp:lastModifiedBy>
  <cp:revision>338</cp:revision>
  <cp:lastPrinted>2023-08-07T04:27:55Z</cp:lastPrinted>
  <dcterms:created xsi:type="dcterms:W3CDTF">2021-03-12T14:57:48Z</dcterms:created>
  <dcterms:modified xsi:type="dcterms:W3CDTF">2023-10-12T02:03:51Z</dcterms:modified>
</cp:coreProperties>
</file>