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1"/>
  </p:sldMasterIdLst>
  <p:sldIdLst>
    <p:sldId id="256" r:id="rId2"/>
    <p:sldId id="258" r:id="rId3"/>
    <p:sldId id="270" r:id="rId4"/>
    <p:sldId id="264" r:id="rId5"/>
    <p:sldId id="272" r:id="rId6"/>
    <p:sldId id="273" r:id="rId7"/>
    <p:sldId id="261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91" autoAdjust="0"/>
    <p:restoredTop sz="92866" autoAdjust="0"/>
  </p:normalViewPr>
  <p:slideViewPr>
    <p:cSldViewPr snapToGrid="0">
      <p:cViewPr varScale="1">
        <p:scale>
          <a:sx n="91" d="100"/>
          <a:sy n="91" d="100"/>
        </p:scale>
        <p:origin x="9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jp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30683" y="5755936"/>
            <a:ext cx="8048623" cy="789685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>
                <a:solidFill>
                  <a:srgbClr val="006600"/>
                </a:solidFill>
                <a:cs typeface="Times New Roman" panose="02020603050405020304" pitchFamily="18" charset="0"/>
              </a:rPr>
              <a:t>Зайцев Михаил Анатольевич, </a:t>
            </a:r>
            <a:r>
              <a:rPr lang="en-US" sz="2400" b="1" i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/>
            </a:r>
            <a:br>
              <a:rPr lang="en-US" sz="2400" b="1" i="1" dirty="0" smtClean="0">
                <a:solidFill>
                  <a:srgbClr val="006600"/>
                </a:solidFill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генеральный </a:t>
            </a:r>
            <a:r>
              <a:rPr lang="ru-RU" sz="2400" b="1" i="1" dirty="0">
                <a:solidFill>
                  <a:srgbClr val="006600"/>
                </a:solidFill>
                <a:cs typeface="Times New Roman" panose="02020603050405020304" pitchFamily="18" charset="0"/>
              </a:rPr>
              <a:t>директор исполнительной дирекции АСДГ</a:t>
            </a:r>
            <a:r>
              <a:rPr lang="ru-RU" sz="2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5472" y="2456894"/>
            <a:ext cx="110594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О текущей </a:t>
            </a: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деятельности АСДГ</a:t>
            </a:r>
            <a:r>
              <a:rPr lang="en-US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и проведении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очередного XX</a:t>
            </a:r>
            <a:r>
              <a:rPr lang="en-US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XI</a:t>
            </a:r>
            <a:r>
              <a:rPr lang="en-US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V</a:t>
            </a: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Общего </a:t>
            </a:r>
            <a:r>
              <a:rPr lang="ru-RU" alt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собрания» </a:t>
            </a:r>
            <a:endParaRPr lang="ru-RU" altLang="ru-RU" sz="3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138154"/>
              </p:ext>
            </p:extLst>
          </p:nvPr>
        </p:nvGraphicFramePr>
        <p:xfrm>
          <a:off x="235133" y="5501225"/>
          <a:ext cx="1436914" cy="113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CorelDRAW" r:id="rId3" imgW="1272960" imgH="942840" progId="">
                  <p:embed/>
                </p:oleObj>
              </mc:Choice>
              <mc:Fallback>
                <p:oleObj name="CorelDRAW" r:id="rId3" imgW="1272960" imgH="94284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33" y="5501225"/>
                        <a:ext cx="1436914" cy="11347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head_img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444" cy="13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82318" y="435067"/>
            <a:ext cx="10769599" cy="104103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собрание </a:t>
            </a:r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АСДГ </a:t>
            </a:r>
            <a:b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г., </a:t>
            </a:r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85" name="Object 13"/>
          <p:cNvGraphicFramePr>
            <a:graphicFrameLocks noChangeAspect="1"/>
          </p:cNvGraphicFramePr>
          <p:nvPr/>
        </p:nvGraphicFramePr>
        <p:xfrm>
          <a:off x="234950" y="5500688"/>
          <a:ext cx="1436688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CorelDRAW" r:id="rId3" imgW="1272960" imgH="942840" progId="">
                  <p:embed/>
                </p:oleObj>
              </mc:Choice>
              <mc:Fallback>
                <p:oleObj name="CorelDRAW" r:id="rId3" imgW="1272960" imgH="94284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5500688"/>
                        <a:ext cx="1436688" cy="1135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94" y="1671144"/>
            <a:ext cx="8032446" cy="41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4650597" y="1220484"/>
            <a:ext cx="2822258" cy="1631456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966844" y="1243433"/>
            <a:ext cx="4159311" cy="2421406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8875" y="1210318"/>
            <a:ext cx="4197816" cy="1641622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>
            <p:extLst/>
          </p:nvPr>
        </p:nvGraphicFramePr>
        <p:xfrm>
          <a:off x="11498697" y="-362"/>
          <a:ext cx="693303" cy="54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CorelDRAW" r:id="rId3" imgW="1272960" imgH="942840" progId="">
                  <p:embed/>
                </p:oleObj>
              </mc:Choice>
              <mc:Fallback>
                <p:oleObj name="CorelDRAW" r:id="rId3" imgW="1272960" imgH="9428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8697" y="-362"/>
                        <a:ext cx="693303" cy="5477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9217" y="176979"/>
            <a:ext cx="11259480" cy="10410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АСДГ – ОКМО – ГОСУДАРСТВЕННАЯ ДУМА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18" y="1243433"/>
            <a:ext cx="424853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XXXIII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Общее собрание АСДГ</a:t>
            </a:r>
          </a:p>
          <a:p>
            <a:pPr algn="ctr">
              <a:lnSpc>
                <a:spcPts val="2400"/>
              </a:lnSpc>
              <a:spcBef>
                <a:spcPts val="100"/>
              </a:spcBef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</a:rPr>
              <a:t>3 июня 2016 г., Иркутск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154" y="1900210"/>
            <a:ext cx="4197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400"/>
              <a:tabLst>
                <a:tab pos="58864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 о систематизации работы по законопроектной деятельности Ассоциации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92519" y="1510308"/>
            <a:ext cx="2964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400"/>
              <a:tabLst>
                <a:tab pos="58864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Юридическая секция АСДГ</a:t>
            </a:r>
          </a:p>
          <a:p>
            <a:pPr lvl="0" algn="ctr">
              <a:spcAft>
                <a:spcPts val="0"/>
              </a:spcAft>
              <a:buSzPts val="1400"/>
              <a:tabLst>
                <a:tab pos="58864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экспертов секции Разработка законопроектов </a:t>
            </a:r>
          </a:p>
          <a:p>
            <a:pPr lvl="0" algn="just">
              <a:spcAft>
                <a:spcPts val="0"/>
              </a:spcAft>
              <a:buSzPts val="1400"/>
              <a:tabLst>
                <a:tab pos="588645" algn="l"/>
              </a:tabLst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24922" y="1218015"/>
            <a:ext cx="412656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400"/>
              <a:tabLst>
                <a:tab pos="58864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Конференция АСДГ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Актуальные проблемы реализации действующего законодательства муниципальными образованиями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7-8 июля 2016 г., Артем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lvl="0" algn="ctr">
              <a:spcAft>
                <a:spcPts val="0"/>
              </a:spcAft>
              <a:buSzPts val="1400"/>
              <a:tabLst>
                <a:tab pos="588645" algn="l"/>
              </a:tabLst>
            </a:pPr>
            <a:endParaRPr lang="ru-RU" sz="9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  <a:buSzPts val="1400"/>
              <a:tabLst>
                <a:tab pos="588645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Участниками конференции поддержаны все разработанные экспертами АСДГ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законопроекты.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 rot="16200000">
            <a:off x="3952159" y="1794641"/>
            <a:ext cx="1021570" cy="375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38" descr="ЕООМО,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265" y="4705875"/>
            <a:ext cx="3825882" cy="96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Стрелка вниз 29"/>
          <p:cNvSpPr/>
          <p:nvPr/>
        </p:nvSpPr>
        <p:spPr>
          <a:xfrm rot="16200000">
            <a:off x="7209066" y="1735300"/>
            <a:ext cx="1021570" cy="493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30" name="Picture 18" descr="Image result for Государственная дума Р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76" y="4036251"/>
            <a:ext cx="2171160" cy="23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трелка вниз 51"/>
          <p:cNvSpPr/>
          <p:nvPr/>
        </p:nvSpPr>
        <p:spPr>
          <a:xfrm rot="5400000">
            <a:off x="6997484" y="4555505"/>
            <a:ext cx="1021570" cy="1267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9535714" y="3690257"/>
            <a:ext cx="1021570" cy="9881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5400000">
            <a:off x="3558858" y="4392595"/>
            <a:ext cx="1021570" cy="1267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232" y="4157330"/>
            <a:ext cx="3351678" cy="1641622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8856" y="4785459"/>
            <a:ext cx="3095250" cy="481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00"/>
              </a:spcBef>
              <a:spcAft>
                <a:spcPts val="0"/>
              </a:spcAft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ЗАКОНЫ?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4344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6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6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7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7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7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8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8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28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3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3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3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8" grpId="0" animBg="1"/>
      <p:bldP spid="6" grpId="0"/>
      <p:bldP spid="8" grpId="0"/>
      <p:bldP spid="9" grpId="0"/>
      <p:bldP spid="12" grpId="0"/>
      <p:bldP spid="2" grpId="0" animBg="1"/>
      <p:bldP spid="30" grpId="0" animBg="1"/>
      <p:bldP spid="52" grpId="0" animBg="1"/>
      <p:bldP spid="20" grpId="0" animBg="1"/>
      <p:bldP spid="21" grpId="0" animBg="1"/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187709"/>
            <a:ext cx="11624328" cy="663575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84798" y="187709"/>
            <a:ext cx="10018713" cy="666217"/>
          </a:xfrm>
        </p:spPr>
        <p:txBody>
          <a:bodyPr>
            <a:noAutofit/>
          </a:bodyPr>
          <a:lstStyle/>
          <a:p>
            <a:r>
              <a:rPr lang="ru-RU" sz="4000" b="1" dirty="0">
                <a:ln w="3175" cmpd="sng">
                  <a:noFill/>
                </a:ln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обмену </a:t>
            </a:r>
            <a:r>
              <a:rPr lang="ru-RU" sz="4000" b="1" dirty="0" smtClean="0">
                <a:ln w="3175" cmpd="sng">
                  <a:noFill/>
                </a:ln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- 2016</a:t>
            </a:r>
            <a:endParaRPr lang="ru-RU" sz="4000" b="1" dirty="0">
              <a:ln w="3175" cmpd="sng">
                <a:noFill/>
              </a:ln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6861" y="1562563"/>
            <a:ext cx="5986150" cy="40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>
            <a:lvl1pPr marL="179388" indent="4763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35088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754188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173288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592388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049588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506788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963988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421188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из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муниципалитетов</a:t>
            </a:r>
            <a:endParaRPr lang="ru-RU" altLang="ru-RU" sz="20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230" name="Object 14"/>
          <p:cNvGraphicFramePr>
            <a:graphicFrameLocks noChangeAspect="1"/>
          </p:cNvGraphicFramePr>
          <p:nvPr/>
        </p:nvGraphicFramePr>
        <p:xfrm>
          <a:off x="234950" y="5500688"/>
          <a:ext cx="1436688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CorelDRAW" r:id="rId4" imgW="1272960" imgH="942840" progId="">
                  <p:embed/>
                </p:oleObj>
              </mc:Choice>
              <mc:Fallback>
                <p:oleObj name="CorelDRAW" r:id="rId4" imgW="1272960" imgH="94284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5500688"/>
                        <a:ext cx="1436688" cy="1135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13794" y="5099688"/>
            <a:ext cx="12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1522" y="4541970"/>
            <a:ext cx="12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Омск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6967" y="4348311"/>
            <a:ext cx="33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2142" y="5049615"/>
            <a:ext cx="12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Красноярск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3776" y="5253634"/>
            <a:ext cx="33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3653" y="4834171"/>
            <a:ext cx="33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14982" y="6261624"/>
            <a:ext cx="12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Артем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9629" y="4859621"/>
            <a:ext cx="33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62799" y="6068219"/>
            <a:ext cx="33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45902" y="4620442"/>
            <a:ext cx="698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Томск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17370" y="5464215"/>
            <a:ext cx="12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Иркутск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54814" y="4410513"/>
            <a:ext cx="33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950" y="732071"/>
            <a:ext cx="227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</a:t>
            </a:r>
            <a:r>
              <a:rPr lang="ru-RU" alt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34950" y="1148810"/>
            <a:ext cx="500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совещаний и заседаний правления </a:t>
            </a:r>
            <a:r>
              <a:rPr lang="ru-RU" alt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3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6" grpId="0"/>
      <p:bldP spid="24" grpId="0"/>
      <p:bldP spid="29" grpId="0"/>
      <p:bldP spid="34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016" y="1824925"/>
            <a:ext cx="5917324" cy="68342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Актуальность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9217" y="176979"/>
            <a:ext cx="11259480" cy="10410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деятельность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02017" y="2508348"/>
            <a:ext cx="5818547" cy="70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Практическая значимость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39217" y="1242730"/>
            <a:ext cx="6003928" cy="582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Преимущества для муниципалитетов:</a:t>
            </a:r>
            <a:endParaRPr lang="ru-RU" b="1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2016" y="3212290"/>
            <a:ext cx="5818547" cy="70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Экономия финансов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02016" y="3891525"/>
            <a:ext cx="5818547" cy="70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Экономия времени</a:t>
            </a:r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02016" y="4555135"/>
            <a:ext cx="6288540" cy="54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Без существенного отрыва от работы</a:t>
            </a:r>
            <a:endParaRPr lang="ru-RU" sz="2800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02016" y="5235010"/>
            <a:ext cx="6288540" cy="54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Массовость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55" y="1104360"/>
            <a:ext cx="5594128" cy="5594128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02016" y="5828320"/>
            <a:ext cx="6288540" cy="54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Профессиональное развитие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347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6053" y="0"/>
            <a:ext cx="11259480" cy="10410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деятельность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634" y="790244"/>
            <a:ext cx="120553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Примерные варианты программ повышения квалификации:</a:t>
            </a:r>
          </a:p>
          <a:p>
            <a:endParaRPr lang="ru-RU" sz="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Правовые возможности передачи полномочий органов МСУ финансовым структурам</a:t>
            </a:r>
            <a:r>
              <a:rPr lang="en-US" sz="2000" dirty="0" smtClean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Вопросы исполнения судебных решений по взысканию денежных средств за счет муниципальной казны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Современная регламентация учетного процесса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Регулирование </a:t>
            </a:r>
            <a:r>
              <a:rPr lang="ru-RU" sz="2000" dirty="0"/>
              <a:t>земельных отношений и градостроительной деятельности;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Реализация полномочий органов местного самоуправления в сфере ЖКХ;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Юридическое обеспечение деятельности органов местного самоуправления;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2000" dirty="0" smtClean="0"/>
              <a:t>Управление </a:t>
            </a:r>
            <a:r>
              <a:rPr lang="ru-RU" sz="2000" dirty="0"/>
              <a:t>муниципальным имуществом;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2000" dirty="0"/>
              <a:t>Организация управления финансами в бюджетных </a:t>
            </a:r>
            <a:r>
              <a:rPr lang="ru-RU" sz="2000" dirty="0" smtClean="0"/>
              <a:t>учреждениях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9393" y="3671326"/>
            <a:ext cx="1158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Организации – партнеры (эксперты АСДГ и привлеченные специалисты):</a:t>
            </a:r>
          </a:p>
          <a:p>
            <a:r>
              <a:rPr lang="ru-RU" sz="2000" dirty="0" smtClean="0"/>
              <a:t>– Фонд </a:t>
            </a:r>
            <a:r>
              <a:rPr lang="ru-RU" sz="2000" dirty="0"/>
              <a:t>«Институт экономики города</a:t>
            </a:r>
            <a:r>
              <a:rPr lang="ru-RU" sz="2000" dirty="0" smtClean="0"/>
              <a:t>»;</a:t>
            </a:r>
            <a:endParaRPr lang="ru-RU" sz="2000" dirty="0"/>
          </a:p>
          <a:p>
            <a:r>
              <a:rPr lang="ru-RU" sz="2000" dirty="0"/>
              <a:t>– </a:t>
            </a:r>
            <a:r>
              <a:rPr lang="ru-RU" sz="2000" dirty="0" smtClean="0"/>
              <a:t>Экспертный центр </a:t>
            </a:r>
            <a:r>
              <a:rPr lang="ru-RU" sz="2000" dirty="0"/>
              <a:t>электронного </a:t>
            </a:r>
            <a:r>
              <a:rPr lang="ru-RU" sz="2000" dirty="0" smtClean="0"/>
              <a:t>государства; </a:t>
            </a:r>
            <a:endParaRPr lang="ru-RU" sz="2000" dirty="0"/>
          </a:p>
          <a:p>
            <a:r>
              <a:rPr lang="ru-RU" sz="2000" dirty="0" smtClean="0"/>
              <a:t>– Институт </a:t>
            </a:r>
            <a:r>
              <a:rPr lang="ru-RU" sz="2000" dirty="0"/>
              <a:t>территориального планирования «ГРАД</a:t>
            </a:r>
            <a:r>
              <a:rPr lang="ru-RU" sz="2000" dirty="0" smtClean="0"/>
              <a:t>»;</a:t>
            </a:r>
            <a:endParaRPr lang="ru-RU" sz="2000" dirty="0"/>
          </a:p>
          <a:p>
            <a:r>
              <a:rPr lang="ru-RU" sz="2000" dirty="0"/>
              <a:t>– </a:t>
            </a:r>
            <a:r>
              <a:rPr lang="ru-RU" sz="2000" dirty="0" smtClean="0"/>
              <a:t>Новокузнецкий институт </a:t>
            </a:r>
            <a:r>
              <a:rPr lang="ru-RU" sz="2000" dirty="0"/>
              <a:t>(</a:t>
            </a:r>
            <a:r>
              <a:rPr lang="ru-RU" sz="2000" dirty="0" smtClean="0"/>
              <a:t>филиал) </a:t>
            </a:r>
            <a:r>
              <a:rPr lang="ru-RU" sz="2000" dirty="0"/>
              <a:t>Кемеровского государственного университета;</a:t>
            </a:r>
          </a:p>
          <a:p>
            <a:r>
              <a:rPr lang="ru-RU" sz="2000" dirty="0" smtClean="0"/>
              <a:t>– Сибирская Академия </a:t>
            </a:r>
            <a:r>
              <a:rPr lang="ru-RU" sz="2000" dirty="0"/>
              <a:t>финансов и банковского </a:t>
            </a:r>
            <a:r>
              <a:rPr lang="ru-RU" sz="2000" dirty="0" smtClean="0"/>
              <a:t>дела;</a:t>
            </a:r>
            <a:endParaRPr lang="ru-RU" sz="2000" dirty="0"/>
          </a:p>
          <a:p>
            <a:r>
              <a:rPr lang="ru-RU" sz="2000" dirty="0"/>
              <a:t>– </a:t>
            </a:r>
            <a:r>
              <a:rPr lang="ru-RU" sz="2000" dirty="0" smtClean="0"/>
              <a:t>Новосибирский государственный университет </a:t>
            </a:r>
            <a:r>
              <a:rPr lang="ru-RU" sz="2000" dirty="0"/>
              <a:t>экономики и управления «НИНХ»;</a:t>
            </a:r>
          </a:p>
          <a:p>
            <a:r>
              <a:rPr lang="ru-RU" sz="2000" dirty="0" smtClean="0"/>
              <a:t>– Томский государственный архитектурно-строительный университет</a:t>
            </a:r>
            <a:r>
              <a:rPr lang="en-US" sz="2000" dirty="0" smtClean="0"/>
              <a:t>;</a:t>
            </a:r>
          </a:p>
          <a:p>
            <a:r>
              <a:rPr lang="ru-RU" sz="2000" dirty="0" smtClean="0"/>
              <a:t>–</a:t>
            </a:r>
            <a:r>
              <a:rPr lang="en-US" sz="2000" dirty="0" smtClean="0"/>
              <a:t> </a:t>
            </a:r>
            <a:r>
              <a:rPr lang="ru-RU" sz="2000" dirty="0" smtClean="0"/>
              <a:t>НП «Центр инноваций муниципальных образований»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r>
              <a:rPr lang="ru-RU" sz="2000" dirty="0"/>
              <a:t>– </a:t>
            </a:r>
            <a:r>
              <a:rPr lang="ru-RU" sz="2000" dirty="0" smtClean="0"/>
              <a:t>Институт </a:t>
            </a:r>
            <a:r>
              <a:rPr lang="ru-RU" sz="2000" dirty="0"/>
              <a:t>оценки собственности и финансовой </a:t>
            </a:r>
            <a:r>
              <a:rPr lang="ru-RU" sz="2000" dirty="0" smtClean="0"/>
              <a:t>деятельности</a:t>
            </a:r>
            <a:r>
              <a:rPr lang="en-US" sz="2000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592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335320"/>
              </p:ext>
            </p:extLst>
          </p:nvPr>
        </p:nvGraphicFramePr>
        <p:xfrm>
          <a:off x="405963" y="1181509"/>
          <a:ext cx="1166127" cy="92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CorelDRAW" r:id="rId3" imgW="1272960" imgH="942840" progId="">
                  <p:embed/>
                </p:oleObj>
              </mc:Choice>
              <mc:Fallback>
                <p:oleObj name="CorelDRAW" r:id="rId3" imgW="1272960" imgH="94284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63" y="1181509"/>
                        <a:ext cx="1166127" cy="9215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СГЦиСЗ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7" y="3693329"/>
            <a:ext cx="1051195" cy="104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2158477" y="1299907"/>
            <a:ext cx="1412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АГУ</a:t>
            </a:r>
            <a:endParaRPr lang="ru-RU" altLang="ru-RU" sz="3600" dirty="0"/>
          </a:p>
        </p:txBody>
      </p:sp>
      <p:pic>
        <p:nvPicPr>
          <p:cNvPr id="9" name="Picture 3" descr="АГ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3" y="3693329"/>
            <a:ext cx="1051196" cy="104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25" y="2298417"/>
            <a:ext cx="1092598" cy="10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0" y="5283178"/>
            <a:ext cx="40801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социально-экономической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в 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образованиях Российской Федерации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485899" y="127001"/>
            <a:ext cx="10033001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2017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4102" y="1124930"/>
            <a:ext cx="3345080" cy="3977673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4080124" y="5252400"/>
            <a:ext cx="408012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изменения доходов и расходов бюджетов муниципальных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 Сибири и Дальнего Востока</a:t>
            </a:r>
            <a:r>
              <a:rPr lang="ru-RU" sz="2400" dirty="0"/>
              <a:t> 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8111876" y="5252400"/>
            <a:ext cx="408012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муниципальных образований Сибири и Дальнего Востока</a:t>
            </a:r>
            <a:r>
              <a:rPr lang="ru-RU" sz="2400" dirty="0"/>
              <a:t> </a:t>
            </a:r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2626" y="1124930"/>
            <a:ext cx="3199943" cy="40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86643" y="204560"/>
            <a:ext cx="10018713" cy="762000"/>
          </a:xfrm>
        </p:spPr>
        <p:txBody>
          <a:bodyPr>
            <a:normAutofit/>
          </a:bodyPr>
          <a:lstStyle/>
          <a:p>
            <a:r>
              <a:rPr lang="ru-RU" altLang="ru-RU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XX</a:t>
            </a:r>
            <a:r>
              <a:rPr lang="en-US" altLang="ru-RU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XIV</a:t>
            </a:r>
            <a:r>
              <a:rPr lang="ru-RU" altLang="ru-RU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Общее собрание</a:t>
            </a:r>
            <a:endParaRPr lang="ru-RU" sz="4000" b="1" dirty="0">
              <a:ln w="3175" cmpd="sng">
                <a:noFill/>
              </a:ln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48527"/>
              </p:ext>
            </p:extLst>
          </p:nvPr>
        </p:nvGraphicFramePr>
        <p:xfrm>
          <a:off x="10461690" y="204560"/>
          <a:ext cx="1444554" cy="1141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CorelDRAW" r:id="rId3" imgW="1272960" imgH="942840" progId="">
                  <p:embed/>
                </p:oleObj>
              </mc:Choice>
              <mc:Fallback>
                <p:oleObj name="CorelDRAW" r:id="rId3" imgW="1272960" imgH="94284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90" y="204560"/>
                        <a:ext cx="1444554" cy="11412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27283" y="6118589"/>
            <a:ext cx="7031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Новосибирск, 9 июня 2017 г.</a:t>
            </a:r>
            <a:endParaRPr lang="ru-RU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9358"/>
            <a:ext cx="12192000" cy="46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</TotalTime>
  <Words>293</Words>
  <Application>Microsoft Office PowerPoint</Application>
  <PresentationFormat>Широкоэкранный</PresentationFormat>
  <Paragraphs>66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Тема Office</vt:lpstr>
      <vt:lpstr>CorelDRAW</vt:lpstr>
      <vt:lpstr>Презентация PowerPoint</vt:lpstr>
      <vt:lpstr>Общее собрание АСДГ  3 июня 2016 г., г. Иркутск</vt:lpstr>
      <vt:lpstr>АСДГ – ОКМО – ГОСУДАРСТВЕННАЯ ДУМА</vt:lpstr>
      <vt:lpstr>Мероприятия по обмену опытом - 2016</vt:lpstr>
      <vt:lpstr>Учебная деятельность</vt:lpstr>
      <vt:lpstr>Учебная деятельность</vt:lpstr>
      <vt:lpstr>Презентация PowerPoint</vt:lpstr>
      <vt:lpstr>XXXIV Общее собрание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Малов</dc:creator>
  <cp:lastModifiedBy>malov</cp:lastModifiedBy>
  <cp:revision>95</cp:revision>
  <dcterms:created xsi:type="dcterms:W3CDTF">2014-12-25T09:19:43Z</dcterms:created>
  <dcterms:modified xsi:type="dcterms:W3CDTF">2017-04-17T12:34:32Z</dcterms:modified>
</cp:coreProperties>
</file>