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1C141F-9370-4574-9DA2-D2299950DA6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670BB723-2ED4-47B8-BC08-1DD97AC25F0F}">
      <dgm:prSet phldrT="[Текст]"/>
      <dgm:spPr/>
      <dgm:t>
        <a:bodyPr/>
        <a:lstStyle/>
        <a:p>
          <a:r>
            <a:rPr lang="ru-RU" dirty="0" smtClean="0"/>
            <a:t>ЦК</a:t>
          </a:r>
          <a:endParaRPr lang="ru-RU" dirty="0"/>
        </a:p>
      </dgm:t>
    </dgm:pt>
    <dgm:pt modelId="{6F0331D7-F2B6-4AFC-BFA6-8F185EECD7B2}" type="parTrans" cxnId="{A67A4EC0-F29E-4049-A937-07FCBA5BC511}">
      <dgm:prSet/>
      <dgm:spPr/>
      <dgm:t>
        <a:bodyPr/>
        <a:lstStyle/>
        <a:p>
          <a:endParaRPr lang="ru-RU"/>
        </a:p>
      </dgm:t>
    </dgm:pt>
    <dgm:pt modelId="{8A7398F4-A311-42CC-A426-26BEA6047D98}" type="sibTrans" cxnId="{A67A4EC0-F29E-4049-A937-07FCBA5BC511}">
      <dgm:prSet/>
      <dgm:spPr/>
      <dgm:t>
        <a:bodyPr/>
        <a:lstStyle/>
        <a:p>
          <a:endParaRPr lang="ru-RU"/>
        </a:p>
      </dgm:t>
    </dgm:pt>
    <dgm:pt modelId="{AE9AD8CE-537E-4475-ACA4-5924DA95DE36}">
      <dgm:prSet phldrT="[Текст]"/>
      <dgm:spPr/>
      <dgm:t>
        <a:bodyPr/>
        <a:lstStyle/>
        <a:p>
          <a:r>
            <a:rPr lang="ru-RU" dirty="0" smtClean="0"/>
            <a:t>Обком</a:t>
          </a:r>
          <a:endParaRPr lang="ru-RU" dirty="0"/>
        </a:p>
      </dgm:t>
    </dgm:pt>
    <dgm:pt modelId="{7FDEEAF3-84C4-4344-9619-4A526B65342E}" type="parTrans" cxnId="{B66F0291-5179-4D8F-A595-E1BB19C3BE9D}">
      <dgm:prSet/>
      <dgm:spPr/>
      <dgm:t>
        <a:bodyPr/>
        <a:lstStyle/>
        <a:p>
          <a:endParaRPr lang="ru-RU"/>
        </a:p>
      </dgm:t>
    </dgm:pt>
    <dgm:pt modelId="{E3A3D50E-354D-43BD-98CF-91B8C6694F61}" type="sibTrans" cxnId="{B66F0291-5179-4D8F-A595-E1BB19C3BE9D}">
      <dgm:prSet/>
      <dgm:spPr/>
      <dgm:t>
        <a:bodyPr/>
        <a:lstStyle/>
        <a:p>
          <a:endParaRPr lang="ru-RU"/>
        </a:p>
      </dgm:t>
    </dgm:pt>
    <dgm:pt modelId="{D1D27280-3D0B-4257-A80C-7BB04478627E}">
      <dgm:prSet phldrT="[Текст]"/>
      <dgm:spPr/>
      <dgm:t>
        <a:bodyPr/>
        <a:lstStyle/>
        <a:p>
          <a:r>
            <a:rPr lang="ru-RU" dirty="0" smtClean="0"/>
            <a:t>Горком</a:t>
          </a:r>
          <a:endParaRPr lang="ru-RU" dirty="0"/>
        </a:p>
      </dgm:t>
    </dgm:pt>
    <dgm:pt modelId="{8B66E239-B6CC-46DF-8A6D-E9648FD3EFAD}" type="parTrans" cxnId="{6DB99BD4-1E78-4ADE-836A-23CFB14DDABA}">
      <dgm:prSet/>
      <dgm:spPr/>
      <dgm:t>
        <a:bodyPr/>
        <a:lstStyle/>
        <a:p>
          <a:endParaRPr lang="ru-RU"/>
        </a:p>
      </dgm:t>
    </dgm:pt>
    <dgm:pt modelId="{EEAADE19-1E97-4A8B-84FF-60B78E8411C1}" type="sibTrans" cxnId="{6DB99BD4-1E78-4ADE-836A-23CFB14DDABA}">
      <dgm:prSet/>
      <dgm:spPr/>
      <dgm:t>
        <a:bodyPr/>
        <a:lstStyle/>
        <a:p>
          <a:endParaRPr lang="ru-RU"/>
        </a:p>
      </dgm:t>
    </dgm:pt>
    <dgm:pt modelId="{A2533F8C-6E37-4216-B331-586B5E8C54CA}" type="pres">
      <dgm:prSet presAssocID="{D01C141F-9370-4574-9DA2-D2299950DA6D}" presName="Name0" presStyleCnt="0">
        <dgm:presLayoutVars>
          <dgm:dir/>
          <dgm:animLvl val="lvl"/>
          <dgm:resizeHandles val="exact"/>
        </dgm:presLayoutVars>
      </dgm:prSet>
      <dgm:spPr/>
    </dgm:pt>
    <dgm:pt modelId="{23FF8C5A-F140-43A5-AFFB-19B7DD73010A}" type="pres">
      <dgm:prSet presAssocID="{670BB723-2ED4-47B8-BC08-1DD97AC25F0F}" presName="Name8" presStyleCnt="0"/>
      <dgm:spPr/>
    </dgm:pt>
    <dgm:pt modelId="{D7E54C31-A88C-46B1-A16B-D1D9562B229F}" type="pres">
      <dgm:prSet presAssocID="{670BB723-2ED4-47B8-BC08-1DD97AC25F0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788540-C0B4-4184-84D7-EF2690AE57AC}" type="pres">
      <dgm:prSet presAssocID="{670BB723-2ED4-47B8-BC08-1DD97AC25F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F5DFF-AC03-45E8-84DC-4BFA3FDE007D}" type="pres">
      <dgm:prSet presAssocID="{AE9AD8CE-537E-4475-ACA4-5924DA95DE36}" presName="Name8" presStyleCnt="0"/>
      <dgm:spPr/>
    </dgm:pt>
    <dgm:pt modelId="{99AE438E-0452-434A-A50F-3BA2F6E619CA}" type="pres">
      <dgm:prSet presAssocID="{AE9AD8CE-537E-4475-ACA4-5924DA95DE36}" presName="level" presStyleLbl="node1" presStyleIdx="1" presStyleCnt="3">
        <dgm:presLayoutVars>
          <dgm:chMax val="1"/>
          <dgm:bulletEnabled val="1"/>
        </dgm:presLayoutVars>
      </dgm:prSet>
      <dgm:spPr/>
    </dgm:pt>
    <dgm:pt modelId="{71740884-4906-4FCF-AE4A-72A26DD01BF1}" type="pres">
      <dgm:prSet presAssocID="{AE9AD8CE-537E-4475-ACA4-5924DA95DE3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C5B8841-8F0E-4775-AE16-276ED75975C0}" type="pres">
      <dgm:prSet presAssocID="{D1D27280-3D0B-4257-A80C-7BB04478627E}" presName="Name8" presStyleCnt="0"/>
      <dgm:spPr/>
    </dgm:pt>
    <dgm:pt modelId="{EF8A86B3-44EE-4053-B1EB-524FF43F61D5}" type="pres">
      <dgm:prSet presAssocID="{D1D27280-3D0B-4257-A80C-7BB04478627E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23252-209F-481A-BC56-7F6670273699}" type="pres">
      <dgm:prSet presAssocID="{D1D27280-3D0B-4257-A80C-7BB04478627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829FBF-894E-4E67-B99C-A29D05E34501}" type="presOf" srcId="{D1D27280-3D0B-4257-A80C-7BB04478627E}" destId="{EF8A86B3-44EE-4053-B1EB-524FF43F61D5}" srcOrd="0" destOrd="0" presId="urn:microsoft.com/office/officeart/2005/8/layout/pyramid1"/>
    <dgm:cxn modelId="{66A6A4AA-0A33-44F0-92A3-9FB8F1C34223}" type="presOf" srcId="{D01C141F-9370-4574-9DA2-D2299950DA6D}" destId="{A2533F8C-6E37-4216-B331-586B5E8C54CA}" srcOrd="0" destOrd="0" presId="urn:microsoft.com/office/officeart/2005/8/layout/pyramid1"/>
    <dgm:cxn modelId="{6DB99BD4-1E78-4ADE-836A-23CFB14DDABA}" srcId="{D01C141F-9370-4574-9DA2-D2299950DA6D}" destId="{D1D27280-3D0B-4257-A80C-7BB04478627E}" srcOrd="2" destOrd="0" parTransId="{8B66E239-B6CC-46DF-8A6D-E9648FD3EFAD}" sibTransId="{EEAADE19-1E97-4A8B-84FF-60B78E8411C1}"/>
    <dgm:cxn modelId="{0E24C9F0-42D4-4078-89E8-4109E115ED2F}" type="presOf" srcId="{670BB723-2ED4-47B8-BC08-1DD97AC25F0F}" destId="{D7E54C31-A88C-46B1-A16B-D1D9562B229F}" srcOrd="0" destOrd="0" presId="urn:microsoft.com/office/officeart/2005/8/layout/pyramid1"/>
    <dgm:cxn modelId="{5C442173-C855-4756-A848-84C0280EF6A8}" type="presOf" srcId="{AE9AD8CE-537E-4475-ACA4-5924DA95DE36}" destId="{71740884-4906-4FCF-AE4A-72A26DD01BF1}" srcOrd="1" destOrd="0" presId="urn:microsoft.com/office/officeart/2005/8/layout/pyramid1"/>
    <dgm:cxn modelId="{A14B1AD5-4A1F-43A0-B89C-382FBF3A6E77}" type="presOf" srcId="{670BB723-2ED4-47B8-BC08-1DD97AC25F0F}" destId="{E2788540-C0B4-4184-84D7-EF2690AE57AC}" srcOrd="1" destOrd="0" presId="urn:microsoft.com/office/officeart/2005/8/layout/pyramid1"/>
    <dgm:cxn modelId="{01B0CC2A-27AB-4822-AF0A-77F951803451}" type="presOf" srcId="{AE9AD8CE-537E-4475-ACA4-5924DA95DE36}" destId="{99AE438E-0452-434A-A50F-3BA2F6E619CA}" srcOrd="0" destOrd="0" presId="urn:microsoft.com/office/officeart/2005/8/layout/pyramid1"/>
    <dgm:cxn modelId="{00683477-75CD-4259-B5C9-9BE7E2EB16E6}" type="presOf" srcId="{D1D27280-3D0B-4257-A80C-7BB04478627E}" destId="{D6623252-209F-481A-BC56-7F6670273699}" srcOrd="1" destOrd="0" presId="urn:microsoft.com/office/officeart/2005/8/layout/pyramid1"/>
    <dgm:cxn modelId="{A67A4EC0-F29E-4049-A937-07FCBA5BC511}" srcId="{D01C141F-9370-4574-9DA2-D2299950DA6D}" destId="{670BB723-2ED4-47B8-BC08-1DD97AC25F0F}" srcOrd="0" destOrd="0" parTransId="{6F0331D7-F2B6-4AFC-BFA6-8F185EECD7B2}" sibTransId="{8A7398F4-A311-42CC-A426-26BEA6047D98}"/>
    <dgm:cxn modelId="{B66F0291-5179-4D8F-A595-E1BB19C3BE9D}" srcId="{D01C141F-9370-4574-9DA2-D2299950DA6D}" destId="{AE9AD8CE-537E-4475-ACA4-5924DA95DE36}" srcOrd="1" destOrd="0" parTransId="{7FDEEAF3-84C4-4344-9619-4A526B65342E}" sibTransId="{E3A3D50E-354D-43BD-98CF-91B8C6694F61}"/>
    <dgm:cxn modelId="{9FDE3FE7-46CD-4D2F-8FEF-1D6DFC423EBB}" type="presParOf" srcId="{A2533F8C-6E37-4216-B331-586B5E8C54CA}" destId="{23FF8C5A-F140-43A5-AFFB-19B7DD73010A}" srcOrd="0" destOrd="0" presId="urn:microsoft.com/office/officeart/2005/8/layout/pyramid1"/>
    <dgm:cxn modelId="{D96E7F95-8CB6-4DEF-B470-F7331E3A4C9E}" type="presParOf" srcId="{23FF8C5A-F140-43A5-AFFB-19B7DD73010A}" destId="{D7E54C31-A88C-46B1-A16B-D1D9562B229F}" srcOrd="0" destOrd="0" presId="urn:microsoft.com/office/officeart/2005/8/layout/pyramid1"/>
    <dgm:cxn modelId="{74D9C0D6-CE36-44D1-86C1-45F546829D1C}" type="presParOf" srcId="{23FF8C5A-F140-43A5-AFFB-19B7DD73010A}" destId="{E2788540-C0B4-4184-84D7-EF2690AE57AC}" srcOrd="1" destOrd="0" presId="urn:microsoft.com/office/officeart/2005/8/layout/pyramid1"/>
    <dgm:cxn modelId="{C9EE7F0A-61D1-4D9E-8802-D36CA8B6857C}" type="presParOf" srcId="{A2533F8C-6E37-4216-B331-586B5E8C54CA}" destId="{866F5DFF-AC03-45E8-84DC-4BFA3FDE007D}" srcOrd="1" destOrd="0" presId="urn:microsoft.com/office/officeart/2005/8/layout/pyramid1"/>
    <dgm:cxn modelId="{375072E2-4998-4EF4-AF62-0F6CA3411413}" type="presParOf" srcId="{866F5DFF-AC03-45E8-84DC-4BFA3FDE007D}" destId="{99AE438E-0452-434A-A50F-3BA2F6E619CA}" srcOrd="0" destOrd="0" presId="urn:microsoft.com/office/officeart/2005/8/layout/pyramid1"/>
    <dgm:cxn modelId="{3123027F-7732-463F-A1AA-B505733F9ED4}" type="presParOf" srcId="{866F5DFF-AC03-45E8-84DC-4BFA3FDE007D}" destId="{71740884-4906-4FCF-AE4A-72A26DD01BF1}" srcOrd="1" destOrd="0" presId="urn:microsoft.com/office/officeart/2005/8/layout/pyramid1"/>
    <dgm:cxn modelId="{5AF90F4A-BC75-4A08-8D2F-D2D2C9622EB2}" type="presParOf" srcId="{A2533F8C-6E37-4216-B331-586B5E8C54CA}" destId="{4C5B8841-8F0E-4775-AE16-276ED75975C0}" srcOrd="2" destOrd="0" presId="urn:microsoft.com/office/officeart/2005/8/layout/pyramid1"/>
    <dgm:cxn modelId="{34D5994E-760F-4FBE-8F6A-DFEECB0DFC86}" type="presParOf" srcId="{4C5B8841-8F0E-4775-AE16-276ED75975C0}" destId="{EF8A86B3-44EE-4053-B1EB-524FF43F61D5}" srcOrd="0" destOrd="0" presId="urn:microsoft.com/office/officeart/2005/8/layout/pyramid1"/>
    <dgm:cxn modelId="{7DF5B6E5-ED83-47EC-9B3D-D24A47BA089F}" type="presParOf" srcId="{4C5B8841-8F0E-4775-AE16-276ED75975C0}" destId="{D6623252-209F-481A-BC56-7F6670273699}" srcOrd="1" destOrd="0" presId="urn:microsoft.com/office/officeart/2005/8/layout/pyramid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B424-9022-495E-A6F8-C0D575646581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9730-3738-44D9-A865-3A73D467308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B424-9022-495E-A6F8-C0D575646581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9730-3738-44D9-A865-3A73D4673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B424-9022-495E-A6F8-C0D575646581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9730-3738-44D9-A865-3A73D4673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B424-9022-495E-A6F8-C0D575646581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9730-3738-44D9-A865-3A73D4673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B424-9022-495E-A6F8-C0D575646581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9730-3738-44D9-A865-3A73D467308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B424-9022-495E-A6F8-C0D575646581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9730-3738-44D9-A865-3A73D4673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B424-9022-495E-A6F8-C0D575646581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9730-3738-44D9-A865-3A73D4673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B424-9022-495E-A6F8-C0D575646581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9730-3738-44D9-A865-3A73D4673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B424-9022-495E-A6F8-C0D575646581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9730-3738-44D9-A865-3A73D4673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B424-9022-495E-A6F8-C0D575646581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59730-3738-44D9-A865-3A73D46730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BB424-9022-495E-A6F8-C0D575646581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659730-3738-44D9-A865-3A73D467308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9BB424-9022-495E-A6F8-C0D575646581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659730-3738-44D9-A865-3A73D467308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riagn.r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Методика принятия </a:t>
            </a:r>
            <a:r>
              <a:rPr lang="ru-RU" sz="3600" dirty="0">
                <a:solidFill>
                  <a:schemeClr val="tx1"/>
                </a:solidFill>
              </a:rPr>
              <a:t>стратегических управленческих решений </a:t>
            </a:r>
            <a:r>
              <a:rPr lang="ru-RU" sz="3600" dirty="0" smtClean="0">
                <a:solidFill>
                  <a:schemeClr val="tx1"/>
                </a:solidFill>
              </a:rPr>
              <a:t>(</a:t>
            </a:r>
            <a:r>
              <a:rPr lang="ru-RU" sz="3600" dirty="0" err="1">
                <a:solidFill>
                  <a:schemeClr val="tx1"/>
                </a:solidFill>
              </a:rPr>
              <a:t>инсейфинг</a:t>
            </a:r>
            <a:r>
              <a:rPr lang="ru-RU" sz="3600" dirty="0" smtClean="0">
                <a:solidFill>
                  <a:schemeClr val="tx1"/>
                </a:solidFill>
              </a:rPr>
              <a:t>).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Проблема </a:t>
            </a:r>
            <a:r>
              <a:rPr lang="ru-RU" sz="3600" dirty="0" smtClean="0">
                <a:solidFill>
                  <a:schemeClr val="tx1"/>
                </a:solidFill>
              </a:rPr>
              <a:t>привлечения ресурсов в муниципальное образование 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071942"/>
            <a:ext cx="7854696" cy="17526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000" dirty="0" smtClean="0">
                <a:solidFill>
                  <a:schemeClr val="tx1"/>
                </a:solidFill>
              </a:rPr>
              <a:t>Поминов Дмитрий Юрьевич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кандидат политических наук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Красноярск, 14 июня 2013 года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Инсейфинг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Применение технологии </a:t>
            </a:r>
            <a:r>
              <a:rPr lang="ru-RU" sz="2400" dirty="0" err="1" smtClean="0"/>
              <a:t>инсейфинга</a:t>
            </a:r>
            <a:r>
              <a:rPr lang="ru-RU" sz="2400" dirty="0" smtClean="0"/>
              <a:t> в деятельности администрации города позволяет: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Осуществлять построение смысловых схем по отраслям деятельности («моментальный срез» текущей ситуации в отрасли) в сжатом виде – не десятки страниц отчетов и текстов, а в графическом схематическом компактном виде.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Строить «дорожные карты» с включением других </a:t>
            </a:r>
            <a:r>
              <a:rPr lang="ru-RU" sz="2400" dirty="0" err="1" smtClean="0"/>
              <a:t>акторов</a:t>
            </a:r>
            <a:r>
              <a:rPr lang="ru-RU" sz="2400" dirty="0" smtClean="0"/>
              <a:t>, действующих на территории города, что позволяет понимать их мотивы, интересы, выст</a:t>
            </a:r>
            <a:r>
              <a:rPr lang="ru-RU" sz="2400" dirty="0"/>
              <a:t>р</a:t>
            </a:r>
            <a:r>
              <a:rPr lang="ru-RU" sz="2400" dirty="0" smtClean="0"/>
              <a:t>аивать стратегии поведения с их участием для достижения общих результатов.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dirty="0" err="1" smtClean="0"/>
              <a:t>Инсейфинг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0568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2400" dirty="0" smtClean="0"/>
              <a:t>Благоустройство – силами только администрации?</a:t>
            </a:r>
          </a:p>
          <a:p>
            <a:pPr>
              <a:buFontTx/>
              <a:buChar char="-"/>
            </a:pPr>
            <a:r>
              <a:rPr lang="ru-RU" sz="2400" dirty="0" smtClean="0"/>
              <a:t>Обеспечение чистоты и порядка – силами только администрации?</a:t>
            </a:r>
          </a:p>
          <a:p>
            <a:pPr>
              <a:buFontTx/>
              <a:buChar char="-"/>
            </a:pPr>
            <a:r>
              <a:rPr lang="ru-RU" sz="2400" dirty="0" smtClean="0"/>
              <a:t>Решение проблем детских садов – силами только администрации?</a:t>
            </a:r>
          </a:p>
          <a:p>
            <a:pPr>
              <a:buFontTx/>
              <a:buChar char="-"/>
            </a:pPr>
            <a:r>
              <a:rPr lang="ru-RU" sz="2400" dirty="0" smtClean="0"/>
              <a:t>Ремонт и строительство дорог – силами только администрации?</a:t>
            </a:r>
          </a:p>
          <a:p>
            <a:pPr>
              <a:buFontTx/>
              <a:buChar char="-"/>
            </a:pPr>
            <a:r>
              <a:rPr lang="ru-RU" sz="2400" dirty="0" smtClean="0"/>
              <a:t>…</a:t>
            </a:r>
          </a:p>
          <a:p>
            <a:pPr>
              <a:buFontTx/>
              <a:buChar char="-"/>
            </a:pPr>
            <a:endParaRPr lang="ru-RU" sz="2400" dirty="0"/>
          </a:p>
          <a:p>
            <a:pPr>
              <a:buNone/>
            </a:pPr>
            <a:r>
              <a:rPr lang="ru-RU" sz="2800" dirty="0" smtClean="0"/>
              <a:t>А спросят с Вас – и жители, и регион, и федерация.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dirty="0" smtClean="0"/>
              <a:t>Управление городом: будет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Сложно, но можно.</a:t>
            </a:r>
          </a:p>
          <a:p>
            <a:pPr>
              <a:buNone/>
            </a:pPr>
            <a:r>
              <a:rPr lang="ru-RU" sz="2400" dirty="0" smtClean="0"/>
              <a:t>Принцип: сам все сделаю – можно надорваться.</a:t>
            </a:r>
          </a:p>
          <a:p>
            <a:pPr>
              <a:buNone/>
            </a:pPr>
            <a:r>
              <a:rPr lang="ru-RU" sz="2400" dirty="0" smtClean="0"/>
              <a:t>Принцип: дайте денег – все устрою – не дадут.</a:t>
            </a:r>
          </a:p>
          <a:p>
            <a:pPr>
              <a:buNone/>
            </a:pPr>
            <a:r>
              <a:rPr lang="ru-RU" sz="2400" dirty="0" smtClean="0"/>
              <a:t>Принцип: дирижировать. Сложно, но можно.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369468"/>
            <a:ext cx="5286412" cy="313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Спасибо за внимание!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Поминов Дмитрий Юрьевич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кандидат политических наук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E-mail: 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info@riagn.ru</a:t>
            </a:r>
            <a:endParaRPr lang="en-US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Красноярск, 14 июня 2013 года 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ru-RU" dirty="0" smtClean="0"/>
              <a:t>Управление городом: было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1114419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Иерархическая структура. Вышестоящие инстанции давали поручения, которые обеспечивались ресурсами.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1428728" y="3071810"/>
          <a:ext cx="4857784" cy="2849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8596" y="2357430"/>
            <a:ext cx="2786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u="sng" dirty="0" smtClean="0"/>
              <a:t>ПЛАН</a:t>
            </a:r>
            <a:endParaRPr lang="ru-RU" sz="6000" b="1" u="sng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715140" y="3071810"/>
            <a:ext cx="571504" cy="2643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929586" y="3071810"/>
            <a:ext cx="571504" cy="2643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15074" y="3143248"/>
            <a:ext cx="461665" cy="17145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Поручения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500958" y="3214686"/>
            <a:ext cx="461665" cy="171451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dirty="0" smtClean="0"/>
              <a:t>Управление городом: стало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001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Мэр города, администрация – один из существующих игроков, наравне с другими. У каждой группы свой интерес, группы конфликтуют между собой.</a:t>
            </a:r>
            <a:endParaRPr lang="ru-RU" sz="2400" dirty="0"/>
          </a:p>
        </p:txBody>
      </p:sp>
      <p:sp>
        <p:nvSpPr>
          <p:cNvPr id="4" name="Двенадцатиугольник 3"/>
          <p:cNvSpPr/>
          <p:nvPr/>
        </p:nvSpPr>
        <p:spPr>
          <a:xfrm>
            <a:off x="1357290" y="3571876"/>
            <a:ext cx="1285884" cy="1214446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Бизнес</a:t>
            </a:r>
            <a:endParaRPr lang="ru-RU" dirty="0"/>
          </a:p>
        </p:txBody>
      </p:sp>
      <p:sp>
        <p:nvSpPr>
          <p:cNvPr id="5" name="Двенадцатиугольник 4"/>
          <p:cNvSpPr/>
          <p:nvPr/>
        </p:nvSpPr>
        <p:spPr>
          <a:xfrm>
            <a:off x="2428860" y="4929198"/>
            <a:ext cx="1143008" cy="1143008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Общественники</a:t>
            </a:r>
            <a:endParaRPr lang="ru-RU" dirty="0"/>
          </a:p>
        </p:txBody>
      </p:sp>
      <p:sp>
        <p:nvSpPr>
          <p:cNvPr id="6" name="Двенадцатиугольник 5"/>
          <p:cNvSpPr/>
          <p:nvPr/>
        </p:nvSpPr>
        <p:spPr>
          <a:xfrm>
            <a:off x="3786182" y="3000372"/>
            <a:ext cx="1143008" cy="1143008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Мэрия</a:t>
            </a:r>
            <a:endParaRPr lang="ru-RU" dirty="0"/>
          </a:p>
        </p:txBody>
      </p:sp>
      <p:sp>
        <p:nvSpPr>
          <p:cNvPr id="7" name="Двенадцатиугольник 6"/>
          <p:cNvSpPr/>
          <p:nvPr/>
        </p:nvSpPr>
        <p:spPr>
          <a:xfrm>
            <a:off x="4500562" y="4929198"/>
            <a:ext cx="1143008" cy="1143008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Силовики</a:t>
            </a:r>
            <a:endParaRPr lang="ru-RU" dirty="0"/>
          </a:p>
        </p:txBody>
      </p:sp>
      <p:sp>
        <p:nvSpPr>
          <p:cNvPr id="8" name="Двенадцатиугольник 7"/>
          <p:cNvSpPr/>
          <p:nvPr/>
        </p:nvSpPr>
        <p:spPr>
          <a:xfrm>
            <a:off x="6000760" y="3357562"/>
            <a:ext cx="1143008" cy="1143008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Реги-он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 rot="20077978">
            <a:off x="4664848" y="2942241"/>
            <a:ext cx="11430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6382842">
            <a:off x="2566147" y="4330662"/>
            <a:ext cx="11430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8665966">
            <a:off x="2081877" y="3298409"/>
            <a:ext cx="11430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855153">
            <a:off x="5221632" y="4136148"/>
            <a:ext cx="11430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3578029">
            <a:off x="3810074" y="4644230"/>
            <a:ext cx="114300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енадцатиугольник 14"/>
          <p:cNvSpPr/>
          <p:nvPr/>
        </p:nvSpPr>
        <p:spPr>
          <a:xfrm>
            <a:off x="214282" y="2928934"/>
            <a:ext cx="776294" cy="847732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</a:t>
            </a:r>
          </a:p>
        </p:txBody>
      </p:sp>
      <p:sp>
        <p:nvSpPr>
          <p:cNvPr id="16" name="Двенадцатиугольник 15"/>
          <p:cNvSpPr/>
          <p:nvPr/>
        </p:nvSpPr>
        <p:spPr>
          <a:xfrm>
            <a:off x="7500958" y="4071942"/>
            <a:ext cx="776294" cy="847732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17" name="Двенадцатиугольник 16"/>
          <p:cNvSpPr/>
          <p:nvPr/>
        </p:nvSpPr>
        <p:spPr>
          <a:xfrm>
            <a:off x="6143636" y="5357826"/>
            <a:ext cx="776294" cy="847732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18" name="Двенадцатиугольник 17"/>
          <p:cNvSpPr/>
          <p:nvPr/>
        </p:nvSpPr>
        <p:spPr>
          <a:xfrm>
            <a:off x="1071538" y="5072074"/>
            <a:ext cx="776294" cy="847732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19" name="Двенадцатиугольник 18"/>
          <p:cNvSpPr/>
          <p:nvPr/>
        </p:nvSpPr>
        <p:spPr>
          <a:xfrm>
            <a:off x="7500958" y="5214950"/>
            <a:ext cx="776294" cy="847732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6180556" y="4963716"/>
            <a:ext cx="755597" cy="257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8652480">
            <a:off x="7897324" y="5098269"/>
            <a:ext cx="755597" cy="257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4993687">
            <a:off x="7302694" y="3699142"/>
            <a:ext cx="755597" cy="257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818064">
            <a:off x="805541" y="3157233"/>
            <a:ext cx="755597" cy="257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5536475">
            <a:off x="892778" y="4767124"/>
            <a:ext cx="755597" cy="257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143768" y="2428868"/>
            <a:ext cx="1785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ПЛАН</a:t>
            </a:r>
            <a:endParaRPr lang="ru-RU" sz="40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7000892" y="2500306"/>
            <a:ext cx="1857388" cy="71438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929454" y="2500306"/>
            <a:ext cx="1866912" cy="581028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dirty="0" smtClean="0"/>
              <a:t>Управление городом: стало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Проблема несоответствия задач и ресурсов.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Двенадцатиугольник 8"/>
          <p:cNvSpPr/>
          <p:nvPr/>
        </p:nvSpPr>
        <p:spPr>
          <a:xfrm>
            <a:off x="2143108" y="2428868"/>
            <a:ext cx="5072098" cy="4143404"/>
          </a:xfrm>
          <a:prstGeom prst="dodecag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Задачи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0" name="Двенадцатиугольник 9"/>
          <p:cNvSpPr/>
          <p:nvPr/>
        </p:nvSpPr>
        <p:spPr>
          <a:xfrm>
            <a:off x="3428992" y="3571876"/>
            <a:ext cx="2857520" cy="2928958"/>
          </a:xfrm>
          <a:prstGeom prst="do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Ресурсы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r>
              <a:rPr lang="ru-RU" dirty="0" smtClean="0"/>
              <a:t>Управление городом: стало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Увеличение потоков информации, усложнение процесса принятия взвешенного решения. Если раньше «правила игры» были постоянными, закономерности были понятны, то сейчас они постоянно изменяются. Если в 1500 году мэр четко мог сказать, что будет с его городом через 50 и 100 лет, то сейчас непонятно - как мы будем жить через 10 лет, по каким правилам, с какими технологиями и т.п.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429132"/>
            <a:ext cx="2833687" cy="188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004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Два варианта.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«Традиционный», он же «индейский» - делать вид что управленческая ситуация не меняется кардинальным образом, и продолжать работать по старому. </a:t>
            </a:r>
          </a:p>
          <a:p>
            <a:pPr marL="514350" indent="-514350">
              <a:buAutoNum type="arabicPeriod"/>
            </a:pPr>
            <a:r>
              <a:rPr lang="ru-RU" sz="2400" dirty="0" smtClean="0"/>
              <a:t>«Управлять по новому».</a:t>
            </a: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357562"/>
            <a:ext cx="3833824" cy="318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dirty="0" smtClean="0"/>
              <a:t>Что делает Запад?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57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Форсайт (от англ. </a:t>
            </a:r>
            <a:r>
              <a:rPr lang="ru-RU" sz="2400" dirty="0" err="1" smtClean="0"/>
              <a:t>Foresight</a:t>
            </a:r>
            <a:r>
              <a:rPr lang="ru-RU" sz="2400" dirty="0" smtClean="0"/>
              <a:t> — взгляд в будущее, предвидение) — это инструмент формирования приоритетов и мобилизации большого количества участников для достижения качественно новых результатов в сфере науки и технологий, экономики, государства и общества. По результатам </a:t>
            </a:r>
            <a:r>
              <a:rPr lang="ru-RU" sz="2400" dirty="0" err="1" smtClean="0"/>
              <a:t>форсайт-проектов</a:t>
            </a:r>
            <a:r>
              <a:rPr lang="ru-RU" sz="2400" dirty="0" smtClean="0"/>
              <a:t> создаются дорожные карты. Является одним из важнейших инструментов инновационной экономики.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r>
              <a:rPr lang="ru-RU" sz="2400" dirty="0" smtClean="0"/>
              <a:t>В России не работает или работает с большими пробуксовками, рассчитан на </a:t>
            </a:r>
            <a:r>
              <a:rPr lang="ru-RU" sz="2400" dirty="0" err="1" smtClean="0"/>
              <a:t>много-акторную</a:t>
            </a:r>
            <a:r>
              <a:rPr lang="ru-RU" sz="2400" dirty="0" smtClean="0"/>
              <a:t> деятельность. </a:t>
            </a:r>
          </a:p>
          <a:p>
            <a:pPr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dirty="0" err="1" smtClean="0"/>
              <a:t>Инсейфинг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47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Механизм нахождения оптимальных управленческих решений.</a:t>
            </a:r>
          </a:p>
          <a:p>
            <a:pPr>
              <a:buNone/>
            </a:pPr>
            <a:r>
              <a:rPr lang="ru-RU" sz="2400" dirty="0" smtClean="0"/>
              <a:t>Разработан с учетом специфики </a:t>
            </a:r>
            <a:r>
              <a:rPr lang="ru-RU" sz="2400" dirty="0" err="1" smtClean="0"/>
              <a:t>администрируемых</a:t>
            </a:r>
            <a:r>
              <a:rPr lang="ru-RU" sz="2400" dirty="0" smtClean="0"/>
              <a:t> структур.</a:t>
            </a:r>
          </a:p>
          <a:p>
            <a:pPr>
              <a:buNone/>
            </a:pPr>
            <a:r>
              <a:rPr lang="ru-RU" sz="2400" dirty="0" smtClean="0"/>
              <a:t>Основан на теории динамических информационных систем (московский методологический кружок – сибирская научно-методологическая школа: </a:t>
            </a:r>
            <a:r>
              <a:rPr lang="ru-RU" sz="2400" dirty="0" err="1" smtClean="0"/>
              <a:t>Ладенко</a:t>
            </a:r>
            <a:r>
              <a:rPr lang="ru-RU" sz="2400" dirty="0" smtClean="0"/>
              <a:t> И.С., Горский Ю.М., Разумов В.И.)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dirty="0" err="1" smtClean="0"/>
              <a:t>Инсейфинг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736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/>
              <a:t>Определенные в ТДИС операции на онтологически осмысленных структурах – дешифровка (детализация), свертка (синтез), смысловая мутация (перестановка категорий) определяют правила для организации коммуникаций получившей название – </a:t>
            </a:r>
            <a:r>
              <a:rPr lang="ru-RU" sz="2400" dirty="0" err="1"/>
              <a:t>Инсейфинг</a:t>
            </a:r>
            <a:r>
              <a:rPr lang="ru-RU" sz="2400" dirty="0"/>
              <a:t>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714752"/>
            <a:ext cx="5094648" cy="286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115</TotalTime>
  <Words>535</Words>
  <Application>Microsoft Office PowerPoint</Application>
  <PresentationFormat>Экран (4:3)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Методика принятия стратегических управленческих решений (инсейфинг).  Проблема привлечения ресурсов в муниципальное образование </vt:lpstr>
      <vt:lpstr>Управление городом: было</vt:lpstr>
      <vt:lpstr>Управление городом: стало</vt:lpstr>
      <vt:lpstr>Управление городом: стало</vt:lpstr>
      <vt:lpstr>Управление городом: стало</vt:lpstr>
      <vt:lpstr>Что делать?</vt:lpstr>
      <vt:lpstr>Что делает Запад?</vt:lpstr>
      <vt:lpstr>Инсейфинг</vt:lpstr>
      <vt:lpstr>Инсейфинг</vt:lpstr>
      <vt:lpstr>Инсейфинг</vt:lpstr>
      <vt:lpstr>Инсейфинг</vt:lpstr>
      <vt:lpstr>Управление городом: будет</vt:lpstr>
      <vt:lpstr>Спасибо за внимание!</vt:lpstr>
    </vt:vector>
  </TitlesOfParts>
  <Company>Омские городские СМИ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принятия стратегических управленческих решений (инсейфинг).  Проблема привлечения ресурсов в муниципальное образование </dc:title>
  <dc:creator>Поминов Д.Ю.</dc:creator>
  <cp:lastModifiedBy>Поминов Д.Ю.</cp:lastModifiedBy>
  <cp:revision>13</cp:revision>
  <dcterms:created xsi:type="dcterms:W3CDTF">2013-06-12T05:11:23Z</dcterms:created>
  <dcterms:modified xsi:type="dcterms:W3CDTF">2013-06-12T07:06:53Z</dcterms:modified>
</cp:coreProperties>
</file>