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0"/>
  </p:notesMasterIdLst>
  <p:sldIdLst>
    <p:sldId id="257" r:id="rId3"/>
    <p:sldId id="282" r:id="rId4"/>
    <p:sldId id="258" r:id="rId5"/>
    <p:sldId id="276" r:id="rId6"/>
    <p:sldId id="277" r:id="rId7"/>
    <p:sldId id="278" r:id="rId8"/>
    <p:sldId id="262" r:id="rId9"/>
    <p:sldId id="264" r:id="rId10"/>
    <p:sldId id="266" r:id="rId11"/>
    <p:sldId id="279" r:id="rId12"/>
    <p:sldId id="267" r:id="rId13"/>
    <p:sldId id="280" r:id="rId14"/>
    <p:sldId id="270" r:id="rId15"/>
    <p:sldId id="271" r:id="rId16"/>
    <p:sldId id="274" r:id="rId17"/>
    <p:sldId id="283" r:id="rId18"/>
    <p:sldId id="27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64" d="100"/>
          <a:sy n="64" d="100"/>
        </p:scale>
        <p:origin x="-13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2.3731962287235973E-2"/>
          <c:y val="0"/>
          <c:w val="0.72366921263809503"/>
          <c:h val="0.90688256887781649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Норматив отчислений по НДФЛ в доходы местного бюджета (%)</c:v>
                </c:pt>
              </c:strCache>
            </c:strRef>
          </c:tx>
          <c:dLbls>
            <c:dLbl>
              <c:idx val="0"/>
              <c:layout>
                <c:manualLayout>
                  <c:x val="-1.6716371585879313E-3"/>
                  <c:y val="0.1277598225080433"/>
                </c:manualLayout>
              </c:layout>
              <c:showVal val="1"/>
            </c:dLbl>
            <c:dLbl>
              <c:idx val="1"/>
              <c:layout>
                <c:manualLayout>
                  <c:x val="-2.9135854114937573E-3"/>
                  <c:y val="0.1395340287418447"/>
                </c:manualLayout>
              </c:layout>
              <c:showVal val="1"/>
            </c:dLbl>
            <c:dLbl>
              <c:idx val="2"/>
              <c:layout>
                <c:manualLayout>
                  <c:x val="-1.4911475763791432E-3"/>
                  <c:y val="0.20225248706397508"/>
                </c:manualLayout>
              </c:layout>
              <c:showVal val="1"/>
            </c:dLbl>
            <c:txPr>
              <a:bodyPr/>
              <a:lstStyle/>
              <a:p>
                <a:pPr>
                  <a:defRPr sz="2000">
                    <a:solidFill>
                      <a:schemeClr val="bg1"/>
                    </a:solidFill>
                    <a:latin typeface="Arial Black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2011 год</c:v>
                </c:pt>
                <c:pt idx="1">
                  <c:v>2012 год</c:v>
                </c:pt>
                <c:pt idx="2">
                  <c:v>2013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50</c:v>
                </c:pt>
                <c:pt idx="1">
                  <c:v>47</c:v>
                </c:pt>
                <c:pt idx="2">
                  <c:v>46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Дотация из краевого бюджета на выравнивание бюджетной обеспеченности (млн.руб)</c:v>
                </c:pt>
              </c:strCache>
            </c:strRef>
          </c:tx>
          <c:dLbls>
            <c:dLbl>
              <c:idx val="0"/>
              <c:layout>
                <c:manualLayout>
                  <c:x val="2.6959858217280226E-3"/>
                  <c:y val="0.62518103118729762"/>
                </c:manualLayout>
              </c:layout>
              <c:showVal val="1"/>
            </c:dLbl>
            <c:dLbl>
              <c:idx val="1"/>
              <c:layout>
                <c:manualLayout>
                  <c:x val="-2.7705432005469808E-3"/>
                  <c:y val="9.2092426046542247E-2"/>
                </c:manualLayout>
              </c:layout>
              <c:showVal val="1"/>
            </c:dLbl>
            <c:dLbl>
              <c:idx val="2"/>
              <c:layout>
                <c:manualLayout>
                  <c:x val="5.8214356400014397E-3"/>
                  <c:y val="6.2091273738909068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  <a:latin typeface="Arial Black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2011 год</c:v>
                </c:pt>
                <c:pt idx="1">
                  <c:v>2012 год</c:v>
                </c:pt>
                <c:pt idx="2">
                  <c:v>2013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51.2</c:v>
                </c:pt>
                <c:pt idx="1">
                  <c:v>7.9</c:v>
                </c:pt>
                <c:pt idx="2">
                  <c:v>3.9</c:v>
                </c:pt>
              </c:numCache>
            </c:numRef>
          </c:val>
        </c:ser>
        <c:gapWidth val="90"/>
        <c:gapDepth val="46"/>
        <c:shape val="box"/>
        <c:axId val="112929792"/>
        <c:axId val="112968448"/>
        <c:axId val="0"/>
      </c:bar3DChart>
      <c:catAx>
        <c:axId val="112929792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Arial Black" pitchFamily="34" charset="0"/>
              </a:defRPr>
            </a:pPr>
            <a:endParaRPr lang="ru-RU"/>
          </a:p>
        </c:txPr>
        <c:crossAx val="112968448"/>
        <c:crosses val="autoZero"/>
        <c:auto val="1"/>
        <c:lblAlgn val="ctr"/>
        <c:lblOffset val="100"/>
      </c:catAx>
      <c:valAx>
        <c:axId val="112968448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tickLblPos val="none"/>
        <c:crossAx val="1129297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090530425708033"/>
          <c:y val="0.12985354718699763"/>
          <c:w val="0.27909469574291995"/>
          <c:h val="0.53424859482485831"/>
        </c:manualLayout>
      </c:layout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"/>
          <c:y val="0"/>
          <c:w val="1"/>
          <c:h val="0.88695004728734517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>
                <c:manualLayout>
                  <c:x val="-0.12174163539351091"/>
                  <c:y val="-5.3416703793965063E-2"/>
                </c:manualLayout>
              </c:layout>
              <c:showVal val="1"/>
            </c:dLbl>
            <c:dLbl>
              <c:idx val="1"/>
              <c:layout>
                <c:manualLayout>
                  <c:x val="-0.14671427855115421"/>
                  <c:y val="1.5644793384018092E-2"/>
                </c:manualLayout>
              </c:layout>
              <c:showVal val="1"/>
            </c:dLbl>
            <c:txPr>
              <a:bodyPr/>
              <a:lstStyle/>
              <a:p>
                <a:pPr>
                  <a:defRPr sz="4000">
                    <a:solidFill>
                      <a:srgbClr val="FF0000"/>
                    </a:solidFill>
                    <a:latin typeface="Arial Black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2012 год</c:v>
                </c:pt>
                <c:pt idx="1">
                  <c:v>2013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116.7</c:v>
                </c:pt>
                <c:pt idx="1">
                  <c:v>122.6</c:v>
                </c:pt>
              </c:numCache>
            </c:numRef>
          </c:val>
        </c:ser>
        <c:shape val="box"/>
        <c:axId val="61654144"/>
        <c:axId val="61655680"/>
        <c:axId val="0"/>
      </c:bar3DChart>
      <c:catAx>
        <c:axId val="6165414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200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defRPr>
            </a:pPr>
            <a:endParaRPr lang="ru-RU"/>
          </a:p>
        </c:txPr>
        <c:crossAx val="61655680"/>
        <c:crosses val="autoZero"/>
        <c:auto val="1"/>
        <c:lblAlgn val="ctr"/>
        <c:lblOffset val="100"/>
      </c:catAx>
      <c:valAx>
        <c:axId val="61655680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tickLblPos val="none"/>
        <c:crossAx val="6165414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1.5902149305814843E-2"/>
          <c:y val="2.6496673216548191E-2"/>
          <c:w val="0.92614538730669271"/>
          <c:h val="0.87738868362554934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учреждения образования</c:v>
                </c:pt>
              </c:strCache>
            </c:strRef>
          </c:tx>
          <c:dLbls>
            <c:dLbl>
              <c:idx val="0"/>
              <c:layout>
                <c:manualLayout>
                  <c:x val="1.0119549558245818E-2"/>
                  <c:y val="-2.890546169077984E-2"/>
                </c:manualLayout>
              </c:layout>
              <c:showVal val="1"/>
            </c:dLbl>
            <c:dLbl>
              <c:idx val="1"/>
              <c:layout>
                <c:manualLayout>
                  <c:x val="4.1923848169875447E-2"/>
                  <c:y val="-5.5402134907328072E-2"/>
                </c:manualLayout>
              </c:layout>
              <c:showVal val="1"/>
            </c:dLbl>
            <c:txPr>
              <a:bodyPr/>
              <a:lstStyle/>
              <a:p>
                <a:pPr>
                  <a:defRPr sz="2800">
                    <a:solidFill>
                      <a:schemeClr val="tx2">
                        <a:lumMod val="60000"/>
                        <a:lumOff val="40000"/>
                      </a:schemeClr>
                    </a:solidFill>
                    <a:latin typeface="Arial Black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2012 год</c:v>
                </c:pt>
                <c:pt idx="1">
                  <c:v>2013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18.7</c:v>
                </c:pt>
                <c:pt idx="1">
                  <c:v>27.4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учреждения культуры</c:v>
                </c:pt>
              </c:strCache>
            </c:strRef>
          </c:tx>
          <c:dLbls>
            <c:dLbl>
              <c:idx val="0"/>
              <c:layout>
                <c:manualLayout>
                  <c:x val="3.0358648674737414E-2"/>
                  <c:y val="-3.6131827113474818E-2"/>
                </c:manualLayout>
              </c:layout>
              <c:showVal val="1"/>
            </c:dLbl>
            <c:dLbl>
              <c:idx val="1"/>
              <c:layout>
                <c:manualLayout>
                  <c:x val="3.9032548296090971E-2"/>
                  <c:y val="-4.0949404061938109E-2"/>
                </c:manualLayout>
              </c:layout>
              <c:showVal val="1"/>
            </c:dLbl>
            <c:txPr>
              <a:bodyPr/>
              <a:lstStyle/>
              <a:p>
                <a:pPr>
                  <a:defRPr sz="2800">
                    <a:solidFill>
                      <a:schemeClr val="accent2">
                        <a:lumMod val="75000"/>
                      </a:schemeClr>
                    </a:solidFill>
                    <a:latin typeface="Arial Black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2012 год</c:v>
                </c:pt>
                <c:pt idx="1">
                  <c:v>2013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9.6</c:v>
                </c:pt>
                <c:pt idx="1">
                  <c:v>9.9</c:v>
                </c:pt>
              </c:numCache>
            </c:numRef>
          </c:val>
        </c:ser>
        <c:shape val="box"/>
        <c:axId val="112517888"/>
        <c:axId val="112519424"/>
        <c:axId val="0"/>
      </c:bar3DChart>
      <c:catAx>
        <c:axId val="112517888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solidFill>
                  <a:srgbClr val="FF0000"/>
                </a:solidFill>
                <a:latin typeface="Arial Black" pitchFamily="34" charset="0"/>
              </a:defRPr>
            </a:pPr>
            <a:endParaRPr lang="ru-RU"/>
          </a:p>
        </c:txPr>
        <c:crossAx val="112519424"/>
        <c:crosses val="autoZero"/>
        <c:auto val="1"/>
        <c:lblAlgn val="ctr"/>
        <c:lblOffset val="100"/>
      </c:catAx>
      <c:valAx>
        <c:axId val="112519424"/>
        <c:scaling>
          <c:orientation val="minMax"/>
        </c:scaling>
        <c:delete val="1"/>
        <c:axPos val="l"/>
        <c:numFmt formatCode="General" sourceLinked="1"/>
        <c:tickLblPos val="none"/>
        <c:crossAx val="1125178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4179376244169606E-2"/>
          <c:y val="7.1825330591992947E-2"/>
          <c:w val="0.31730468568008602"/>
          <c:h val="0.127147127952594"/>
        </c:manualLayout>
      </c:layout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889CCE-612B-4B96-9644-90A10DED17B6}" type="doc">
      <dgm:prSet loTypeId="urn:microsoft.com/office/officeart/2005/8/layout/arrow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E61F870-3AE4-4CC9-A9E2-F11AE9ACAE9E}">
      <dgm:prSet phldrT="[Текст]" custT="1"/>
      <dgm:spPr/>
      <dgm:t>
        <a:bodyPr/>
        <a:lstStyle/>
        <a:p>
          <a:r>
            <a:rPr lang="ru-RU" sz="4400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 Black" pitchFamily="34" charset="0"/>
            </a:rPr>
            <a:t>Динамика поступлений доходов за 2011-2013 год </a:t>
          </a:r>
          <a:endParaRPr lang="ru-RU" sz="4400" dirty="0">
            <a:latin typeface="Arial Black" pitchFamily="34" charset="0"/>
          </a:endParaRPr>
        </a:p>
      </dgm:t>
    </dgm:pt>
    <dgm:pt modelId="{EC3FA22A-FF57-4411-B952-46A4D57210E2}" type="parTrans" cxnId="{B31BC38E-DCC9-4B89-BC15-6D1C5EC73177}">
      <dgm:prSet/>
      <dgm:spPr/>
      <dgm:t>
        <a:bodyPr/>
        <a:lstStyle/>
        <a:p>
          <a:endParaRPr lang="ru-RU"/>
        </a:p>
      </dgm:t>
    </dgm:pt>
    <dgm:pt modelId="{C1DFA34E-8F1E-455B-9812-47C749925814}" type="sibTrans" cxnId="{B31BC38E-DCC9-4B89-BC15-6D1C5EC73177}">
      <dgm:prSet/>
      <dgm:spPr/>
      <dgm:t>
        <a:bodyPr/>
        <a:lstStyle/>
        <a:p>
          <a:endParaRPr lang="ru-RU"/>
        </a:p>
      </dgm:t>
    </dgm:pt>
    <dgm:pt modelId="{E209E6ED-8072-47B9-81B4-C91AEC5B60CA}">
      <dgm:prSet phldrT="[Текст]"/>
      <dgm:spPr/>
      <dgm:t>
        <a:bodyPr/>
        <a:lstStyle/>
        <a:p>
          <a:r>
            <a:rPr lang="ru-RU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 Black" pitchFamily="34" charset="0"/>
            </a:rPr>
            <a:t>показывает ежегодное снижение поступлений в местный бюджет</a:t>
          </a:r>
          <a:endParaRPr lang="ru-RU" dirty="0">
            <a:latin typeface="Arial Black" pitchFamily="34" charset="0"/>
          </a:endParaRPr>
        </a:p>
      </dgm:t>
    </dgm:pt>
    <dgm:pt modelId="{83321D3D-A9E5-4322-A992-60AFA8EDE193}" type="parTrans" cxnId="{D83B932B-9416-40FA-B489-B886EDA784CF}">
      <dgm:prSet/>
      <dgm:spPr/>
      <dgm:t>
        <a:bodyPr/>
        <a:lstStyle/>
        <a:p>
          <a:endParaRPr lang="ru-RU"/>
        </a:p>
      </dgm:t>
    </dgm:pt>
    <dgm:pt modelId="{53ABB2EC-4E9B-421A-AEAB-17E3C17D8B85}" type="sibTrans" cxnId="{D83B932B-9416-40FA-B489-B886EDA784CF}">
      <dgm:prSet/>
      <dgm:spPr/>
      <dgm:t>
        <a:bodyPr/>
        <a:lstStyle/>
        <a:p>
          <a:endParaRPr lang="ru-RU"/>
        </a:p>
      </dgm:t>
    </dgm:pt>
    <dgm:pt modelId="{8FFE2638-3ED0-45D9-BF6F-221370E7F6BD}" type="pres">
      <dgm:prSet presAssocID="{30889CCE-612B-4B96-9644-90A10DED17B6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EBE01B8-6753-4748-98C3-96DC04711433}" type="pres">
      <dgm:prSet presAssocID="{1E61F870-3AE4-4CC9-A9E2-F11AE9ACAE9E}" presName="upArrow" presStyleLbl="node1" presStyleIdx="0" presStyleCnt="2"/>
      <dgm:spPr/>
    </dgm:pt>
    <dgm:pt modelId="{74F89882-5FA3-499A-8605-93C7EEC7C702}" type="pres">
      <dgm:prSet presAssocID="{1E61F870-3AE4-4CC9-A9E2-F11AE9ACAE9E}" presName="upArrowText" presStyleLbl="revTx" presStyleIdx="0" presStyleCnt="2" custScaleX="114891" custLinFactNeighborX="4157" custLinFactNeighborY="502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E98DD4-BA4D-4DBF-B0B8-5008CCA66D06}" type="pres">
      <dgm:prSet presAssocID="{E209E6ED-8072-47B9-81B4-C91AEC5B60CA}" presName="downArrow" presStyleLbl="node1" presStyleIdx="1" presStyleCnt="2" custAng="2613527"/>
      <dgm:spPr/>
    </dgm:pt>
    <dgm:pt modelId="{690CC49F-78B3-408D-96B1-3F3BD75EF838}" type="pres">
      <dgm:prSet presAssocID="{E209E6ED-8072-47B9-81B4-C91AEC5B60CA}" presName="downArrowText" presStyleLbl="revTx" presStyleIdx="1" presStyleCnt="2" custLinFactNeighborX="-4321" custLinFactNeighborY="-542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31BC38E-DCC9-4B89-BC15-6D1C5EC73177}" srcId="{30889CCE-612B-4B96-9644-90A10DED17B6}" destId="{1E61F870-3AE4-4CC9-A9E2-F11AE9ACAE9E}" srcOrd="0" destOrd="0" parTransId="{EC3FA22A-FF57-4411-B952-46A4D57210E2}" sibTransId="{C1DFA34E-8F1E-455B-9812-47C749925814}"/>
    <dgm:cxn modelId="{BCB0A1EE-BC88-4DB9-B21E-35BC3B7C0298}" type="presOf" srcId="{E209E6ED-8072-47B9-81B4-C91AEC5B60CA}" destId="{690CC49F-78B3-408D-96B1-3F3BD75EF838}" srcOrd="0" destOrd="0" presId="urn:microsoft.com/office/officeart/2005/8/layout/arrow4"/>
    <dgm:cxn modelId="{1ED21DE3-4C51-48BD-9813-6C182E246C1E}" type="presOf" srcId="{30889CCE-612B-4B96-9644-90A10DED17B6}" destId="{8FFE2638-3ED0-45D9-BF6F-221370E7F6BD}" srcOrd="0" destOrd="0" presId="urn:microsoft.com/office/officeart/2005/8/layout/arrow4"/>
    <dgm:cxn modelId="{A403F929-F994-46AB-8C72-AB819B627B2E}" type="presOf" srcId="{1E61F870-3AE4-4CC9-A9E2-F11AE9ACAE9E}" destId="{74F89882-5FA3-499A-8605-93C7EEC7C702}" srcOrd="0" destOrd="0" presId="urn:microsoft.com/office/officeart/2005/8/layout/arrow4"/>
    <dgm:cxn modelId="{D83B932B-9416-40FA-B489-B886EDA784CF}" srcId="{30889CCE-612B-4B96-9644-90A10DED17B6}" destId="{E209E6ED-8072-47B9-81B4-C91AEC5B60CA}" srcOrd="1" destOrd="0" parTransId="{83321D3D-A9E5-4322-A992-60AFA8EDE193}" sibTransId="{53ABB2EC-4E9B-421A-AEAB-17E3C17D8B85}"/>
    <dgm:cxn modelId="{BE207780-880F-447F-8F62-1FED35FCB0AC}" type="presParOf" srcId="{8FFE2638-3ED0-45D9-BF6F-221370E7F6BD}" destId="{4EBE01B8-6753-4748-98C3-96DC04711433}" srcOrd="0" destOrd="0" presId="urn:microsoft.com/office/officeart/2005/8/layout/arrow4"/>
    <dgm:cxn modelId="{2904AADE-BAB3-44A8-9C8A-9940227E79C7}" type="presParOf" srcId="{8FFE2638-3ED0-45D9-BF6F-221370E7F6BD}" destId="{74F89882-5FA3-499A-8605-93C7EEC7C702}" srcOrd="1" destOrd="0" presId="urn:microsoft.com/office/officeart/2005/8/layout/arrow4"/>
    <dgm:cxn modelId="{866A8172-CEBC-4739-8581-56C7EC41040D}" type="presParOf" srcId="{8FFE2638-3ED0-45D9-BF6F-221370E7F6BD}" destId="{CCE98DD4-BA4D-4DBF-B0B8-5008CCA66D06}" srcOrd="2" destOrd="0" presId="urn:microsoft.com/office/officeart/2005/8/layout/arrow4"/>
    <dgm:cxn modelId="{7EE805AB-4EEF-4100-93A4-DA4C3DE1499D}" type="presParOf" srcId="{8FFE2638-3ED0-45D9-BF6F-221370E7F6BD}" destId="{690CC49F-78B3-408D-96B1-3F3BD75EF838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EBE01B8-6753-4748-98C3-96DC04711433}">
      <dsp:nvSpPr>
        <dsp:cNvPr id="0" name=""/>
        <dsp:cNvSpPr/>
      </dsp:nvSpPr>
      <dsp:spPr>
        <a:xfrm>
          <a:off x="4673" y="0"/>
          <a:ext cx="2803991" cy="2868798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F89882-5FA3-499A-8605-93C7EEC7C702}">
      <dsp:nvSpPr>
        <dsp:cNvPr id="0" name=""/>
        <dsp:cNvSpPr/>
      </dsp:nvSpPr>
      <dsp:spPr>
        <a:xfrm>
          <a:off x="2736308" y="144013"/>
          <a:ext cx="5466845" cy="28687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2928" tIns="0" rIns="312928" bIns="312928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b="1" kern="1200" dirty="0" smtClean="0">
              <a:solidFill>
                <a:schemeClr val="tx2">
                  <a:lumMod val="60000"/>
                  <a:lumOff val="40000"/>
                </a:schemeClr>
              </a:solidFill>
              <a:latin typeface="Arial Black" pitchFamily="34" charset="0"/>
            </a:rPr>
            <a:t>Динамика поступлений доходов за 2011-2013 год </a:t>
          </a:r>
          <a:endParaRPr lang="ru-RU" sz="4400" kern="1200" dirty="0">
            <a:latin typeface="Arial Black" pitchFamily="34" charset="0"/>
          </a:endParaRPr>
        </a:p>
      </dsp:txBody>
      <dsp:txXfrm>
        <a:off x="2736308" y="144013"/>
        <a:ext cx="5466845" cy="2868798"/>
      </dsp:txXfrm>
    </dsp:sp>
    <dsp:sp modelId="{CCE98DD4-BA4D-4DBF-B0B8-5008CCA66D06}">
      <dsp:nvSpPr>
        <dsp:cNvPr id="0" name=""/>
        <dsp:cNvSpPr/>
      </dsp:nvSpPr>
      <dsp:spPr>
        <a:xfrm rot="2613527">
          <a:off x="845870" y="3107865"/>
          <a:ext cx="2803991" cy="2868798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0CC49F-78B3-408D-96B1-3F3BD75EF838}">
      <dsp:nvSpPr>
        <dsp:cNvPr id="0" name=""/>
        <dsp:cNvSpPr/>
      </dsp:nvSpPr>
      <dsp:spPr>
        <a:xfrm>
          <a:off x="3528376" y="2952319"/>
          <a:ext cx="4758288" cy="28687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0" rIns="227584" bIns="227584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tx2">
                  <a:lumMod val="60000"/>
                  <a:lumOff val="40000"/>
                </a:schemeClr>
              </a:solidFill>
              <a:latin typeface="Arial Black" pitchFamily="34" charset="0"/>
            </a:rPr>
            <a:t>показывает ежегодное снижение поступлений в местный бюджет</a:t>
          </a:r>
          <a:endParaRPr lang="ru-RU" sz="3200" kern="1200" dirty="0">
            <a:latin typeface="Arial Black" pitchFamily="34" charset="0"/>
          </a:endParaRPr>
        </a:p>
      </dsp:txBody>
      <dsp:txXfrm>
        <a:off x="3528376" y="2952319"/>
        <a:ext cx="4758288" cy="28687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2B350E-232F-4086-9B74-330485E23DFC}" type="datetimeFigureOut">
              <a:rPr lang="ru-RU" smtClean="0"/>
              <a:pPr/>
              <a:t>14.06.2013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7D312-0323-4216-AE8B-E611937955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88953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/>
            </a:pPr>
            <a:r>
              <a:rPr lang="ru-RU" dirty="0" smtClean="0"/>
              <a:t>Этот шаблон можно использовать как начальный файл для представления учебных материалов группе слушателей.</a:t>
            </a:r>
          </a:p>
          <a:p>
            <a:endParaRPr lang="ru-RU" dirty="0" smtClean="0"/>
          </a:p>
          <a:p>
            <a:pPr lvl="0"/>
            <a:r>
              <a:rPr lang="ru-RU" sz="1200" b="1" dirty="0" smtClean="0"/>
              <a:t>Разделы</a:t>
            </a:r>
            <a:endParaRPr lang="ru-RU" sz="1200" b="0" dirty="0" smtClean="0"/>
          </a:p>
          <a:p>
            <a:pPr lvl="0"/>
            <a:r>
              <a:rPr lang="ru-RU" sz="1200" b="0" dirty="0" smtClean="0"/>
              <a:t>Для добавления разделов щелкните слайд правой кнопкой мыши.</a:t>
            </a:r>
            <a:r>
              <a:rPr lang="ru-RU" sz="1200" b="0" baseline="0" dirty="0" smtClean="0"/>
              <a:t> Разделы позволяют упорядочить слайды и организовать совместную работу нескольких авторов.</a:t>
            </a:r>
            <a:endParaRPr lang="ru-RU" sz="1200" b="0" dirty="0" smtClean="0"/>
          </a:p>
          <a:p>
            <a:pPr lvl="0"/>
            <a:endParaRPr lang="ru-RU" sz="1200" b="1" dirty="0" smtClean="0"/>
          </a:p>
          <a:p>
            <a:pPr lvl="0"/>
            <a:r>
              <a:rPr lang="ru-RU" sz="1200" b="1" dirty="0" smtClean="0"/>
              <a:t>Заметки</a:t>
            </a:r>
          </a:p>
          <a:p>
            <a:pPr lvl="0"/>
            <a:r>
              <a:rPr lang="ru-RU" sz="1200" dirty="0" smtClean="0"/>
              <a:t>Используйте раздел заметок для размещения заметок докладчика или дополнительных сведений для аудитории.</a:t>
            </a:r>
            <a:r>
              <a:rPr lang="ru-RU" sz="1200" baseline="0" dirty="0" smtClean="0"/>
              <a:t> Во время воспроизведения презентации эти заметки отображаются в представлении презентации. </a:t>
            </a:r>
          </a:p>
          <a:p>
            <a:pPr lvl="0">
              <a:buFontTx/>
              <a:buNone/>
            </a:pPr>
            <a:r>
              <a:rPr lang="ru-RU" sz="1200" dirty="0" smtClean="0"/>
              <a:t>Обращайте внимание на размер шрифта (важно обеспечить различимость при ослабленном зрении, видеосъемке и чтении с экрана)</a:t>
            </a:r>
          </a:p>
          <a:p>
            <a:pPr lvl="0"/>
            <a:endParaRPr lang="ru-RU" sz="1200" dirty="0" smtClean="0"/>
          </a:p>
          <a:p>
            <a:pPr lvl="0">
              <a:buFontTx/>
              <a:buNone/>
            </a:pPr>
            <a:r>
              <a:rPr lang="ru-RU" sz="1200" b="1" dirty="0" smtClean="0"/>
              <a:t>Сочетаемые цвета </a:t>
            </a:r>
          </a:p>
          <a:p>
            <a:pPr lvl="0">
              <a:buFontTx/>
              <a:buNone/>
            </a:pPr>
            <a:r>
              <a:rPr lang="ru-RU" sz="1200" dirty="0" smtClean="0"/>
              <a:t>Обратите особое внимание на графики, диаграммы и надписи.</a:t>
            </a:r>
            <a:r>
              <a:rPr lang="ru-RU" sz="1200" baseline="0" dirty="0" smtClean="0"/>
              <a:t> </a:t>
            </a:r>
            <a:endParaRPr lang="ru-RU" sz="1200" dirty="0" smtClean="0"/>
          </a:p>
          <a:p>
            <a:pPr lvl="0"/>
            <a:r>
              <a:rPr lang="ru-RU" sz="1200" dirty="0" smtClean="0"/>
              <a:t>Учтите, что печать будет выполняться </a:t>
            </a:r>
            <a:r>
              <a:rPr lang="ru-RU" sz="1200" dirty="0" err="1" smtClean="0"/>
              <a:t>в черно-белом режиме или в оттенках серого</a:t>
            </a:r>
            <a:r>
              <a:rPr lang="ru-RU" sz="1200" dirty="0" smtClean="0"/>
              <a:t>. Выполните пробную печать, чтобы убедиться в сохранении разницы между цветами при печати </a:t>
            </a:r>
            <a:r>
              <a:rPr lang="ru-RU" sz="1200" dirty="0" err="1" smtClean="0"/>
              <a:t>в черно-белом режиме или в оттенках серого</a:t>
            </a:r>
            <a:r>
              <a:rPr lang="ru-RU" sz="1200" dirty="0" smtClean="0"/>
              <a:t>.</a:t>
            </a:r>
          </a:p>
          <a:p>
            <a:pPr lvl="0">
              <a:buFontTx/>
              <a:buNone/>
            </a:pPr>
            <a:endParaRPr lang="ru-RU" sz="1200" dirty="0" smtClean="0"/>
          </a:p>
          <a:p>
            <a:pPr lvl="0">
              <a:buFontTx/>
              <a:buNone/>
            </a:pPr>
            <a:r>
              <a:rPr lang="ru-RU" sz="1200" b="1" dirty="0" smtClean="0"/>
              <a:t>Диаграммы, таблицы и графики</a:t>
            </a:r>
          </a:p>
          <a:p>
            <a:pPr lvl="0"/>
            <a:r>
              <a:rPr lang="ru-RU" sz="1200" dirty="0" smtClean="0"/>
              <a:t>Не усложняйте восприятие: по возможности используйте согласованные, простые стили и цвета.</a:t>
            </a:r>
          </a:p>
          <a:p>
            <a:pPr lvl="0"/>
            <a:r>
              <a:rPr lang="ru-RU" sz="1200" dirty="0" smtClean="0"/>
              <a:t>Снабдите все диаграммы и таблицы подписями.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8602C-3BAE-452F-8951-3BCE3C9F74F8}" type="datetimeFigureOut">
              <a:rPr lang="ru-RU" smtClean="0"/>
              <a:pPr/>
              <a:t>14.06.2013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1474A-3A72-4C42-9BF4-D9A8AE8B72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16953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8602C-3BAE-452F-8951-3BCE3C9F74F8}" type="datetimeFigureOut">
              <a:rPr lang="ru-RU" smtClean="0"/>
              <a:pPr/>
              <a:t>14.06.2013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1474A-3A72-4C42-9BF4-D9A8AE8B72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98480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8602C-3BAE-452F-8951-3BCE3C9F74F8}" type="datetimeFigureOut">
              <a:rPr lang="ru-RU" smtClean="0"/>
              <a:pPr/>
              <a:t>14.06.2013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1474A-3A72-4C42-9BF4-D9A8AE8B72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318296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44" name="Group 43"/>
          <p:cNvGrpSpPr/>
          <p:nvPr userDrawn="1"/>
        </p:nvGrpSpPr>
        <p:grpSpPr>
          <a:xfrm>
            <a:off x="0" y="2267858"/>
            <a:ext cx="4191000" cy="4590144"/>
            <a:chOff x="-1" y="1600199"/>
            <a:chExt cx="4501019" cy="5257801"/>
          </a:xfrm>
        </p:grpSpPr>
        <p:sp>
          <p:nvSpPr>
            <p:cNvPr id="39" name="Freeform 7"/>
            <p:cNvSpPr>
              <a:spLocks/>
            </p:cNvSpPr>
            <p:nvPr userDrawn="1"/>
          </p:nvSpPr>
          <p:spPr bwMode="auto">
            <a:xfrm>
              <a:off x="-1" y="1600199"/>
              <a:ext cx="4127498" cy="25146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4" y="18"/>
                </a:cxn>
                <a:cxn ang="0">
                  <a:pos x="246" y="40"/>
                </a:cxn>
                <a:cxn ang="0">
                  <a:pos x="365" y="64"/>
                </a:cxn>
                <a:cxn ang="0">
                  <a:pos x="596" y="127"/>
                </a:cxn>
                <a:cxn ang="0">
                  <a:pos x="815" y="200"/>
                </a:cxn>
                <a:cxn ang="0">
                  <a:pos x="1025" y="286"/>
                </a:cxn>
                <a:cxn ang="0">
                  <a:pos x="1223" y="380"/>
                </a:cxn>
                <a:cxn ang="0">
                  <a:pos x="1411" y="482"/>
                </a:cxn>
                <a:cxn ang="0">
                  <a:pos x="1588" y="591"/>
                </a:cxn>
                <a:cxn ang="0">
                  <a:pos x="1753" y="707"/>
                </a:cxn>
                <a:cxn ang="0">
                  <a:pos x="1907" y="824"/>
                </a:cxn>
                <a:cxn ang="0">
                  <a:pos x="2047" y="946"/>
                </a:cxn>
                <a:cxn ang="0">
                  <a:pos x="2177" y="1066"/>
                </a:cxn>
                <a:cxn ang="0">
                  <a:pos x="2293" y="1189"/>
                </a:cxn>
                <a:cxn ang="0">
                  <a:pos x="2397" y="1308"/>
                </a:cxn>
                <a:cxn ang="0">
                  <a:pos x="2488" y="1423"/>
                </a:cxn>
                <a:cxn ang="0">
                  <a:pos x="2565" y="1534"/>
                </a:cxn>
                <a:cxn ang="0">
                  <a:pos x="2600" y="1587"/>
                </a:cxn>
                <a:cxn ang="0">
                  <a:pos x="2535" y="1522"/>
                </a:cxn>
                <a:cxn ang="0">
                  <a:pos x="2455" y="1451"/>
                </a:cxn>
                <a:cxn ang="0">
                  <a:pos x="2359" y="1375"/>
                </a:cxn>
                <a:cxn ang="0">
                  <a:pos x="2247" y="1294"/>
                </a:cxn>
                <a:cxn ang="0">
                  <a:pos x="2119" y="1215"/>
                </a:cxn>
                <a:cxn ang="0">
                  <a:pos x="1981" y="1134"/>
                </a:cxn>
                <a:cxn ang="0">
                  <a:pos x="1827" y="1058"/>
                </a:cxn>
                <a:cxn ang="0">
                  <a:pos x="1662" y="986"/>
                </a:cxn>
                <a:cxn ang="0">
                  <a:pos x="1486" y="921"/>
                </a:cxn>
                <a:cxn ang="0">
                  <a:pos x="1299" y="865"/>
                </a:cxn>
                <a:cxn ang="0">
                  <a:pos x="1103" y="819"/>
                </a:cxn>
                <a:cxn ang="0">
                  <a:pos x="896" y="787"/>
                </a:cxn>
                <a:cxn ang="0">
                  <a:pos x="791" y="776"/>
                </a:cxn>
                <a:cxn ang="0">
                  <a:pos x="683" y="769"/>
                </a:cxn>
                <a:cxn ang="0">
                  <a:pos x="573" y="768"/>
                </a:cxn>
                <a:cxn ang="0">
                  <a:pos x="462" y="769"/>
                </a:cxn>
                <a:cxn ang="0">
                  <a:pos x="348" y="776"/>
                </a:cxn>
                <a:cxn ang="0">
                  <a:pos x="234" y="787"/>
                </a:cxn>
                <a:cxn ang="0">
                  <a:pos x="117" y="806"/>
                </a:cxn>
                <a:cxn ang="0">
                  <a:pos x="0" y="827"/>
                </a:cxn>
                <a:cxn ang="0">
                  <a:pos x="0" y="0"/>
                </a:cxn>
              </a:cxnLst>
              <a:rect l="0" t="0" r="r" b="b"/>
              <a:pathLst>
                <a:path w="2600" h="1587">
                  <a:moveTo>
                    <a:pt x="0" y="0"/>
                  </a:moveTo>
                  <a:lnTo>
                    <a:pt x="0" y="0"/>
                  </a:lnTo>
                  <a:lnTo>
                    <a:pt x="63" y="8"/>
                  </a:lnTo>
                  <a:lnTo>
                    <a:pt x="124" y="18"/>
                  </a:lnTo>
                  <a:lnTo>
                    <a:pt x="185" y="28"/>
                  </a:lnTo>
                  <a:lnTo>
                    <a:pt x="246" y="40"/>
                  </a:lnTo>
                  <a:lnTo>
                    <a:pt x="305" y="53"/>
                  </a:lnTo>
                  <a:lnTo>
                    <a:pt x="365" y="64"/>
                  </a:lnTo>
                  <a:lnTo>
                    <a:pt x="480" y="94"/>
                  </a:lnTo>
                  <a:lnTo>
                    <a:pt x="596" y="127"/>
                  </a:lnTo>
                  <a:lnTo>
                    <a:pt x="706" y="162"/>
                  </a:lnTo>
                  <a:lnTo>
                    <a:pt x="815" y="200"/>
                  </a:lnTo>
                  <a:lnTo>
                    <a:pt x="921" y="241"/>
                  </a:lnTo>
                  <a:lnTo>
                    <a:pt x="1025" y="286"/>
                  </a:lnTo>
                  <a:lnTo>
                    <a:pt x="1126" y="330"/>
                  </a:lnTo>
                  <a:lnTo>
                    <a:pt x="1223" y="380"/>
                  </a:lnTo>
                  <a:lnTo>
                    <a:pt x="1319" y="429"/>
                  </a:lnTo>
                  <a:lnTo>
                    <a:pt x="1411" y="482"/>
                  </a:lnTo>
                  <a:lnTo>
                    <a:pt x="1502" y="537"/>
                  </a:lnTo>
                  <a:lnTo>
                    <a:pt x="1588" y="591"/>
                  </a:lnTo>
                  <a:lnTo>
                    <a:pt x="1672" y="649"/>
                  </a:lnTo>
                  <a:lnTo>
                    <a:pt x="1753" y="707"/>
                  </a:lnTo>
                  <a:lnTo>
                    <a:pt x="1831" y="764"/>
                  </a:lnTo>
                  <a:lnTo>
                    <a:pt x="1907" y="824"/>
                  </a:lnTo>
                  <a:lnTo>
                    <a:pt x="1979" y="885"/>
                  </a:lnTo>
                  <a:lnTo>
                    <a:pt x="2047" y="946"/>
                  </a:lnTo>
                  <a:lnTo>
                    <a:pt x="2113" y="1005"/>
                  </a:lnTo>
                  <a:lnTo>
                    <a:pt x="2177" y="1066"/>
                  </a:lnTo>
                  <a:lnTo>
                    <a:pt x="2237" y="1128"/>
                  </a:lnTo>
                  <a:lnTo>
                    <a:pt x="2293" y="1189"/>
                  </a:lnTo>
                  <a:lnTo>
                    <a:pt x="2347" y="1248"/>
                  </a:lnTo>
                  <a:lnTo>
                    <a:pt x="2397" y="1308"/>
                  </a:lnTo>
                  <a:lnTo>
                    <a:pt x="2445" y="1365"/>
                  </a:lnTo>
                  <a:lnTo>
                    <a:pt x="2488" y="1423"/>
                  </a:lnTo>
                  <a:lnTo>
                    <a:pt x="2529" y="1479"/>
                  </a:lnTo>
                  <a:lnTo>
                    <a:pt x="2565" y="1534"/>
                  </a:lnTo>
                  <a:lnTo>
                    <a:pt x="2600" y="1587"/>
                  </a:lnTo>
                  <a:lnTo>
                    <a:pt x="2600" y="1587"/>
                  </a:lnTo>
                  <a:lnTo>
                    <a:pt x="2570" y="1555"/>
                  </a:lnTo>
                  <a:lnTo>
                    <a:pt x="2535" y="1522"/>
                  </a:lnTo>
                  <a:lnTo>
                    <a:pt x="2497" y="1487"/>
                  </a:lnTo>
                  <a:lnTo>
                    <a:pt x="2455" y="1451"/>
                  </a:lnTo>
                  <a:lnTo>
                    <a:pt x="2408" y="1413"/>
                  </a:lnTo>
                  <a:lnTo>
                    <a:pt x="2359" y="1375"/>
                  </a:lnTo>
                  <a:lnTo>
                    <a:pt x="2304" y="1336"/>
                  </a:lnTo>
                  <a:lnTo>
                    <a:pt x="2247" y="1294"/>
                  </a:lnTo>
                  <a:lnTo>
                    <a:pt x="2185" y="1255"/>
                  </a:lnTo>
                  <a:lnTo>
                    <a:pt x="2119" y="1215"/>
                  </a:lnTo>
                  <a:lnTo>
                    <a:pt x="2052" y="1174"/>
                  </a:lnTo>
                  <a:lnTo>
                    <a:pt x="1981" y="1134"/>
                  </a:lnTo>
                  <a:lnTo>
                    <a:pt x="1905" y="1096"/>
                  </a:lnTo>
                  <a:lnTo>
                    <a:pt x="1827" y="1058"/>
                  </a:lnTo>
                  <a:lnTo>
                    <a:pt x="1746" y="1020"/>
                  </a:lnTo>
                  <a:lnTo>
                    <a:pt x="1662" y="986"/>
                  </a:lnTo>
                  <a:lnTo>
                    <a:pt x="1576" y="953"/>
                  </a:lnTo>
                  <a:lnTo>
                    <a:pt x="1486" y="921"/>
                  </a:lnTo>
                  <a:lnTo>
                    <a:pt x="1393" y="891"/>
                  </a:lnTo>
                  <a:lnTo>
                    <a:pt x="1299" y="865"/>
                  </a:lnTo>
                  <a:lnTo>
                    <a:pt x="1202" y="840"/>
                  </a:lnTo>
                  <a:lnTo>
                    <a:pt x="1103" y="819"/>
                  </a:lnTo>
                  <a:lnTo>
                    <a:pt x="1000" y="801"/>
                  </a:lnTo>
                  <a:lnTo>
                    <a:pt x="896" y="787"/>
                  </a:lnTo>
                  <a:lnTo>
                    <a:pt x="843" y="781"/>
                  </a:lnTo>
                  <a:lnTo>
                    <a:pt x="791" y="776"/>
                  </a:lnTo>
                  <a:lnTo>
                    <a:pt x="738" y="773"/>
                  </a:lnTo>
                  <a:lnTo>
                    <a:pt x="683" y="769"/>
                  </a:lnTo>
                  <a:lnTo>
                    <a:pt x="629" y="768"/>
                  </a:lnTo>
                  <a:lnTo>
                    <a:pt x="573" y="768"/>
                  </a:lnTo>
                  <a:lnTo>
                    <a:pt x="518" y="768"/>
                  </a:lnTo>
                  <a:lnTo>
                    <a:pt x="462" y="769"/>
                  </a:lnTo>
                  <a:lnTo>
                    <a:pt x="406" y="773"/>
                  </a:lnTo>
                  <a:lnTo>
                    <a:pt x="348" y="776"/>
                  </a:lnTo>
                  <a:lnTo>
                    <a:pt x="292" y="781"/>
                  </a:lnTo>
                  <a:lnTo>
                    <a:pt x="234" y="787"/>
                  </a:lnTo>
                  <a:lnTo>
                    <a:pt x="177" y="796"/>
                  </a:lnTo>
                  <a:lnTo>
                    <a:pt x="117" y="806"/>
                  </a:lnTo>
                  <a:lnTo>
                    <a:pt x="59" y="816"/>
                  </a:lnTo>
                  <a:lnTo>
                    <a:pt x="0" y="8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0" name="Freeform 8"/>
            <p:cNvSpPr>
              <a:spLocks/>
            </p:cNvSpPr>
            <p:nvPr userDrawn="1"/>
          </p:nvSpPr>
          <p:spPr bwMode="auto">
            <a:xfrm>
              <a:off x="-1" y="3581398"/>
              <a:ext cx="1600200" cy="3276599"/>
            </a:xfrm>
            <a:custGeom>
              <a:avLst/>
              <a:gdLst/>
              <a:ahLst/>
              <a:cxnLst>
                <a:cxn ang="0">
                  <a:pos x="0" y="776"/>
                </a:cxn>
                <a:cxn ang="0">
                  <a:pos x="0" y="776"/>
                </a:cxn>
                <a:cxn ang="0">
                  <a:pos x="38" y="703"/>
                </a:cxn>
                <a:cxn ang="0">
                  <a:pos x="78" y="634"/>
                </a:cxn>
                <a:cxn ang="0">
                  <a:pos x="119" y="566"/>
                </a:cxn>
                <a:cxn ang="0">
                  <a:pos x="162" y="502"/>
                </a:cxn>
                <a:cxn ang="0">
                  <a:pos x="208" y="441"/>
                </a:cxn>
                <a:cxn ang="0">
                  <a:pos x="256" y="381"/>
                </a:cxn>
                <a:cxn ang="0">
                  <a:pos x="305" y="327"/>
                </a:cxn>
                <a:cxn ang="0">
                  <a:pos x="330" y="300"/>
                </a:cxn>
                <a:cxn ang="0">
                  <a:pos x="357" y="274"/>
                </a:cxn>
                <a:cxn ang="0">
                  <a:pos x="385" y="249"/>
                </a:cxn>
                <a:cxn ang="0">
                  <a:pos x="411" y="226"/>
                </a:cxn>
                <a:cxn ang="0">
                  <a:pos x="439" y="203"/>
                </a:cxn>
                <a:cxn ang="0">
                  <a:pos x="469" y="182"/>
                </a:cxn>
                <a:cxn ang="0">
                  <a:pos x="497" y="160"/>
                </a:cxn>
                <a:cxn ang="0">
                  <a:pos x="527" y="140"/>
                </a:cxn>
                <a:cxn ang="0">
                  <a:pos x="558" y="122"/>
                </a:cxn>
                <a:cxn ang="0">
                  <a:pos x="588" y="104"/>
                </a:cxn>
                <a:cxn ang="0">
                  <a:pos x="619" y="87"/>
                </a:cxn>
                <a:cxn ang="0">
                  <a:pos x="652" y="71"/>
                </a:cxn>
                <a:cxn ang="0">
                  <a:pos x="685" y="56"/>
                </a:cxn>
                <a:cxn ang="0">
                  <a:pos x="718" y="43"/>
                </a:cxn>
                <a:cxn ang="0">
                  <a:pos x="751" y="31"/>
                </a:cxn>
                <a:cxn ang="0">
                  <a:pos x="786" y="20"/>
                </a:cxn>
                <a:cxn ang="0">
                  <a:pos x="822" y="10"/>
                </a:cxn>
                <a:cxn ang="0">
                  <a:pos x="857" y="0"/>
                </a:cxn>
                <a:cxn ang="0">
                  <a:pos x="857" y="0"/>
                </a:cxn>
                <a:cxn ang="0">
                  <a:pos x="806" y="46"/>
                </a:cxn>
                <a:cxn ang="0">
                  <a:pos x="754" y="94"/>
                </a:cxn>
                <a:cxn ang="0">
                  <a:pos x="706" y="144"/>
                </a:cxn>
                <a:cxn ang="0">
                  <a:pos x="660" y="196"/>
                </a:cxn>
                <a:cxn ang="0">
                  <a:pos x="617" y="249"/>
                </a:cxn>
                <a:cxn ang="0">
                  <a:pos x="576" y="304"/>
                </a:cxn>
                <a:cxn ang="0">
                  <a:pos x="536" y="362"/>
                </a:cxn>
                <a:cxn ang="0">
                  <a:pos x="498" y="419"/>
                </a:cxn>
                <a:cxn ang="0">
                  <a:pos x="462" y="479"/>
                </a:cxn>
                <a:cxn ang="0">
                  <a:pos x="429" y="538"/>
                </a:cxn>
                <a:cxn ang="0">
                  <a:pos x="398" y="601"/>
                </a:cxn>
                <a:cxn ang="0">
                  <a:pos x="368" y="664"/>
                </a:cxn>
                <a:cxn ang="0">
                  <a:pos x="340" y="728"/>
                </a:cxn>
                <a:cxn ang="0">
                  <a:pos x="315" y="792"/>
                </a:cxn>
                <a:cxn ang="0">
                  <a:pos x="291" y="858"/>
                </a:cxn>
                <a:cxn ang="0">
                  <a:pos x="269" y="925"/>
                </a:cxn>
                <a:cxn ang="0">
                  <a:pos x="249" y="992"/>
                </a:cxn>
                <a:cxn ang="0">
                  <a:pos x="229" y="1060"/>
                </a:cxn>
                <a:cxn ang="0">
                  <a:pos x="213" y="1128"/>
                </a:cxn>
                <a:cxn ang="0">
                  <a:pos x="198" y="1197"/>
                </a:cxn>
                <a:cxn ang="0">
                  <a:pos x="185" y="1266"/>
                </a:cxn>
                <a:cxn ang="0">
                  <a:pos x="173" y="1336"/>
                </a:cxn>
                <a:cxn ang="0">
                  <a:pos x="162" y="1405"/>
                </a:cxn>
                <a:cxn ang="0">
                  <a:pos x="154" y="1474"/>
                </a:cxn>
                <a:cxn ang="0">
                  <a:pos x="147" y="1544"/>
                </a:cxn>
                <a:cxn ang="0">
                  <a:pos x="140" y="1613"/>
                </a:cxn>
                <a:cxn ang="0">
                  <a:pos x="137" y="1682"/>
                </a:cxn>
                <a:cxn ang="0">
                  <a:pos x="134" y="1752"/>
                </a:cxn>
                <a:cxn ang="0">
                  <a:pos x="132" y="1821"/>
                </a:cxn>
                <a:cxn ang="0">
                  <a:pos x="132" y="1889"/>
                </a:cxn>
                <a:cxn ang="0">
                  <a:pos x="134" y="1956"/>
                </a:cxn>
                <a:cxn ang="0">
                  <a:pos x="135" y="2024"/>
                </a:cxn>
                <a:cxn ang="0">
                  <a:pos x="0" y="2024"/>
                </a:cxn>
                <a:cxn ang="0">
                  <a:pos x="0" y="776"/>
                </a:cxn>
                <a:cxn ang="0">
                  <a:pos x="0" y="776"/>
                </a:cxn>
              </a:cxnLst>
              <a:rect l="0" t="0" r="r" b="b"/>
              <a:pathLst>
                <a:path w="857" h="2024">
                  <a:moveTo>
                    <a:pt x="0" y="776"/>
                  </a:moveTo>
                  <a:lnTo>
                    <a:pt x="0" y="776"/>
                  </a:lnTo>
                  <a:lnTo>
                    <a:pt x="38" y="703"/>
                  </a:lnTo>
                  <a:lnTo>
                    <a:pt x="78" y="634"/>
                  </a:lnTo>
                  <a:lnTo>
                    <a:pt x="119" y="566"/>
                  </a:lnTo>
                  <a:lnTo>
                    <a:pt x="162" y="502"/>
                  </a:lnTo>
                  <a:lnTo>
                    <a:pt x="208" y="441"/>
                  </a:lnTo>
                  <a:lnTo>
                    <a:pt x="256" y="381"/>
                  </a:lnTo>
                  <a:lnTo>
                    <a:pt x="305" y="327"/>
                  </a:lnTo>
                  <a:lnTo>
                    <a:pt x="330" y="300"/>
                  </a:lnTo>
                  <a:lnTo>
                    <a:pt x="357" y="274"/>
                  </a:lnTo>
                  <a:lnTo>
                    <a:pt x="385" y="249"/>
                  </a:lnTo>
                  <a:lnTo>
                    <a:pt x="411" y="226"/>
                  </a:lnTo>
                  <a:lnTo>
                    <a:pt x="439" y="203"/>
                  </a:lnTo>
                  <a:lnTo>
                    <a:pt x="469" y="182"/>
                  </a:lnTo>
                  <a:lnTo>
                    <a:pt x="497" y="160"/>
                  </a:lnTo>
                  <a:lnTo>
                    <a:pt x="527" y="140"/>
                  </a:lnTo>
                  <a:lnTo>
                    <a:pt x="558" y="122"/>
                  </a:lnTo>
                  <a:lnTo>
                    <a:pt x="588" y="104"/>
                  </a:lnTo>
                  <a:lnTo>
                    <a:pt x="619" y="87"/>
                  </a:lnTo>
                  <a:lnTo>
                    <a:pt x="652" y="71"/>
                  </a:lnTo>
                  <a:lnTo>
                    <a:pt x="685" y="56"/>
                  </a:lnTo>
                  <a:lnTo>
                    <a:pt x="718" y="43"/>
                  </a:lnTo>
                  <a:lnTo>
                    <a:pt x="751" y="31"/>
                  </a:lnTo>
                  <a:lnTo>
                    <a:pt x="786" y="20"/>
                  </a:lnTo>
                  <a:lnTo>
                    <a:pt x="822" y="10"/>
                  </a:lnTo>
                  <a:lnTo>
                    <a:pt x="857" y="0"/>
                  </a:lnTo>
                  <a:lnTo>
                    <a:pt x="857" y="0"/>
                  </a:lnTo>
                  <a:lnTo>
                    <a:pt x="806" y="46"/>
                  </a:lnTo>
                  <a:lnTo>
                    <a:pt x="754" y="94"/>
                  </a:lnTo>
                  <a:lnTo>
                    <a:pt x="706" y="144"/>
                  </a:lnTo>
                  <a:lnTo>
                    <a:pt x="660" y="196"/>
                  </a:lnTo>
                  <a:lnTo>
                    <a:pt x="617" y="249"/>
                  </a:lnTo>
                  <a:lnTo>
                    <a:pt x="576" y="304"/>
                  </a:lnTo>
                  <a:lnTo>
                    <a:pt x="536" y="362"/>
                  </a:lnTo>
                  <a:lnTo>
                    <a:pt x="498" y="419"/>
                  </a:lnTo>
                  <a:lnTo>
                    <a:pt x="462" y="479"/>
                  </a:lnTo>
                  <a:lnTo>
                    <a:pt x="429" y="538"/>
                  </a:lnTo>
                  <a:lnTo>
                    <a:pt x="398" y="601"/>
                  </a:lnTo>
                  <a:lnTo>
                    <a:pt x="368" y="664"/>
                  </a:lnTo>
                  <a:lnTo>
                    <a:pt x="340" y="728"/>
                  </a:lnTo>
                  <a:lnTo>
                    <a:pt x="315" y="792"/>
                  </a:lnTo>
                  <a:lnTo>
                    <a:pt x="291" y="858"/>
                  </a:lnTo>
                  <a:lnTo>
                    <a:pt x="269" y="925"/>
                  </a:lnTo>
                  <a:lnTo>
                    <a:pt x="249" y="992"/>
                  </a:lnTo>
                  <a:lnTo>
                    <a:pt x="229" y="1060"/>
                  </a:lnTo>
                  <a:lnTo>
                    <a:pt x="213" y="1128"/>
                  </a:lnTo>
                  <a:lnTo>
                    <a:pt x="198" y="1197"/>
                  </a:lnTo>
                  <a:lnTo>
                    <a:pt x="185" y="1266"/>
                  </a:lnTo>
                  <a:lnTo>
                    <a:pt x="173" y="1336"/>
                  </a:lnTo>
                  <a:lnTo>
                    <a:pt x="162" y="1405"/>
                  </a:lnTo>
                  <a:lnTo>
                    <a:pt x="154" y="1474"/>
                  </a:lnTo>
                  <a:lnTo>
                    <a:pt x="147" y="1544"/>
                  </a:lnTo>
                  <a:lnTo>
                    <a:pt x="140" y="1613"/>
                  </a:lnTo>
                  <a:lnTo>
                    <a:pt x="137" y="1682"/>
                  </a:lnTo>
                  <a:lnTo>
                    <a:pt x="134" y="1752"/>
                  </a:lnTo>
                  <a:lnTo>
                    <a:pt x="132" y="1821"/>
                  </a:lnTo>
                  <a:lnTo>
                    <a:pt x="132" y="1889"/>
                  </a:lnTo>
                  <a:lnTo>
                    <a:pt x="134" y="1956"/>
                  </a:lnTo>
                  <a:lnTo>
                    <a:pt x="135" y="2024"/>
                  </a:lnTo>
                  <a:lnTo>
                    <a:pt x="0" y="2024"/>
                  </a:lnTo>
                  <a:lnTo>
                    <a:pt x="0" y="776"/>
                  </a:lnTo>
                  <a:lnTo>
                    <a:pt x="0" y="77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44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1" name="Freeform 9"/>
            <p:cNvSpPr>
              <a:spLocks/>
            </p:cNvSpPr>
            <p:nvPr userDrawn="1"/>
          </p:nvSpPr>
          <p:spPr bwMode="auto">
            <a:xfrm>
              <a:off x="0" y="2438399"/>
              <a:ext cx="2895599" cy="2154237"/>
            </a:xfrm>
            <a:custGeom>
              <a:avLst/>
              <a:gdLst/>
              <a:ahLst/>
              <a:cxnLst>
                <a:cxn ang="0">
                  <a:pos x="0" y="118"/>
                </a:cxn>
                <a:cxn ang="0">
                  <a:pos x="165" y="69"/>
                </a:cxn>
                <a:cxn ang="0">
                  <a:pos x="327" y="33"/>
                </a:cxn>
                <a:cxn ang="0">
                  <a:pos x="487" y="11"/>
                </a:cxn>
                <a:cxn ang="0">
                  <a:pos x="645" y="1"/>
                </a:cxn>
                <a:cxn ang="0">
                  <a:pos x="797" y="1"/>
                </a:cxn>
                <a:cxn ang="0">
                  <a:pos x="946" y="13"/>
                </a:cxn>
                <a:cxn ang="0">
                  <a:pos x="1088" y="33"/>
                </a:cxn>
                <a:cxn ang="0">
                  <a:pos x="1225" y="62"/>
                </a:cxn>
                <a:cxn ang="0">
                  <a:pos x="1352" y="97"/>
                </a:cxn>
                <a:cxn ang="0">
                  <a:pos x="1472" y="138"/>
                </a:cxn>
                <a:cxn ang="0">
                  <a:pos x="1585" y="184"/>
                </a:cxn>
                <a:cxn ang="0">
                  <a:pos x="1685" y="236"/>
                </a:cxn>
                <a:cxn ang="0">
                  <a:pos x="1776" y="288"/>
                </a:cxn>
                <a:cxn ang="0">
                  <a:pos x="1854" y="343"/>
                </a:cxn>
                <a:cxn ang="0">
                  <a:pos x="1921" y="399"/>
                </a:cxn>
                <a:cxn ang="0">
                  <a:pos x="1974" y="455"/>
                </a:cxn>
                <a:cxn ang="0">
                  <a:pos x="1920" y="434"/>
                </a:cxn>
                <a:cxn ang="0">
                  <a:pos x="1804" y="394"/>
                </a:cxn>
                <a:cxn ang="0">
                  <a:pos x="1680" y="361"/>
                </a:cxn>
                <a:cxn ang="0">
                  <a:pos x="1548" y="338"/>
                </a:cxn>
                <a:cxn ang="0">
                  <a:pos x="1413" y="323"/>
                </a:cxn>
                <a:cxn ang="0">
                  <a:pos x="1273" y="321"/>
                </a:cxn>
                <a:cxn ang="0">
                  <a:pos x="1132" y="331"/>
                </a:cxn>
                <a:cxn ang="0">
                  <a:pos x="990" y="356"/>
                </a:cxn>
                <a:cxn ang="0">
                  <a:pos x="919" y="374"/>
                </a:cxn>
                <a:cxn ang="0">
                  <a:pos x="850" y="396"/>
                </a:cxn>
                <a:cxn ang="0">
                  <a:pos x="781" y="424"/>
                </a:cxn>
                <a:cxn ang="0">
                  <a:pos x="711" y="455"/>
                </a:cxn>
                <a:cxn ang="0">
                  <a:pos x="645" y="490"/>
                </a:cxn>
                <a:cxn ang="0">
                  <a:pos x="579" y="531"/>
                </a:cxn>
                <a:cxn ang="0">
                  <a:pos x="515" y="577"/>
                </a:cxn>
                <a:cxn ang="0">
                  <a:pos x="452" y="629"/>
                </a:cxn>
                <a:cxn ang="0">
                  <a:pos x="391" y="685"/>
                </a:cxn>
                <a:cxn ang="0">
                  <a:pos x="333" y="747"/>
                </a:cxn>
                <a:cxn ang="0">
                  <a:pos x="277" y="815"/>
                </a:cxn>
                <a:cxn ang="0">
                  <a:pos x="223" y="889"/>
                </a:cxn>
                <a:cxn ang="0">
                  <a:pos x="172" y="970"/>
                </a:cxn>
                <a:cxn ang="0">
                  <a:pos x="124" y="1056"/>
                </a:cxn>
                <a:cxn ang="0">
                  <a:pos x="79" y="1150"/>
                </a:cxn>
                <a:cxn ang="0">
                  <a:pos x="38" y="1249"/>
                </a:cxn>
                <a:cxn ang="0">
                  <a:pos x="0" y="1357"/>
                </a:cxn>
                <a:cxn ang="0">
                  <a:pos x="0" y="118"/>
                </a:cxn>
              </a:cxnLst>
              <a:rect l="0" t="0" r="r" b="b"/>
              <a:pathLst>
                <a:path w="1974" h="1357">
                  <a:moveTo>
                    <a:pt x="0" y="118"/>
                  </a:moveTo>
                  <a:lnTo>
                    <a:pt x="0" y="118"/>
                  </a:lnTo>
                  <a:lnTo>
                    <a:pt x="83" y="92"/>
                  </a:lnTo>
                  <a:lnTo>
                    <a:pt x="165" y="69"/>
                  </a:lnTo>
                  <a:lnTo>
                    <a:pt x="246" y="49"/>
                  </a:lnTo>
                  <a:lnTo>
                    <a:pt x="327" y="33"/>
                  </a:lnTo>
                  <a:lnTo>
                    <a:pt x="408" y="21"/>
                  </a:lnTo>
                  <a:lnTo>
                    <a:pt x="487" y="11"/>
                  </a:lnTo>
                  <a:lnTo>
                    <a:pt x="566" y="5"/>
                  </a:lnTo>
                  <a:lnTo>
                    <a:pt x="645" y="1"/>
                  </a:lnTo>
                  <a:lnTo>
                    <a:pt x="721" y="0"/>
                  </a:lnTo>
                  <a:lnTo>
                    <a:pt x="797" y="1"/>
                  </a:lnTo>
                  <a:lnTo>
                    <a:pt x="873" y="6"/>
                  </a:lnTo>
                  <a:lnTo>
                    <a:pt x="946" y="13"/>
                  </a:lnTo>
                  <a:lnTo>
                    <a:pt x="1018" y="23"/>
                  </a:lnTo>
                  <a:lnTo>
                    <a:pt x="1088" y="33"/>
                  </a:lnTo>
                  <a:lnTo>
                    <a:pt x="1157" y="47"/>
                  </a:lnTo>
                  <a:lnTo>
                    <a:pt x="1225" y="62"/>
                  </a:lnTo>
                  <a:lnTo>
                    <a:pt x="1289" y="79"/>
                  </a:lnTo>
                  <a:lnTo>
                    <a:pt x="1352" y="97"/>
                  </a:lnTo>
                  <a:lnTo>
                    <a:pt x="1413" y="117"/>
                  </a:lnTo>
                  <a:lnTo>
                    <a:pt x="1472" y="138"/>
                  </a:lnTo>
                  <a:lnTo>
                    <a:pt x="1530" y="161"/>
                  </a:lnTo>
                  <a:lnTo>
                    <a:pt x="1585" y="184"/>
                  </a:lnTo>
                  <a:lnTo>
                    <a:pt x="1636" y="209"/>
                  </a:lnTo>
                  <a:lnTo>
                    <a:pt x="1685" y="236"/>
                  </a:lnTo>
                  <a:lnTo>
                    <a:pt x="1732" y="262"/>
                  </a:lnTo>
                  <a:lnTo>
                    <a:pt x="1776" y="288"/>
                  </a:lnTo>
                  <a:lnTo>
                    <a:pt x="1816" y="315"/>
                  </a:lnTo>
                  <a:lnTo>
                    <a:pt x="1854" y="343"/>
                  </a:lnTo>
                  <a:lnTo>
                    <a:pt x="1888" y="371"/>
                  </a:lnTo>
                  <a:lnTo>
                    <a:pt x="1921" y="399"/>
                  </a:lnTo>
                  <a:lnTo>
                    <a:pt x="1949" y="427"/>
                  </a:lnTo>
                  <a:lnTo>
                    <a:pt x="1974" y="455"/>
                  </a:lnTo>
                  <a:lnTo>
                    <a:pt x="1974" y="455"/>
                  </a:lnTo>
                  <a:lnTo>
                    <a:pt x="1920" y="434"/>
                  </a:lnTo>
                  <a:lnTo>
                    <a:pt x="1864" y="412"/>
                  </a:lnTo>
                  <a:lnTo>
                    <a:pt x="1804" y="394"/>
                  </a:lnTo>
                  <a:lnTo>
                    <a:pt x="1743" y="376"/>
                  </a:lnTo>
                  <a:lnTo>
                    <a:pt x="1680" y="361"/>
                  </a:lnTo>
                  <a:lnTo>
                    <a:pt x="1614" y="348"/>
                  </a:lnTo>
                  <a:lnTo>
                    <a:pt x="1548" y="338"/>
                  </a:lnTo>
                  <a:lnTo>
                    <a:pt x="1481" y="330"/>
                  </a:lnTo>
                  <a:lnTo>
                    <a:pt x="1413" y="323"/>
                  </a:lnTo>
                  <a:lnTo>
                    <a:pt x="1344" y="320"/>
                  </a:lnTo>
                  <a:lnTo>
                    <a:pt x="1273" y="321"/>
                  </a:lnTo>
                  <a:lnTo>
                    <a:pt x="1203" y="325"/>
                  </a:lnTo>
                  <a:lnTo>
                    <a:pt x="1132" y="331"/>
                  </a:lnTo>
                  <a:lnTo>
                    <a:pt x="1061" y="341"/>
                  </a:lnTo>
                  <a:lnTo>
                    <a:pt x="990" y="356"/>
                  </a:lnTo>
                  <a:lnTo>
                    <a:pt x="954" y="364"/>
                  </a:lnTo>
                  <a:lnTo>
                    <a:pt x="919" y="374"/>
                  </a:lnTo>
                  <a:lnTo>
                    <a:pt x="885" y="384"/>
                  </a:lnTo>
                  <a:lnTo>
                    <a:pt x="850" y="396"/>
                  </a:lnTo>
                  <a:lnTo>
                    <a:pt x="815" y="409"/>
                  </a:lnTo>
                  <a:lnTo>
                    <a:pt x="781" y="424"/>
                  </a:lnTo>
                  <a:lnTo>
                    <a:pt x="746" y="439"/>
                  </a:lnTo>
                  <a:lnTo>
                    <a:pt x="711" y="455"/>
                  </a:lnTo>
                  <a:lnTo>
                    <a:pt x="678" y="472"/>
                  </a:lnTo>
                  <a:lnTo>
                    <a:pt x="645" y="490"/>
                  </a:lnTo>
                  <a:lnTo>
                    <a:pt x="612" y="510"/>
                  </a:lnTo>
                  <a:lnTo>
                    <a:pt x="579" y="531"/>
                  </a:lnTo>
                  <a:lnTo>
                    <a:pt x="546" y="554"/>
                  </a:lnTo>
                  <a:lnTo>
                    <a:pt x="515" y="577"/>
                  </a:lnTo>
                  <a:lnTo>
                    <a:pt x="484" y="602"/>
                  </a:lnTo>
                  <a:lnTo>
                    <a:pt x="452" y="629"/>
                  </a:lnTo>
                  <a:lnTo>
                    <a:pt x="421" y="657"/>
                  </a:lnTo>
                  <a:lnTo>
                    <a:pt x="391" y="685"/>
                  </a:lnTo>
                  <a:lnTo>
                    <a:pt x="361" y="716"/>
                  </a:lnTo>
                  <a:lnTo>
                    <a:pt x="333" y="747"/>
                  </a:lnTo>
                  <a:lnTo>
                    <a:pt x="304" y="780"/>
                  </a:lnTo>
                  <a:lnTo>
                    <a:pt x="277" y="815"/>
                  </a:lnTo>
                  <a:lnTo>
                    <a:pt x="249" y="851"/>
                  </a:lnTo>
                  <a:lnTo>
                    <a:pt x="223" y="889"/>
                  </a:lnTo>
                  <a:lnTo>
                    <a:pt x="198" y="929"/>
                  </a:lnTo>
                  <a:lnTo>
                    <a:pt x="172" y="970"/>
                  </a:lnTo>
                  <a:lnTo>
                    <a:pt x="149" y="1012"/>
                  </a:lnTo>
                  <a:lnTo>
                    <a:pt x="124" y="1056"/>
                  </a:lnTo>
                  <a:lnTo>
                    <a:pt x="101" y="1102"/>
                  </a:lnTo>
                  <a:lnTo>
                    <a:pt x="79" y="1150"/>
                  </a:lnTo>
                  <a:lnTo>
                    <a:pt x="58" y="1198"/>
                  </a:lnTo>
                  <a:lnTo>
                    <a:pt x="38" y="1249"/>
                  </a:lnTo>
                  <a:lnTo>
                    <a:pt x="18" y="1302"/>
                  </a:lnTo>
                  <a:lnTo>
                    <a:pt x="0" y="1357"/>
                  </a:lnTo>
                  <a:lnTo>
                    <a:pt x="0" y="118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2" name="Freeform 10"/>
            <p:cNvSpPr>
              <a:spLocks/>
            </p:cNvSpPr>
            <p:nvPr userDrawn="1"/>
          </p:nvSpPr>
          <p:spPr bwMode="auto">
            <a:xfrm>
              <a:off x="1224419" y="3886199"/>
              <a:ext cx="3276599" cy="2971800"/>
            </a:xfrm>
            <a:custGeom>
              <a:avLst/>
              <a:gdLst/>
              <a:ahLst/>
              <a:cxnLst>
                <a:cxn ang="0">
                  <a:pos x="1377" y="130"/>
                </a:cxn>
                <a:cxn ang="0">
                  <a:pos x="1299" y="89"/>
                </a:cxn>
                <a:cxn ang="0">
                  <a:pos x="1220" y="56"/>
                </a:cxn>
                <a:cxn ang="0">
                  <a:pos x="1137" y="30"/>
                </a:cxn>
                <a:cxn ang="0">
                  <a:pos x="1052" y="11"/>
                </a:cxn>
                <a:cxn ang="0">
                  <a:pos x="966" y="2"/>
                </a:cxn>
                <a:cxn ang="0">
                  <a:pos x="880" y="0"/>
                </a:cxn>
                <a:cxn ang="0">
                  <a:pos x="794" y="5"/>
                </a:cxn>
                <a:cxn ang="0">
                  <a:pos x="708" y="18"/>
                </a:cxn>
                <a:cxn ang="0">
                  <a:pos x="624" y="40"/>
                </a:cxn>
                <a:cxn ang="0">
                  <a:pos x="543" y="69"/>
                </a:cxn>
                <a:cxn ang="0">
                  <a:pos x="466" y="107"/>
                </a:cxn>
                <a:cxn ang="0">
                  <a:pos x="391" y="155"/>
                </a:cxn>
                <a:cxn ang="0">
                  <a:pos x="322" y="210"/>
                </a:cxn>
                <a:cxn ang="0">
                  <a:pos x="258" y="272"/>
                </a:cxn>
                <a:cxn ang="0">
                  <a:pos x="200" y="345"/>
                </a:cxn>
                <a:cxn ang="0">
                  <a:pos x="149" y="426"/>
                </a:cxn>
                <a:cxn ang="0">
                  <a:pos x="124" y="472"/>
                </a:cxn>
                <a:cxn ang="0">
                  <a:pos x="83" y="568"/>
                </a:cxn>
                <a:cxn ang="0">
                  <a:pos x="48" y="667"/>
                </a:cxn>
                <a:cxn ang="0">
                  <a:pos x="23" y="769"/>
                </a:cxn>
                <a:cxn ang="0">
                  <a:pos x="7" y="875"/>
                </a:cxn>
                <a:cxn ang="0">
                  <a:pos x="0" y="982"/>
                </a:cxn>
                <a:cxn ang="0">
                  <a:pos x="2" y="1090"/>
                </a:cxn>
                <a:cxn ang="0">
                  <a:pos x="12" y="1200"/>
                </a:cxn>
                <a:cxn ang="0">
                  <a:pos x="31" y="1311"/>
                </a:cxn>
                <a:cxn ang="0">
                  <a:pos x="61" y="1420"/>
                </a:cxn>
                <a:cxn ang="0">
                  <a:pos x="101" y="1529"/>
                </a:cxn>
                <a:cxn ang="0">
                  <a:pos x="149" y="1636"/>
                </a:cxn>
                <a:cxn ang="0">
                  <a:pos x="206" y="1742"/>
                </a:cxn>
                <a:cxn ang="0">
                  <a:pos x="274" y="1844"/>
                </a:cxn>
                <a:cxn ang="0">
                  <a:pos x="353" y="1943"/>
                </a:cxn>
                <a:cxn ang="0">
                  <a:pos x="441" y="2039"/>
                </a:cxn>
                <a:cxn ang="0">
                  <a:pos x="2552" y="2085"/>
                </a:cxn>
                <a:cxn ang="0">
                  <a:pos x="2526" y="2070"/>
                </a:cxn>
                <a:cxn ang="0">
                  <a:pos x="2336" y="1955"/>
                </a:cxn>
                <a:cxn ang="0">
                  <a:pos x="2192" y="1860"/>
                </a:cxn>
                <a:cxn ang="0">
                  <a:pos x="2025" y="1748"/>
                </a:cxn>
                <a:cxn ang="0">
                  <a:pos x="1849" y="1619"/>
                </a:cxn>
                <a:cxn ang="0">
                  <a:pos x="1667" y="1477"/>
                </a:cxn>
                <a:cxn ang="0">
                  <a:pos x="1492" y="1326"/>
                </a:cxn>
                <a:cxn ang="0">
                  <a:pos x="1410" y="1246"/>
                </a:cxn>
                <a:cxn ang="0">
                  <a:pos x="1332" y="1167"/>
                </a:cxn>
                <a:cxn ang="0">
                  <a:pos x="1261" y="1086"/>
                </a:cxn>
                <a:cxn ang="0">
                  <a:pos x="1195" y="1004"/>
                </a:cxn>
                <a:cxn ang="0">
                  <a:pos x="1139" y="923"/>
                </a:cxn>
                <a:cxn ang="0">
                  <a:pos x="1091" y="840"/>
                </a:cxn>
                <a:cxn ang="0">
                  <a:pos x="1055" y="761"/>
                </a:cxn>
                <a:cxn ang="0">
                  <a:pos x="1030" y="680"/>
                </a:cxn>
                <a:cxn ang="0">
                  <a:pos x="1017" y="602"/>
                </a:cxn>
                <a:cxn ang="0">
                  <a:pos x="1019" y="527"/>
                </a:cxn>
                <a:cxn ang="0">
                  <a:pos x="1028" y="470"/>
                </a:cxn>
                <a:cxn ang="0">
                  <a:pos x="1040" y="434"/>
                </a:cxn>
                <a:cxn ang="0">
                  <a:pos x="1057" y="398"/>
                </a:cxn>
                <a:cxn ang="0">
                  <a:pos x="1076" y="363"/>
                </a:cxn>
                <a:cxn ang="0">
                  <a:pos x="1101" y="330"/>
                </a:cxn>
                <a:cxn ang="0">
                  <a:pos x="1131" y="295"/>
                </a:cxn>
                <a:cxn ang="0">
                  <a:pos x="1182" y="248"/>
                </a:cxn>
                <a:cxn ang="0">
                  <a:pos x="1269" y="186"/>
                </a:cxn>
                <a:cxn ang="0">
                  <a:pos x="1377" y="130"/>
                </a:cxn>
              </a:cxnLst>
              <a:rect l="0" t="0" r="r" b="b"/>
              <a:pathLst>
                <a:path w="2552" h="2085">
                  <a:moveTo>
                    <a:pt x="1377" y="130"/>
                  </a:moveTo>
                  <a:lnTo>
                    <a:pt x="1377" y="130"/>
                  </a:lnTo>
                  <a:lnTo>
                    <a:pt x="1339" y="109"/>
                  </a:lnTo>
                  <a:lnTo>
                    <a:pt x="1299" y="89"/>
                  </a:lnTo>
                  <a:lnTo>
                    <a:pt x="1260" y="73"/>
                  </a:lnTo>
                  <a:lnTo>
                    <a:pt x="1220" y="56"/>
                  </a:lnTo>
                  <a:lnTo>
                    <a:pt x="1179" y="43"/>
                  </a:lnTo>
                  <a:lnTo>
                    <a:pt x="1137" y="30"/>
                  </a:lnTo>
                  <a:lnTo>
                    <a:pt x="1094" y="20"/>
                  </a:lnTo>
                  <a:lnTo>
                    <a:pt x="1052" y="11"/>
                  </a:lnTo>
                  <a:lnTo>
                    <a:pt x="1009" y="7"/>
                  </a:lnTo>
                  <a:lnTo>
                    <a:pt x="966" y="2"/>
                  </a:lnTo>
                  <a:lnTo>
                    <a:pt x="923" y="0"/>
                  </a:lnTo>
                  <a:lnTo>
                    <a:pt x="880" y="0"/>
                  </a:lnTo>
                  <a:lnTo>
                    <a:pt x="837" y="2"/>
                  </a:lnTo>
                  <a:lnTo>
                    <a:pt x="794" y="5"/>
                  </a:lnTo>
                  <a:lnTo>
                    <a:pt x="751" y="10"/>
                  </a:lnTo>
                  <a:lnTo>
                    <a:pt x="708" y="18"/>
                  </a:lnTo>
                  <a:lnTo>
                    <a:pt x="667" y="28"/>
                  </a:lnTo>
                  <a:lnTo>
                    <a:pt x="624" y="40"/>
                  </a:lnTo>
                  <a:lnTo>
                    <a:pt x="584" y="54"/>
                  </a:lnTo>
                  <a:lnTo>
                    <a:pt x="543" y="69"/>
                  </a:lnTo>
                  <a:lnTo>
                    <a:pt x="504" y="87"/>
                  </a:lnTo>
                  <a:lnTo>
                    <a:pt x="466" y="107"/>
                  </a:lnTo>
                  <a:lnTo>
                    <a:pt x="428" y="130"/>
                  </a:lnTo>
                  <a:lnTo>
                    <a:pt x="391" y="155"/>
                  </a:lnTo>
                  <a:lnTo>
                    <a:pt x="357" y="182"/>
                  </a:lnTo>
                  <a:lnTo>
                    <a:pt x="322" y="210"/>
                  </a:lnTo>
                  <a:lnTo>
                    <a:pt x="289" y="241"/>
                  </a:lnTo>
                  <a:lnTo>
                    <a:pt x="258" y="272"/>
                  </a:lnTo>
                  <a:lnTo>
                    <a:pt x="228" y="309"/>
                  </a:lnTo>
                  <a:lnTo>
                    <a:pt x="200" y="345"/>
                  </a:lnTo>
                  <a:lnTo>
                    <a:pt x="173" y="385"/>
                  </a:lnTo>
                  <a:lnTo>
                    <a:pt x="149" y="426"/>
                  </a:lnTo>
                  <a:lnTo>
                    <a:pt x="149" y="426"/>
                  </a:lnTo>
                  <a:lnTo>
                    <a:pt x="124" y="472"/>
                  </a:lnTo>
                  <a:lnTo>
                    <a:pt x="102" y="520"/>
                  </a:lnTo>
                  <a:lnTo>
                    <a:pt x="83" y="568"/>
                  </a:lnTo>
                  <a:lnTo>
                    <a:pt x="64" y="617"/>
                  </a:lnTo>
                  <a:lnTo>
                    <a:pt x="48" y="667"/>
                  </a:lnTo>
                  <a:lnTo>
                    <a:pt x="35" y="718"/>
                  </a:lnTo>
                  <a:lnTo>
                    <a:pt x="23" y="769"/>
                  </a:lnTo>
                  <a:lnTo>
                    <a:pt x="15" y="822"/>
                  </a:lnTo>
                  <a:lnTo>
                    <a:pt x="7" y="875"/>
                  </a:lnTo>
                  <a:lnTo>
                    <a:pt x="2" y="928"/>
                  </a:lnTo>
                  <a:lnTo>
                    <a:pt x="0" y="982"/>
                  </a:lnTo>
                  <a:lnTo>
                    <a:pt x="0" y="1035"/>
                  </a:lnTo>
                  <a:lnTo>
                    <a:pt x="2" y="1090"/>
                  </a:lnTo>
                  <a:lnTo>
                    <a:pt x="5" y="1146"/>
                  </a:lnTo>
                  <a:lnTo>
                    <a:pt x="12" y="1200"/>
                  </a:lnTo>
                  <a:lnTo>
                    <a:pt x="22" y="1255"/>
                  </a:lnTo>
                  <a:lnTo>
                    <a:pt x="31" y="1311"/>
                  </a:lnTo>
                  <a:lnTo>
                    <a:pt x="46" y="1365"/>
                  </a:lnTo>
                  <a:lnTo>
                    <a:pt x="61" y="1420"/>
                  </a:lnTo>
                  <a:lnTo>
                    <a:pt x="79" y="1474"/>
                  </a:lnTo>
                  <a:lnTo>
                    <a:pt x="101" y="1529"/>
                  </a:lnTo>
                  <a:lnTo>
                    <a:pt x="124" y="1583"/>
                  </a:lnTo>
                  <a:lnTo>
                    <a:pt x="149" y="1636"/>
                  </a:lnTo>
                  <a:lnTo>
                    <a:pt x="177" y="1689"/>
                  </a:lnTo>
                  <a:lnTo>
                    <a:pt x="206" y="1742"/>
                  </a:lnTo>
                  <a:lnTo>
                    <a:pt x="239" y="1793"/>
                  </a:lnTo>
                  <a:lnTo>
                    <a:pt x="274" y="1844"/>
                  </a:lnTo>
                  <a:lnTo>
                    <a:pt x="312" y="1895"/>
                  </a:lnTo>
                  <a:lnTo>
                    <a:pt x="353" y="1943"/>
                  </a:lnTo>
                  <a:lnTo>
                    <a:pt x="396" y="1993"/>
                  </a:lnTo>
                  <a:lnTo>
                    <a:pt x="441" y="2039"/>
                  </a:lnTo>
                  <a:lnTo>
                    <a:pt x="489" y="2085"/>
                  </a:lnTo>
                  <a:lnTo>
                    <a:pt x="2552" y="2085"/>
                  </a:lnTo>
                  <a:lnTo>
                    <a:pt x="2552" y="2085"/>
                  </a:lnTo>
                  <a:lnTo>
                    <a:pt x="2526" y="2070"/>
                  </a:lnTo>
                  <a:lnTo>
                    <a:pt x="2450" y="2026"/>
                  </a:lnTo>
                  <a:lnTo>
                    <a:pt x="2336" y="1955"/>
                  </a:lnTo>
                  <a:lnTo>
                    <a:pt x="2266" y="1910"/>
                  </a:lnTo>
                  <a:lnTo>
                    <a:pt x="2192" y="1860"/>
                  </a:lnTo>
                  <a:lnTo>
                    <a:pt x="2111" y="1808"/>
                  </a:lnTo>
                  <a:lnTo>
                    <a:pt x="2025" y="1748"/>
                  </a:lnTo>
                  <a:lnTo>
                    <a:pt x="1938" y="1685"/>
                  </a:lnTo>
                  <a:lnTo>
                    <a:pt x="1849" y="1619"/>
                  </a:lnTo>
                  <a:lnTo>
                    <a:pt x="1758" y="1550"/>
                  </a:lnTo>
                  <a:lnTo>
                    <a:pt x="1667" y="1477"/>
                  </a:lnTo>
                  <a:lnTo>
                    <a:pt x="1578" y="1403"/>
                  </a:lnTo>
                  <a:lnTo>
                    <a:pt x="1492" y="1326"/>
                  </a:lnTo>
                  <a:lnTo>
                    <a:pt x="1451" y="1286"/>
                  </a:lnTo>
                  <a:lnTo>
                    <a:pt x="1410" y="1246"/>
                  </a:lnTo>
                  <a:lnTo>
                    <a:pt x="1370" y="1207"/>
                  </a:lnTo>
                  <a:lnTo>
                    <a:pt x="1332" y="1167"/>
                  </a:lnTo>
                  <a:lnTo>
                    <a:pt x="1296" y="1126"/>
                  </a:lnTo>
                  <a:lnTo>
                    <a:pt x="1261" y="1086"/>
                  </a:lnTo>
                  <a:lnTo>
                    <a:pt x="1227" y="1045"/>
                  </a:lnTo>
                  <a:lnTo>
                    <a:pt x="1195" y="1004"/>
                  </a:lnTo>
                  <a:lnTo>
                    <a:pt x="1167" y="962"/>
                  </a:lnTo>
                  <a:lnTo>
                    <a:pt x="1139" y="923"/>
                  </a:lnTo>
                  <a:lnTo>
                    <a:pt x="1114" y="881"/>
                  </a:lnTo>
                  <a:lnTo>
                    <a:pt x="1091" y="840"/>
                  </a:lnTo>
                  <a:lnTo>
                    <a:pt x="1071" y="801"/>
                  </a:lnTo>
                  <a:lnTo>
                    <a:pt x="1055" y="761"/>
                  </a:lnTo>
                  <a:lnTo>
                    <a:pt x="1042" y="720"/>
                  </a:lnTo>
                  <a:lnTo>
                    <a:pt x="1030" y="680"/>
                  </a:lnTo>
                  <a:lnTo>
                    <a:pt x="1022" y="642"/>
                  </a:lnTo>
                  <a:lnTo>
                    <a:pt x="1017" y="602"/>
                  </a:lnTo>
                  <a:lnTo>
                    <a:pt x="1015" y="565"/>
                  </a:lnTo>
                  <a:lnTo>
                    <a:pt x="1019" y="527"/>
                  </a:lnTo>
                  <a:lnTo>
                    <a:pt x="1023" y="489"/>
                  </a:lnTo>
                  <a:lnTo>
                    <a:pt x="1028" y="470"/>
                  </a:lnTo>
                  <a:lnTo>
                    <a:pt x="1033" y="452"/>
                  </a:lnTo>
                  <a:lnTo>
                    <a:pt x="1040" y="434"/>
                  </a:lnTo>
                  <a:lnTo>
                    <a:pt x="1048" y="416"/>
                  </a:lnTo>
                  <a:lnTo>
                    <a:pt x="1057" y="398"/>
                  </a:lnTo>
                  <a:lnTo>
                    <a:pt x="1066" y="381"/>
                  </a:lnTo>
                  <a:lnTo>
                    <a:pt x="1076" y="363"/>
                  </a:lnTo>
                  <a:lnTo>
                    <a:pt x="1088" y="347"/>
                  </a:lnTo>
                  <a:lnTo>
                    <a:pt x="1101" y="330"/>
                  </a:lnTo>
                  <a:lnTo>
                    <a:pt x="1116" y="312"/>
                  </a:lnTo>
                  <a:lnTo>
                    <a:pt x="1131" y="295"/>
                  </a:lnTo>
                  <a:lnTo>
                    <a:pt x="1147" y="281"/>
                  </a:lnTo>
                  <a:lnTo>
                    <a:pt x="1182" y="248"/>
                  </a:lnTo>
                  <a:lnTo>
                    <a:pt x="1223" y="216"/>
                  </a:lnTo>
                  <a:lnTo>
                    <a:pt x="1269" y="186"/>
                  </a:lnTo>
                  <a:lnTo>
                    <a:pt x="1321" y="158"/>
                  </a:lnTo>
                  <a:lnTo>
                    <a:pt x="1377" y="130"/>
                  </a:lnTo>
                  <a:lnTo>
                    <a:pt x="1377" y="130"/>
                  </a:lnTo>
                  <a:close/>
                </a:path>
              </a:pathLst>
            </a:custGeom>
            <a:solidFill>
              <a:schemeClr val="bg1">
                <a:lumMod val="95000"/>
                <a:alpha val="34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3" name="Freeform 11"/>
            <p:cNvSpPr>
              <a:spLocks/>
            </p:cNvSpPr>
            <p:nvPr userDrawn="1"/>
          </p:nvSpPr>
          <p:spPr bwMode="auto">
            <a:xfrm>
              <a:off x="876758" y="3994150"/>
              <a:ext cx="1719262" cy="2863850"/>
            </a:xfrm>
            <a:custGeom>
              <a:avLst/>
              <a:gdLst/>
              <a:ahLst/>
              <a:cxnLst>
                <a:cxn ang="0">
                  <a:pos x="99" y="1804"/>
                </a:cxn>
                <a:cxn ang="0">
                  <a:pos x="57" y="1647"/>
                </a:cxn>
                <a:cxn ang="0">
                  <a:pos x="29" y="1492"/>
                </a:cxn>
                <a:cxn ang="0">
                  <a:pos x="10" y="1342"/>
                </a:cxn>
                <a:cxn ang="0">
                  <a:pos x="1" y="1195"/>
                </a:cxn>
                <a:cxn ang="0">
                  <a:pos x="1" y="1054"/>
                </a:cxn>
                <a:cxn ang="0">
                  <a:pos x="10" y="919"/>
                </a:cxn>
                <a:cxn ang="0">
                  <a:pos x="26" y="790"/>
                </a:cxn>
                <a:cxn ang="0">
                  <a:pos x="49" y="667"/>
                </a:cxn>
                <a:cxn ang="0">
                  <a:pos x="81" y="553"/>
                </a:cxn>
                <a:cxn ang="0">
                  <a:pos x="117" y="445"/>
                </a:cxn>
                <a:cxn ang="0">
                  <a:pos x="158" y="346"/>
                </a:cxn>
                <a:cxn ang="0">
                  <a:pos x="203" y="255"/>
                </a:cxn>
                <a:cxn ang="0">
                  <a:pos x="254" y="176"/>
                </a:cxn>
                <a:cxn ang="0">
                  <a:pos x="307" y="105"/>
                </a:cxn>
                <a:cxn ang="0">
                  <a:pos x="363" y="47"/>
                </a:cxn>
                <a:cxn ang="0">
                  <a:pos x="421" y="0"/>
                </a:cxn>
                <a:cxn ang="0">
                  <a:pos x="383" y="57"/>
                </a:cxn>
                <a:cxn ang="0">
                  <a:pos x="317" y="176"/>
                </a:cxn>
                <a:cxn ang="0">
                  <a:pos x="265" y="298"/>
                </a:cxn>
                <a:cxn ang="0">
                  <a:pos x="226" y="421"/>
                </a:cxn>
                <a:cxn ang="0">
                  <a:pos x="201" y="544"/>
                </a:cxn>
                <a:cxn ang="0">
                  <a:pos x="188" y="667"/>
                </a:cxn>
                <a:cxn ang="0">
                  <a:pos x="186" y="789"/>
                </a:cxn>
                <a:cxn ang="0">
                  <a:pos x="196" y="911"/>
                </a:cxn>
                <a:cxn ang="0">
                  <a:pos x="219" y="1030"/>
                </a:cxn>
                <a:cxn ang="0">
                  <a:pos x="252" y="1147"/>
                </a:cxn>
                <a:cxn ang="0">
                  <a:pos x="297" y="1261"/>
                </a:cxn>
                <a:cxn ang="0">
                  <a:pos x="351" y="1371"/>
                </a:cxn>
                <a:cxn ang="0">
                  <a:pos x="416" y="1477"/>
                </a:cxn>
                <a:cxn ang="0">
                  <a:pos x="492" y="1578"/>
                </a:cxn>
                <a:cxn ang="0">
                  <a:pos x="576" y="1674"/>
                </a:cxn>
                <a:cxn ang="0">
                  <a:pos x="668" y="1763"/>
                </a:cxn>
                <a:cxn ang="0">
                  <a:pos x="99" y="1804"/>
                </a:cxn>
              </a:cxnLst>
              <a:rect l="0" t="0" r="r" b="b"/>
              <a:pathLst>
                <a:path w="718" h="1804">
                  <a:moveTo>
                    <a:pt x="99" y="1804"/>
                  </a:moveTo>
                  <a:lnTo>
                    <a:pt x="99" y="1804"/>
                  </a:lnTo>
                  <a:lnTo>
                    <a:pt x="77" y="1725"/>
                  </a:lnTo>
                  <a:lnTo>
                    <a:pt x="57" y="1647"/>
                  </a:lnTo>
                  <a:lnTo>
                    <a:pt x="43" y="1570"/>
                  </a:lnTo>
                  <a:lnTo>
                    <a:pt x="29" y="1492"/>
                  </a:lnTo>
                  <a:lnTo>
                    <a:pt x="18" y="1416"/>
                  </a:lnTo>
                  <a:lnTo>
                    <a:pt x="10" y="1342"/>
                  </a:lnTo>
                  <a:lnTo>
                    <a:pt x="5" y="1267"/>
                  </a:lnTo>
                  <a:lnTo>
                    <a:pt x="1" y="1195"/>
                  </a:lnTo>
                  <a:lnTo>
                    <a:pt x="0" y="1124"/>
                  </a:lnTo>
                  <a:lnTo>
                    <a:pt x="1" y="1054"/>
                  </a:lnTo>
                  <a:lnTo>
                    <a:pt x="5" y="987"/>
                  </a:lnTo>
                  <a:lnTo>
                    <a:pt x="10" y="919"/>
                  </a:lnTo>
                  <a:lnTo>
                    <a:pt x="18" y="853"/>
                  </a:lnTo>
                  <a:lnTo>
                    <a:pt x="26" y="790"/>
                  </a:lnTo>
                  <a:lnTo>
                    <a:pt x="38" y="728"/>
                  </a:lnTo>
                  <a:lnTo>
                    <a:pt x="49" y="667"/>
                  </a:lnTo>
                  <a:lnTo>
                    <a:pt x="64" y="609"/>
                  </a:lnTo>
                  <a:lnTo>
                    <a:pt x="81" y="553"/>
                  </a:lnTo>
                  <a:lnTo>
                    <a:pt x="97" y="496"/>
                  </a:lnTo>
                  <a:lnTo>
                    <a:pt x="117" y="445"/>
                  </a:lnTo>
                  <a:lnTo>
                    <a:pt x="137" y="394"/>
                  </a:lnTo>
                  <a:lnTo>
                    <a:pt x="158" y="346"/>
                  </a:lnTo>
                  <a:lnTo>
                    <a:pt x="180" y="300"/>
                  </a:lnTo>
                  <a:lnTo>
                    <a:pt x="203" y="255"/>
                  </a:lnTo>
                  <a:lnTo>
                    <a:pt x="227" y="214"/>
                  </a:lnTo>
                  <a:lnTo>
                    <a:pt x="254" y="176"/>
                  </a:lnTo>
                  <a:lnTo>
                    <a:pt x="280" y="140"/>
                  </a:lnTo>
                  <a:lnTo>
                    <a:pt x="307" y="105"/>
                  </a:lnTo>
                  <a:lnTo>
                    <a:pt x="335" y="76"/>
                  </a:lnTo>
                  <a:lnTo>
                    <a:pt x="363" y="47"/>
                  </a:lnTo>
                  <a:lnTo>
                    <a:pt x="391" y="21"/>
                  </a:lnTo>
                  <a:lnTo>
                    <a:pt x="421" y="0"/>
                  </a:lnTo>
                  <a:lnTo>
                    <a:pt x="421" y="0"/>
                  </a:lnTo>
                  <a:lnTo>
                    <a:pt x="383" y="57"/>
                  </a:lnTo>
                  <a:lnTo>
                    <a:pt x="348" y="117"/>
                  </a:lnTo>
                  <a:lnTo>
                    <a:pt x="317" y="176"/>
                  </a:lnTo>
                  <a:lnTo>
                    <a:pt x="289" y="237"/>
                  </a:lnTo>
                  <a:lnTo>
                    <a:pt x="265" y="298"/>
                  </a:lnTo>
                  <a:lnTo>
                    <a:pt x="244" y="359"/>
                  </a:lnTo>
                  <a:lnTo>
                    <a:pt x="226" y="421"/>
                  </a:lnTo>
                  <a:lnTo>
                    <a:pt x="213" y="482"/>
                  </a:lnTo>
                  <a:lnTo>
                    <a:pt x="201" y="544"/>
                  </a:lnTo>
                  <a:lnTo>
                    <a:pt x="193" y="605"/>
                  </a:lnTo>
                  <a:lnTo>
                    <a:pt x="188" y="667"/>
                  </a:lnTo>
                  <a:lnTo>
                    <a:pt x="185" y="728"/>
                  </a:lnTo>
                  <a:lnTo>
                    <a:pt x="186" y="789"/>
                  </a:lnTo>
                  <a:lnTo>
                    <a:pt x="189" y="850"/>
                  </a:lnTo>
                  <a:lnTo>
                    <a:pt x="196" y="911"/>
                  </a:lnTo>
                  <a:lnTo>
                    <a:pt x="206" y="970"/>
                  </a:lnTo>
                  <a:lnTo>
                    <a:pt x="219" y="1030"/>
                  </a:lnTo>
                  <a:lnTo>
                    <a:pt x="234" y="1089"/>
                  </a:lnTo>
                  <a:lnTo>
                    <a:pt x="252" y="1147"/>
                  </a:lnTo>
                  <a:lnTo>
                    <a:pt x="274" y="1205"/>
                  </a:lnTo>
                  <a:lnTo>
                    <a:pt x="297" y="1261"/>
                  </a:lnTo>
                  <a:lnTo>
                    <a:pt x="323" y="1317"/>
                  </a:lnTo>
                  <a:lnTo>
                    <a:pt x="351" y="1371"/>
                  </a:lnTo>
                  <a:lnTo>
                    <a:pt x="383" y="1424"/>
                  </a:lnTo>
                  <a:lnTo>
                    <a:pt x="416" y="1477"/>
                  </a:lnTo>
                  <a:lnTo>
                    <a:pt x="452" y="1528"/>
                  </a:lnTo>
                  <a:lnTo>
                    <a:pt x="492" y="1578"/>
                  </a:lnTo>
                  <a:lnTo>
                    <a:pt x="531" y="1626"/>
                  </a:lnTo>
                  <a:lnTo>
                    <a:pt x="576" y="1674"/>
                  </a:lnTo>
                  <a:lnTo>
                    <a:pt x="620" y="1718"/>
                  </a:lnTo>
                  <a:lnTo>
                    <a:pt x="668" y="1763"/>
                  </a:lnTo>
                  <a:lnTo>
                    <a:pt x="718" y="1804"/>
                  </a:lnTo>
                  <a:lnTo>
                    <a:pt x="99" y="1804"/>
                  </a:lnTo>
                  <a:lnTo>
                    <a:pt x="99" y="1804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  <a:alpha val="37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47" name="Freeform 46"/>
          <p:cNvSpPr>
            <a:spLocks/>
          </p:cNvSpPr>
          <p:nvPr userDrawn="1"/>
        </p:nvSpPr>
        <p:spPr bwMode="auto">
          <a:xfrm>
            <a:off x="7543800" y="0"/>
            <a:ext cx="1600201" cy="2209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32" y="0"/>
              </a:cxn>
              <a:cxn ang="0">
                <a:pos x="1432" y="3492"/>
              </a:cxn>
              <a:cxn ang="0">
                <a:pos x="1419" y="3252"/>
              </a:cxn>
              <a:cxn ang="0">
                <a:pos x="1406" y="3024"/>
              </a:cxn>
              <a:cxn ang="0">
                <a:pos x="1393" y="2807"/>
              </a:cxn>
              <a:cxn ang="0">
                <a:pos x="1379" y="2601"/>
              </a:cxn>
              <a:cxn ang="0">
                <a:pos x="1364" y="2407"/>
              </a:cxn>
              <a:cxn ang="0">
                <a:pos x="1348" y="2222"/>
              </a:cxn>
              <a:cxn ang="0">
                <a:pos x="1330" y="2047"/>
              </a:cxn>
              <a:cxn ang="0">
                <a:pos x="1311" y="1881"/>
              </a:cxn>
              <a:cxn ang="0">
                <a:pos x="1291" y="1726"/>
              </a:cxn>
              <a:cxn ang="0">
                <a:pos x="1268" y="1580"/>
              </a:cxn>
              <a:cxn ang="0">
                <a:pos x="1245" y="1442"/>
              </a:cxn>
              <a:cxn ang="0">
                <a:pos x="1218" y="1313"/>
              </a:cxn>
              <a:cxn ang="0">
                <a:pos x="1190" y="1192"/>
              </a:cxn>
              <a:cxn ang="0">
                <a:pos x="1158" y="1078"/>
              </a:cxn>
              <a:cxn ang="0">
                <a:pos x="1125" y="973"/>
              </a:cxn>
              <a:cxn ang="0">
                <a:pos x="1089" y="873"/>
              </a:cxn>
              <a:cxn ang="0">
                <a:pos x="1049" y="781"/>
              </a:cxn>
              <a:cxn ang="0">
                <a:pos x="1007" y="696"/>
              </a:cxn>
              <a:cxn ang="0">
                <a:pos x="962" y="617"/>
              </a:cxn>
              <a:cxn ang="0">
                <a:pos x="913" y="544"/>
              </a:cxn>
              <a:cxn ang="0">
                <a:pos x="860" y="475"/>
              </a:cxn>
              <a:cxn ang="0">
                <a:pos x="804" y="413"/>
              </a:cxn>
              <a:cxn ang="0">
                <a:pos x="744" y="354"/>
              </a:cxn>
              <a:cxn ang="0">
                <a:pos x="680" y="301"/>
              </a:cxn>
              <a:cxn ang="0">
                <a:pos x="611" y="252"/>
              </a:cxn>
              <a:cxn ang="0">
                <a:pos x="539" y="206"/>
              </a:cxn>
              <a:cxn ang="0">
                <a:pos x="461" y="165"/>
              </a:cxn>
              <a:cxn ang="0">
                <a:pos x="379" y="128"/>
              </a:cxn>
              <a:cxn ang="0">
                <a:pos x="292" y="92"/>
              </a:cxn>
              <a:cxn ang="0">
                <a:pos x="200" y="59"/>
              </a:cxn>
              <a:cxn ang="0">
                <a:pos x="103" y="28"/>
              </a:cxn>
              <a:cxn ang="0">
                <a:pos x="0" y="0"/>
              </a:cxn>
            </a:cxnLst>
            <a:rect l="0" t="0" r="r" b="b"/>
            <a:pathLst>
              <a:path w="1432" h="3492">
                <a:moveTo>
                  <a:pt x="0" y="0"/>
                </a:moveTo>
                <a:lnTo>
                  <a:pt x="1432" y="0"/>
                </a:lnTo>
                <a:lnTo>
                  <a:pt x="1432" y="3492"/>
                </a:lnTo>
                <a:lnTo>
                  <a:pt x="1419" y="3252"/>
                </a:lnTo>
                <a:lnTo>
                  <a:pt x="1406" y="3024"/>
                </a:lnTo>
                <a:lnTo>
                  <a:pt x="1393" y="2807"/>
                </a:lnTo>
                <a:lnTo>
                  <a:pt x="1379" y="2601"/>
                </a:lnTo>
                <a:lnTo>
                  <a:pt x="1364" y="2407"/>
                </a:lnTo>
                <a:lnTo>
                  <a:pt x="1348" y="2222"/>
                </a:lnTo>
                <a:lnTo>
                  <a:pt x="1330" y="2047"/>
                </a:lnTo>
                <a:lnTo>
                  <a:pt x="1311" y="1881"/>
                </a:lnTo>
                <a:lnTo>
                  <a:pt x="1291" y="1726"/>
                </a:lnTo>
                <a:lnTo>
                  <a:pt x="1268" y="1580"/>
                </a:lnTo>
                <a:lnTo>
                  <a:pt x="1245" y="1442"/>
                </a:lnTo>
                <a:lnTo>
                  <a:pt x="1218" y="1313"/>
                </a:lnTo>
                <a:lnTo>
                  <a:pt x="1190" y="1192"/>
                </a:lnTo>
                <a:lnTo>
                  <a:pt x="1158" y="1078"/>
                </a:lnTo>
                <a:lnTo>
                  <a:pt x="1125" y="973"/>
                </a:lnTo>
                <a:lnTo>
                  <a:pt x="1089" y="873"/>
                </a:lnTo>
                <a:lnTo>
                  <a:pt x="1049" y="781"/>
                </a:lnTo>
                <a:lnTo>
                  <a:pt x="1007" y="696"/>
                </a:lnTo>
                <a:lnTo>
                  <a:pt x="962" y="617"/>
                </a:lnTo>
                <a:lnTo>
                  <a:pt x="913" y="544"/>
                </a:lnTo>
                <a:lnTo>
                  <a:pt x="860" y="475"/>
                </a:lnTo>
                <a:lnTo>
                  <a:pt x="804" y="413"/>
                </a:lnTo>
                <a:lnTo>
                  <a:pt x="744" y="354"/>
                </a:lnTo>
                <a:lnTo>
                  <a:pt x="680" y="301"/>
                </a:lnTo>
                <a:lnTo>
                  <a:pt x="611" y="252"/>
                </a:lnTo>
                <a:lnTo>
                  <a:pt x="539" y="206"/>
                </a:lnTo>
                <a:lnTo>
                  <a:pt x="461" y="165"/>
                </a:lnTo>
                <a:lnTo>
                  <a:pt x="379" y="128"/>
                </a:lnTo>
                <a:lnTo>
                  <a:pt x="292" y="92"/>
                </a:lnTo>
                <a:lnTo>
                  <a:pt x="200" y="59"/>
                </a:lnTo>
                <a:lnTo>
                  <a:pt x="103" y="2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8" name="Freeform 47"/>
          <p:cNvSpPr>
            <a:spLocks/>
          </p:cNvSpPr>
          <p:nvPr userDrawn="1"/>
        </p:nvSpPr>
        <p:spPr bwMode="auto">
          <a:xfrm>
            <a:off x="3733800" y="5715000"/>
            <a:ext cx="5029200" cy="762000"/>
          </a:xfrm>
          <a:custGeom>
            <a:avLst/>
            <a:gdLst/>
            <a:ahLst/>
            <a:cxnLst>
              <a:cxn ang="0">
                <a:pos x="17264" y="180"/>
              </a:cxn>
              <a:cxn ang="0">
                <a:pos x="16706" y="689"/>
              </a:cxn>
              <a:cxn ang="0">
                <a:pos x="15959" y="1141"/>
              </a:cxn>
              <a:cxn ang="0">
                <a:pos x="15050" y="1535"/>
              </a:cxn>
              <a:cxn ang="0">
                <a:pos x="14003" y="1871"/>
              </a:cxn>
              <a:cxn ang="0">
                <a:pos x="12844" y="2151"/>
              </a:cxn>
              <a:cxn ang="0">
                <a:pos x="11599" y="2374"/>
              </a:cxn>
              <a:cxn ang="0">
                <a:pos x="10294" y="2540"/>
              </a:cxn>
              <a:cxn ang="0">
                <a:pos x="8951" y="2649"/>
              </a:cxn>
              <a:cxn ang="0">
                <a:pos x="7599" y="2704"/>
              </a:cxn>
              <a:cxn ang="0">
                <a:pos x="6264" y="2702"/>
              </a:cxn>
              <a:cxn ang="0">
                <a:pos x="4968" y="2645"/>
              </a:cxn>
              <a:cxn ang="0">
                <a:pos x="3740" y="2534"/>
              </a:cxn>
              <a:cxn ang="0">
                <a:pos x="2603" y="2367"/>
              </a:cxn>
              <a:cxn ang="0">
                <a:pos x="1584" y="2147"/>
              </a:cxn>
              <a:cxn ang="0">
                <a:pos x="708" y="1871"/>
              </a:cxn>
              <a:cxn ang="0">
                <a:pos x="0" y="1543"/>
              </a:cxn>
              <a:cxn ang="0">
                <a:pos x="341" y="1635"/>
              </a:cxn>
              <a:cxn ang="0">
                <a:pos x="1155" y="1920"/>
              </a:cxn>
              <a:cxn ang="0">
                <a:pos x="2121" y="2151"/>
              </a:cxn>
              <a:cxn ang="0">
                <a:pos x="3215" y="2331"/>
              </a:cxn>
              <a:cxn ang="0">
                <a:pos x="4413" y="2457"/>
              </a:cxn>
              <a:cxn ang="0">
                <a:pos x="5686" y="2531"/>
              </a:cxn>
              <a:cxn ang="0">
                <a:pos x="7011" y="2550"/>
              </a:cxn>
              <a:cxn ang="0">
                <a:pos x="8361" y="2515"/>
              </a:cxn>
              <a:cxn ang="0">
                <a:pos x="9712" y="2426"/>
              </a:cxn>
              <a:cxn ang="0">
                <a:pos x="11037" y="2283"/>
              </a:cxn>
              <a:cxn ang="0">
                <a:pos x="12311" y="2084"/>
              </a:cxn>
              <a:cxn ang="0">
                <a:pos x="13509" y="1831"/>
              </a:cxn>
              <a:cxn ang="0">
                <a:pos x="14604" y="1522"/>
              </a:cxn>
              <a:cxn ang="0">
                <a:pos x="15571" y="1158"/>
              </a:cxn>
              <a:cxn ang="0">
                <a:pos x="16386" y="737"/>
              </a:cxn>
              <a:cxn ang="0">
                <a:pos x="17021" y="260"/>
              </a:cxn>
            </a:cxnLst>
            <a:rect l="0" t="0" r="r" b="b"/>
            <a:pathLst>
              <a:path w="17264" h="2710">
                <a:moveTo>
                  <a:pt x="17264" y="0"/>
                </a:moveTo>
                <a:lnTo>
                  <a:pt x="17264" y="180"/>
                </a:lnTo>
                <a:lnTo>
                  <a:pt x="17010" y="442"/>
                </a:lnTo>
                <a:lnTo>
                  <a:pt x="16706" y="689"/>
                </a:lnTo>
                <a:lnTo>
                  <a:pt x="16354" y="923"/>
                </a:lnTo>
                <a:lnTo>
                  <a:pt x="15959" y="1141"/>
                </a:lnTo>
                <a:lnTo>
                  <a:pt x="15524" y="1345"/>
                </a:lnTo>
                <a:lnTo>
                  <a:pt x="15050" y="1535"/>
                </a:lnTo>
                <a:lnTo>
                  <a:pt x="14543" y="1710"/>
                </a:lnTo>
                <a:lnTo>
                  <a:pt x="14003" y="1871"/>
                </a:lnTo>
                <a:lnTo>
                  <a:pt x="13437" y="2018"/>
                </a:lnTo>
                <a:lnTo>
                  <a:pt x="12844" y="2151"/>
                </a:lnTo>
                <a:lnTo>
                  <a:pt x="12232" y="2269"/>
                </a:lnTo>
                <a:lnTo>
                  <a:pt x="11599" y="2374"/>
                </a:lnTo>
                <a:lnTo>
                  <a:pt x="10952" y="2464"/>
                </a:lnTo>
                <a:lnTo>
                  <a:pt x="10294" y="2540"/>
                </a:lnTo>
                <a:lnTo>
                  <a:pt x="9625" y="2602"/>
                </a:lnTo>
                <a:lnTo>
                  <a:pt x="8951" y="2649"/>
                </a:lnTo>
                <a:lnTo>
                  <a:pt x="8275" y="2684"/>
                </a:lnTo>
                <a:lnTo>
                  <a:pt x="7599" y="2704"/>
                </a:lnTo>
                <a:lnTo>
                  <a:pt x="6928" y="2710"/>
                </a:lnTo>
                <a:lnTo>
                  <a:pt x="6264" y="2702"/>
                </a:lnTo>
                <a:lnTo>
                  <a:pt x="5609" y="2681"/>
                </a:lnTo>
                <a:lnTo>
                  <a:pt x="4968" y="2645"/>
                </a:lnTo>
                <a:lnTo>
                  <a:pt x="4344" y="2597"/>
                </a:lnTo>
                <a:lnTo>
                  <a:pt x="3740" y="2534"/>
                </a:lnTo>
                <a:lnTo>
                  <a:pt x="3158" y="2457"/>
                </a:lnTo>
                <a:lnTo>
                  <a:pt x="2603" y="2367"/>
                </a:lnTo>
                <a:lnTo>
                  <a:pt x="2077" y="2264"/>
                </a:lnTo>
                <a:lnTo>
                  <a:pt x="1584" y="2147"/>
                </a:lnTo>
                <a:lnTo>
                  <a:pt x="1126" y="2016"/>
                </a:lnTo>
                <a:lnTo>
                  <a:pt x="708" y="1871"/>
                </a:lnTo>
                <a:lnTo>
                  <a:pt x="331" y="1714"/>
                </a:lnTo>
                <a:lnTo>
                  <a:pt x="0" y="1543"/>
                </a:lnTo>
                <a:lnTo>
                  <a:pt x="0" y="1474"/>
                </a:lnTo>
                <a:lnTo>
                  <a:pt x="341" y="1635"/>
                </a:lnTo>
                <a:lnTo>
                  <a:pt x="727" y="1784"/>
                </a:lnTo>
                <a:lnTo>
                  <a:pt x="1155" y="1920"/>
                </a:lnTo>
                <a:lnTo>
                  <a:pt x="1621" y="2042"/>
                </a:lnTo>
                <a:lnTo>
                  <a:pt x="2121" y="2151"/>
                </a:lnTo>
                <a:lnTo>
                  <a:pt x="2654" y="2249"/>
                </a:lnTo>
                <a:lnTo>
                  <a:pt x="3215" y="2331"/>
                </a:lnTo>
                <a:lnTo>
                  <a:pt x="3803" y="2401"/>
                </a:lnTo>
                <a:lnTo>
                  <a:pt x="4413" y="2457"/>
                </a:lnTo>
                <a:lnTo>
                  <a:pt x="5041" y="2500"/>
                </a:lnTo>
                <a:lnTo>
                  <a:pt x="5686" y="2531"/>
                </a:lnTo>
                <a:lnTo>
                  <a:pt x="6343" y="2547"/>
                </a:lnTo>
                <a:lnTo>
                  <a:pt x="7011" y="2550"/>
                </a:lnTo>
                <a:lnTo>
                  <a:pt x="7685" y="2539"/>
                </a:lnTo>
                <a:lnTo>
                  <a:pt x="8361" y="2515"/>
                </a:lnTo>
                <a:lnTo>
                  <a:pt x="9039" y="2478"/>
                </a:lnTo>
                <a:lnTo>
                  <a:pt x="9712" y="2426"/>
                </a:lnTo>
                <a:lnTo>
                  <a:pt x="10379" y="2361"/>
                </a:lnTo>
                <a:lnTo>
                  <a:pt x="11037" y="2283"/>
                </a:lnTo>
                <a:lnTo>
                  <a:pt x="11682" y="2190"/>
                </a:lnTo>
                <a:lnTo>
                  <a:pt x="12311" y="2084"/>
                </a:lnTo>
                <a:lnTo>
                  <a:pt x="12921" y="1964"/>
                </a:lnTo>
                <a:lnTo>
                  <a:pt x="13509" y="1831"/>
                </a:lnTo>
                <a:lnTo>
                  <a:pt x="14070" y="1683"/>
                </a:lnTo>
                <a:lnTo>
                  <a:pt x="14604" y="1522"/>
                </a:lnTo>
                <a:lnTo>
                  <a:pt x="15105" y="1347"/>
                </a:lnTo>
                <a:lnTo>
                  <a:pt x="15571" y="1158"/>
                </a:lnTo>
                <a:lnTo>
                  <a:pt x="15999" y="954"/>
                </a:lnTo>
                <a:lnTo>
                  <a:pt x="16386" y="737"/>
                </a:lnTo>
                <a:lnTo>
                  <a:pt x="16728" y="506"/>
                </a:lnTo>
                <a:lnTo>
                  <a:pt x="17021" y="260"/>
                </a:lnTo>
                <a:lnTo>
                  <a:pt x="17264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accent2"/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990600" y="1116449"/>
            <a:ext cx="6858000" cy="707886"/>
          </a:xfrm>
        </p:spPr>
        <p:txBody>
          <a:bodyPr wrap="square">
            <a:spAutoFit/>
          </a:bodyPr>
          <a:lstStyle>
            <a:lvl1pPr algn="r">
              <a:defRPr sz="40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990600" y="1900535"/>
            <a:ext cx="6858000" cy="461665"/>
          </a:xfrm>
        </p:spPr>
        <p:txBody>
          <a:bodyPr wrap="square">
            <a:spAutoFit/>
          </a:bodyPr>
          <a:lstStyle>
            <a:lvl1pPr marL="0" indent="0" algn="r">
              <a:buNone/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514430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732818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020255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654134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873389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728617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354719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17712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8602C-3BAE-452F-8951-3BCE3C9F74F8}" type="datetimeFigureOut">
              <a:rPr lang="ru-RU" smtClean="0"/>
              <a:pPr/>
              <a:t>14.06.2013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1474A-3A72-4C42-9BF4-D9A8AE8B72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189215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935737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21841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27621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ru-RU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ru-RU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ru-RU" smtClean="0"/>
              <a:t>Образец подзаголовка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ru-RU" sz="2000" baseline="0"/>
            </a:lvl1pPr>
          </a:lstStyle>
          <a:p>
            <a:r>
              <a:rPr kumimoji="0" lang="ru-RU"/>
              <a:t>Эмблема организации</a:t>
            </a:r>
          </a:p>
        </p:txBody>
      </p:sp>
    </p:spTree>
    <p:extLst>
      <p:ext uri="{BB962C8B-B14F-4D97-AF65-F5344CB8AC3E}">
        <p14:creationId xmlns="" xmlns:p14="http://schemas.microsoft.com/office/powerpoint/2010/main" val="279971573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8602C-3BAE-452F-8951-3BCE3C9F74F8}" type="datetimeFigureOut">
              <a:rPr lang="ru-RU" smtClean="0"/>
              <a:pPr/>
              <a:t>14.06.2013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1474A-3A72-4C42-9BF4-D9A8AE8B72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96237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8602C-3BAE-452F-8951-3BCE3C9F74F8}" type="datetimeFigureOut">
              <a:rPr lang="ru-RU" smtClean="0"/>
              <a:pPr/>
              <a:t>14.06.2013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1474A-3A72-4C42-9BF4-D9A8AE8B72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23565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8602C-3BAE-452F-8951-3BCE3C9F74F8}" type="datetimeFigureOut">
              <a:rPr lang="ru-RU" smtClean="0"/>
              <a:pPr/>
              <a:t>14.06.2013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1474A-3A72-4C42-9BF4-D9A8AE8B72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34431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8602C-3BAE-452F-8951-3BCE3C9F74F8}" type="datetimeFigureOut">
              <a:rPr lang="ru-RU" smtClean="0"/>
              <a:pPr/>
              <a:t>14.06.2013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1474A-3A72-4C42-9BF4-D9A8AE8B72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04659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8602C-3BAE-452F-8951-3BCE3C9F74F8}" type="datetimeFigureOut">
              <a:rPr lang="ru-RU" smtClean="0"/>
              <a:pPr/>
              <a:t>14.06.2013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1474A-3A72-4C42-9BF4-D9A8AE8B72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81043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8602C-3BAE-452F-8951-3BCE3C9F74F8}" type="datetimeFigureOut">
              <a:rPr lang="ru-RU" smtClean="0"/>
              <a:pPr/>
              <a:t>14.06.2013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1474A-3A72-4C42-9BF4-D9A8AE8B72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35372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8602C-3BAE-452F-8951-3BCE3C9F74F8}" type="datetimeFigureOut">
              <a:rPr lang="ru-RU" smtClean="0"/>
              <a:pPr/>
              <a:t>14.06.2013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1474A-3A72-4C42-9BF4-D9A8AE8B72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14325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8602C-3BAE-452F-8951-3BCE3C9F74F8}" type="datetimeFigureOut">
              <a:rPr lang="ru-RU" smtClean="0"/>
              <a:pPr/>
              <a:t>14.06.2013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1474A-3A72-4C42-9BF4-D9A8AE8B72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63057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F1548-A370-498C-A14B-E715C2319CD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0" y="0"/>
            <a:ext cx="9144001" cy="6858000"/>
            <a:chOff x="0" y="0"/>
            <a:chExt cx="9144001" cy="6858000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" name="Freeform 9"/>
            <p:cNvSpPr>
              <a:spLocks/>
            </p:cNvSpPr>
            <p:nvPr userDrawn="1"/>
          </p:nvSpPr>
          <p:spPr bwMode="auto">
            <a:xfrm>
              <a:off x="7543800" y="0"/>
              <a:ext cx="1600201" cy="22098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32" y="0"/>
                </a:cxn>
                <a:cxn ang="0">
                  <a:pos x="1432" y="3492"/>
                </a:cxn>
                <a:cxn ang="0">
                  <a:pos x="1419" y="3252"/>
                </a:cxn>
                <a:cxn ang="0">
                  <a:pos x="1406" y="3024"/>
                </a:cxn>
                <a:cxn ang="0">
                  <a:pos x="1393" y="2807"/>
                </a:cxn>
                <a:cxn ang="0">
                  <a:pos x="1379" y="2601"/>
                </a:cxn>
                <a:cxn ang="0">
                  <a:pos x="1364" y="2407"/>
                </a:cxn>
                <a:cxn ang="0">
                  <a:pos x="1348" y="2222"/>
                </a:cxn>
                <a:cxn ang="0">
                  <a:pos x="1330" y="2047"/>
                </a:cxn>
                <a:cxn ang="0">
                  <a:pos x="1311" y="1881"/>
                </a:cxn>
                <a:cxn ang="0">
                  <a:pos x="1291" y="1726"/>
                </a:cxn>
                <a:cxn ang="0">
                  <a:pos x="1268" y="1580"/>
                </a:cxn>
                <a:cxn ang="0">
                  <a:pos x="1245" y="1442"/>
                </a:cxn>
                <a:cxn ang="0">
                  <a:pos x="1218" y="1313"/>
                </a:cxn>
                <a:cxn ang="0">
                  <a:pos x="1190" y="1192"/>
                </a:cxn>
                <a:cxn ang="0">
                  <a:pos x="1158" y="1078"/>
                </a:cxn>
                <a:cxn ang="0">
                  <a:pos x="1125" y="973"/>
                </a:cxn>
                <a:cxn ang="0">
                  <a:pos x="1089" y="873"/>
                </a:cxn>
                <a:cxn ang="0">
                  <a:pos x="1049" y="781"/>
                </a:cxn>
                <a:cxn ang="0">
                  <a:pos x="1007" y="696"/>
                </a:cxn>
                <a:cxn ang="0">
                  <a:pos x="962" y="617"/>
                </a:cxn>
                <a:cxn ang="0">
                  <a:pos x="913" y="544"/>
                </a:cxn>
                <a:cxn ang="0">
                  <a:pos x="860" y="475"/>
                </a:cxn>
                <a:cxn ang="0">
                  <a:pos x="804" y="413"/>
                </a:cxn>
                <a:cxn ang="0">
                  <a:pos x="744" y="354"/>
                </a:cxn>
                <a:cxn ang="0">
                  <a:pos x="680" y="301"/>
                </a:cxn>
                <a:cxn ang="0">
                  <a:pos x="611" y="252"/>
                </a:cxn>
                <a:cxn ang="0">
                  <a:pos x="539" y="206"/>
                </a:cxn>
                <a:cxn ang="0">
                  <a:pos x="461" y="165"/>
                </a:cxn>
                <a:cxn ang="0">
                  <a:pos x="379" y="128"/>
                </a:cxn>
                <a:cxn ang="0">
                  <a:pos x="292" y="92"/>
                </a:cxn>
                <a:cxn ang="0">
                  <a:pos x="200" y="59"/>
                </a:cxn>
                <a:cxn ang="0">
                  <a:pos x="103" y="28"/>
                </a:cxn>
                <a:cxn ang="0">
                  <a:pos x="0" y="0"/>
                </a:cxn>
              </a:cxnLst>
              <a:rect l="0" t="0" r="r" b="b"/>
              <a:pathLst>
                <a:path w="1432" h="3492">
                  <a:moveTo>
                    <a:pt x="0" y="0"/>
                  </a:moveTo>
                  <a:lnTo>
                    <a:pt x="1432" y="0"/>
                  </a:lnTo>
                  <a:lnTo>
                    <a:pt x="1432" y="3492"/>
                  </a:lnTo>
                  <a:lnTo>
                    <a:pt x="1419" y="3252"/>
                  </a:lnTo>
                  <a:lnTo>
                    <a:pt x="1406" y="3024"/>
                  </a:lnTo>
                  <a:lnTo>
                    <a:pt x="1393" y="2807"/>
                  </a:lnTo>
                  <a:lnTo>
                    <a:pt x="1379" y="2601"/>
                  </a:lnTo>
                  <a:lnTo>
                    <a:pt x="1364" y="2407"/>
                  </a:lnTo>
                  <a:lnTo>
                    <a:pt x="1348" y="2222"/>
                  </a:lnTo>
                  <a:lnTo>
                    <a:pt x="1330" y="2047"/>
                  </a:lnTo>
                  <a:lnTo>
                    <a:pt x="1311" y="1881"/>
                  </a:lnTo>
                  <a:lnTo>
                    <a:pt x="1291" y="1726"/>
                  </a:lnTo>
                  <a:lnTo>
                    <a:pt x="1268" y="1580"/>
                  </a:lnTo>
                  <a:lnTo>
                    <a:pt x="1245" y="1442"/>
                  </a:lnTo>
                  <a:lnTo>
                    <a:pt x="1218" y="1313"/>
                  </a:lnTo>
                  <a:lnTo>
                    <a:pt x="1190" y="1192"/>
                  </a:lnTo>
                  <a:lnTo>
                    <a:pt x="1158" y="1078"/>
                  </a:lnTo>
                  <a:lnTo>
                    <a:pt x="1125" y="973"/>
                  </a:lnTo>
                  <a:lnTo>
                    <a:pt x="1089" y="873"/>
                  </a:lnTo>
                  <a:lnTo>
                    <a:pt x="1049" y="781"/>
                  </a:lnTo>
                  <a:lnTo>
                    <a:pt x="1007" y="696"/>
                  </a:lnTo>
                  <a:lnTo>
                    <a:pt x="962" y="617"/>
                  </a:lnTo>
                  <a:lnTo>
                    <a:pt x="913" y="544"/>
                  </a:lnTo>
                  <a:lnTo>
                    <a:pt x="860" y="475"/>
                  </a:lnTo>
                  <a:lnTo>
                    <a:pt x="804" y="413"/>
                  </a:lnTo>
                  <a:lnTo>
                    <a:pt x="744" y="354"/>
                  </a:lnTo>
                  <a:lnTo>
                    <a:pt x="680" y="301"/>
                  </a:lnTo>
                  <a:lnTo>
                    <a:pt x="611" y="252"/>
                  </a:lnTo>
                  <a:lnTo>
                    <a:pt x="539" y="206"/>
                  </a:lnTo>
                  <a:lnTo>
                    <a:pt x="461" y="165"/>
                  </a:lnTo>
                  <a:lnTo>
                    <a:pt x="379" y="128"/>
                  </a:lnTo>
                  <a:lnTo>
                    <a:pt x="292" y="92"/>
                  </a:lnTo>
                  <a:lnTo>
                    <a:pt x="200" y="59"/>
                  </a:lnTo>
                  <a:lnTo>
                    <a:pt x="103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 userDrawn="1"/>
          </p:nvSpPr>
          <p:spPr bwMode="auto">
            <a:xfrm>
              <a:off x="3733800" y="5715000"/>
              <a:ext cx="5029200" cy="762000"/>
            </a:xfrm>
            <a:custGeom>
              <a:avLst/>
              <a:gdLst/>
              <a:ahLst/>
              <a:cxnLst>
                <a:cxn ang="0">
                  <a:pos x="17264" y="180"/>
                </a:cxn>
                <a:cxn ang="0">
                  <a:pos x="16706" y="689"/>
                </a:cxn>
                <a:cxn ang="0">
                  <a:pos x="15959" y="1141"/>
                </a:cxn>
                <a:cxn ang="0">
                  <a:pos x="15050" y="1535"/>
                </a:cxn>
                <a:cxn ang="0">
                  <a:pos x="14003" y="1871"/>
                </a:cxn>
                <a:cxn ang="0">
                  <a:pos x="12844" y="2151"/>
                </a:cxn>
                <a:cxn ang="0">
                  <a:pos x="11599" y="2374"/>
                </a:cxn>
                <a:cxn ang="0">
                  <a:pos x="10294" y="2540"/>
                </a:cxn>
                <a:cxn ang="0">
                  <a:pos x="8951" y="2649"/>
                </a:cxn>
                <a:cxn ang="0">
                  <a:pos x="7599" y="2704"/>
                </a:cxn>
                <a:cxn ang="0">
                  <a:pos x="6264" y="2702"/>
                </a:cxn>
                <a:cxn ang="0">
                  <a:pos x="4968" y="2645"/>
                </a:cxn>
                <a:cxn ang="0">
                  <a:pos x="3740" y="2534"/>
                </a:cxn>
                <a:cxn ang="0">
                  <a:pos x="2603" y="2367"/>
                </a:cxn>
                <a:cxn ang="0">
                  <a:pos x="1584" y="2147"/>
                </a:cxn>
                <a:cxn ang="0">
                  <a:pos x="708" y="1871"/>
                </a:cxn>
                <a:cxn ang="0">
                  <a:pos x="0" y="1543"/>
                </a:cxn>
                <a:cxn ang="0">
                  <a:pos x="341" y="1635"/>
                </a:cxn>
                <a:cxn ang="0">
                  <a:pos x="1155" y="1920"/>
                </a:cxn>
                <a:cxn ang="0">
                  <a:pos x="2121" y="2151"/>
                </a:cxn>
                <a:cxn ang="0">
                  <a:pos x="3215" y="2331"/>
                </a:cxn>
                <a:cxn ang="0">
                  <a:pos x="4413" y="2457"/>
                </a:cxn>
                <a:cxn ang="0">
                  <a:pos x="5686" y="2531"/>
                </a:cxn>
                <a:cxn ang="0">
                  <a:pos x="7011" y="2550"/>
                </a:cxn>
                <a:cxn ang="0">
                  <a:pos x="8361" y="2515"/>
                </a:cxn>
                <a:cxn ang="0">
                  <a:pos x="9712" y="2426"/>
                </a:cxn>
                <a:cxn ang="0">
                  <a:pos x="11037" y="2283"/>
                </a:cxn>
                <a:cxn ang="0">
                  <a:pos x="12311" y="2084"/>
                </a:cxn>
                <a:cxn ang="0">
                  <a:pos x="13509" y="1831"/>
                </a:cxn>
                <a:cxn ang="0">
                  <a:pos x="14604" y="1522"/>
                </a:cxn>
                <a:cxn ang="0">
                  <a:pos x="15571" y="1158"/>
                </a:cxn>
                <a:cxn ang="0">
                  <a:pos x="16386" y="737"/>
                </a:cxn>
                <a:cxn ang="0">
                  <a:pos x="17021" y="260"/>
                </a:cxn>
              </a:cxnLst>
              <a:rect l="0" t="0" r="r" b="b"/>
              <a:pathLst>
                <a:path w="17264" h="2710">
                  <a:moveTo>
                    <a:pt x="17264" y="0"/>
                  </a:moveTo>
                  <a:lnTo>
                    <a:pt x="17264" y="180"/>
                  </a:lnTo>
                  <a:lnTo>
                    <a:pt x="17010" y="442"/>
                  </a:lnTo>
                  <a:lnTo>
                    <a:pt x="16706" y="689"/>
                  </a:lnTo>
                  <a:lnTo>
                    <a:pt x="16354" y="923"/>
                  </a:lnTo>
                  <a:lnTo>
                    <a:pt x="15959" y="1141"/>
                  </a:lnTo>
                  <a:lnTo>
                    <a:pt x="15524" y="1345"/>
                  </a:lnTo>
                  <a:lnTo>
                    <a:pt x="15050" y="1535"/>
                  </a:lnTo>
                  <a:lnTo>
                    <a:pt x="14543" y="1710"/>
                  </a:lnTo>
                  <a:lnTo>
                    <a:pt x="14003" y="1871"/>
                  </a:lnTo>
                  <a:lnTo>
                    <a:pt x="13437" y="2018"/>
                  </a:lnTo>
                  <a:lnTo>
                    <a:pt x="12844" y="2151"/>
                  </a:lnTo>
                  <a:lnTo>
                    <a:pt x="12232" y="2269"/>
                  </a:lnTo>
                  <a:lnTo>
                    <a:pt x="11599" y="2374"/>
                  </a:lnTo>
                  <a:lnTo>
                    <a:pt x="10952" y="2464"/>
                  </a:lnTo>
                  <a:lnTo>
                    <a:pt x="10294" y="2540"/>
                  </a:lnTo>
                  <a:lnTo>
                    <a:pt x="9625" y="2602"/>
                  </a:lnTo>
                  <a:lnTo>
                    <a:pt x="8951" y="2649"/>
                  </a:lnTo>
                  <a:lnTo>
                    <a:pt x="8275" y="2684"/>
                  </a:lnTo>
                  <a:lnTo>
                    <a:pt x="7599" y="2704"/>
                  </a:lnTo>
                  <a:lnTo>
                    <a:pt x="6928" y="2710"/>
                  </a:lnTo>
                  <a:lnTo>
                    <a:pt x="6264" y="2702"/>
                  </a:lnTo>
                  <a:lnTo>
                    <a:pt x="5609" y="2681"/>
                  </a:lnTo>
                  <a:lnTo>
                    <a:pt x="4968" y="2645"/>
                  </a:lnTo>
                  <a:lnTo>
                    <a:pt x="4344" y="2597"/>
                  </a:lnTo>
                  <a:lnTo>
                    <a:pt x="3740" y="2534"/>
                  </a:lnTo>
                  <a:lnTo>
                    <a:pt x="3158" y="2457"/>
                  </a:lnTo>
                  <a:lnTo>
                    <a:pt x="2603" y="2367"/>
                  </a:lnTo>
                  <a:lnTo>
                    <a:pt x="2077" y="2264"/>
                  </a:lnTo>
                  <a:lnTo>
                    <a:pt x="1584" y="2147"/>
                  </a:lnTo>
                  <a:lnTo>
                    <a:pt x="1126" y="2016"/>
                  </a:lnTo>
                  <a:lnTo>
                    <a:pt x="708" y="1871"/>
                  </a:lnTo>
                  <a:lnTo>
                    <a:pt x="331" y="1714"/>
                  </a:lnTo>
                  <a:lnTo>
                    <a:pt x="0" y="1543"/>
                  </a:lnTo>
                  <a:lnTo>
                    <a:pt x="0" y="1474"/>
                  </a:lnTo>
                  <a:lnTo>
                    <a:pt x="341" y="1635"/>
                  </a:lnTo>
                  <a:lnTo>
                    <a:pt x="727" y="1784"/>
                  </a:lnTo>
                  <a:lnTo>
                    <a:pt x="1155" y="1920"/>
                  </a:lnTo>
                  <a:lnTo>
                    <a:pt x="1621" y="2042"/>
                  </a:lnTo>
                  <a:lnTo>
                    <a:pt x="2121" y="2151"/>
                  </a:lnTo>
                  <a:lnTo>
                    <a:pt x="2654" y="2249"/>
                  </a:lnTo>
                  <a:lnTo>
                    <a:pt x="3215" y="2331"/>
                  </a:lnTo>
                  <a:lnTo>
                    <a:pt x="3803" y="2401"/>
                  </a:lnTo>
                  <a:lnTo>
                    <a:pt x="4413" y="2457"/>
                  </a:lnTo>
                  <a:lnTo>
                    <a:pt x="5041" y="2500"/>
                  </a:lnTo>
                  <a:lnTo>
                    <a:pt x="5686" y="2531"/>
                  </a:lnTo>
                  <a:lnTo>
                    <a:pt x="6343" y="2547"/>
                  </a:lnTo>
                  <a:lnTo>
                    <a:pt x="7011" y="2550"/>
                  </a:lnTo>
                  <a:lnTo>
                    <a:pt x="7685" y="2539"/>
                  </a:lnTo>
                  <a:lnTo>
                    <a:pt x="8361" y="2515"/>
                  </a:lnTo>
                  <a:lnTo>
                    <a:pt x="9039" y="2478"/>
                  </a:lnTo>
                  <a:lnTo>
                    <a:pt x="9712" y="2426"/>
                  </a:lnTo>
                  <a:lnTo>
                    <a:pt x="10379" y="2361"/>
                  </a:lnTo>
                  <a:lnTo>
                    <a:pt x="11037" y="2283"/>
                  </a:lnTo>
                  <a:lnTo>
                    <a:pt x="11682" y="2190"/>
                  </a:lnTo>
                  <a:lnTo>
                    <a:pt x="12311" y="2084"/>
                  </a:lnTo>
                  <a:lnTo>
                    <a:pt x="12921" y="1964"/>
                  </a:lnTo>
                  <a:lnTo>
                    <a:pt x="13509" y="1831"/>
                  </a:lnTo>
                  <a:lnTo>
                    <a:pt x="14070" y="1683"/>
                  </a:lnTo>
                  <a:lnTo>
                    <a:pt x="14604" y="1522"/>
                  </a:lnTo>
                  <a:lnTo>
                    <a:pt x="15105" y="1347"/>
                  </a:lnTo>
                  <a:lnTo>
                    <a:pt x="15571" y="1158"/>
                  </a:lnTo>
                  <a:lnTo>
                    <a:pt x="15999" y="954"/>
                  </a:lnTo>
                  <a:lnTo>
                    <a:pt x="16386" y="737"/>
                  </a:lnTo>
                  <a:lnTo>
                    <a:pt x="16728" y="506"/>
                  </a:lnTo>
                  <a:lnTo>
                    <a:pt x="17021" y="260"/>
                  </a:lnTo>
                  <a:lnTo>
                    <a:pt x="17264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50000">
                  <a:schemeClr val="accent2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8F03A-58E1-4ECA-9024-348A9A81A5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0" y="2855091"/>
            <a:ext cx="3581400" cy="4002909"/>
            <a:chOff x="0" y="2533588"/>
            <a:chExt cx="8022336" cy="8966516"/>
          </a:xfrm>
        </p:grpSpPr>
        <p:sp>
          <p:nvSpPr>
            <p:cNvPr id="13" name="Freeform 7"/>
            <p:cNvSpPr>
              <a:spLocks/>
            </p:cNvSpPr>
            <p:nvPr userDrawn="1"/>
          </p:nvSpPr>
          <p:spPr bwMode="auto">
            <a:xfrm>
              <a:off x="0" y="2533588"/>
              <a:ext cx="4127500" cy="251459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4" y="18"/>
                </a:cxn>
                <a:cxn ang="0">
                  <a:pos x="246" y="40"/>
                </a:cxn>
                <a:cxn ang="0">
                  <a:pos x="365" y="64"/>
                </a:cxn>
                <a:cxn ang="0">
                  <a:pos x="596" y="127"/>
                </a:cxn>
                <a:cxn ang="0">
                  <a:pos x="815" y="200"/>
                </a:cxn>
                <a:cxn ang="0">
                  <a:pos x="1025" y="286"/>
                </a:cxn>
                <a:cxn ang="0">
                  <a:pos x="1223" y="380"/>
                </a:cxn>
                <a:cxn ang="0">
                  <a:pos x="1411" y="482"/>
                </a:cxn>
                <a:cxn ang="0">
                  <a:pos x="1588" y="591"/>
                </a:cxn>
                <a:cxn ang="0">
                  <a:pos x="1753" y="707"/>
                </a:cxn>
                <a:cxn ang="0">
                  <a:pos x="1907" y="824"/>
                </a:cxn>
                <a:cxn ang="0">
                  <a:pos x="2047" y="946"/>
                </a:cxn>
                <a:cxn ang="0">
                  <a:pos x="2177" y="1066"/>
                </a:cxn>
                <a:cxn ang="0">
                  <a:pos x="2293" y="1189"/>
                </a:cxn>
                <a:cxn ang="0">
                  <a:pos x="2397" y="1308"/>
                </a:cxn>
                <a:cxn ang="0">
                  <a:pos x="2488" y="1423"/>
                </a:cxn>
                <a:cxn ang="0">
                  <a:pos x="2565" y="1534"/>
                </a:cxn>
                <a:cxn ang="0">
                  <a:pos x="2600" y="1587"/>
                </a:cxn>
                <a:cxn ang="0">
                  <a:pos x="2535" y="1522"/>
                </a:cxn>
                <a:cxn ang="0">
                  <a:pos x="2455" y="1451"/>
                </a:cxn>
                <a:cxn ang="0">
                  <a:pos x="2359" y="1375"/>
                </a:cxn>
                <a:cxn ang="0">
                  <a:pos x="2247" y="1294"/>
                </a:cxn>
                <a:cxn ang="0">
                  <a:pos x="2119" y="1215"/>
                </a:cxn>
                <a:cxn ang="0">
                  <a:pos x="1981" y="1134"/>
                </a:cxn>
                <a:cxn ang="0">
                  <a:pos x="1827" y="1058"/>
                </a:cxn>
                <a:cxn ang="0">
                  <a:pos x="1662" y="986"/>
                </a:cxn>
                <a:cxn ang="0">
                  <a:pos x="1486" y="921"/>
                </a:cxn>
                <a:cxn ang="0">
                  <a:pos x="1299" y="865"/>
                </a:cxn>
                <a:cxn ang="0">
                  <a:pos x="1103" y="819"/>
                </a:cxn>
                <a:cxn ang="0">
                  <a:pos x="896" y="787"/>
                </a:cxn>
                <a:cxn ang="0">
                  <a:pos x="791" y="776"/>
                </a:cxn>
                <a:cxn ang="0">
                  <a:pos x="683" y="769"/>
                </a:cxn>
                <a:cxn ang="0">
                  <a:pos x="573" y="768"/>
                </a:cxn>
                <a:cxn ang="0">
                  <a:pos x="462" y="769"/>
                </a:cxn>
                <a:cxn ang="0">
                  <a:pos x="348" y="776"/>
                </a:cxn>
                <a:cxn ang="0">
                  <a:pos x="234" y="787"/>
                </a:cxn>
                <a:cxn ang="0">
                  <a:pos x="117" y="806"/>
                </a:cxn>
                <a:cxn ang="0">
                  <a:pos x="0" y="827"/>
                </a:cxn>
                <a:cxn ang="0">
                  <a:pos x="0" y="0"/>
                </a:cxn>
              </a:cxnLst>
              <a:rect l="0" t="0" r="r" b="b"/>
              <a:pathLst>
                <a:path w="2600" h="1587">
                  <a:moveTo>
                    <a:pt x="0" y="0"/>
                  </a:moveTo>
                  <a:lnTo>
                    <a:pt x="0" y="0"/>
                  </a:lnTo>
                  <a:lnTo>
                    <a:pt x="63" y="8"/>
                  </a:lnTo>
                  <a:lnTo>
                    <a:pt x="124" y="18"/>
                  </a:lnTo>
                  <a:lnTo>
                    <a:pt x="185" y="28"/>
                  </a:lnTo>
                  <a:lnTo>
                    <a:pt x="246" y="40"/>
                  </a:lnTo>
                  <a:lnTo>
                    <a:pt x="305" y="53"/>
                  </a:lnTo>
                  <a:lnTo>
                    <a:pt x="365" y="64"/>
                  </a:lnTo>
                  <a:lnTo>
                    <a:pt x="480" y="94"/>
                  </a:lnTo>
                  <a:lnTo>
                    <a:pt x="596" y="127"/>
                  </a:lnTo>
                  <a:lnTo>
                    <a:pt x="706" y="162"/>
                  </a:lnTo>
                  <a:lnTo>
                    <a:pt x="815" y="200"/>
                  </a:lnTo>
                  <a:lnTo>
                    <a:pt x="921" y="241"/>
                  </a:lnTo>
                  <a:lnTo>
                    <a:pt x="1025" y="286"/>
                  </a:lnTo>
                  <a:lnTo>
                    <a:pt x="1126" y="330"/>
                  </a:lnTo>
                  <a:lnTo>
                    <a:pt x="1223" y="380"/>
                  </a:lnTo>
                  <a:lnTo>
                    <a:pt x="1319" y="429"/>
                  </a:lnTo>
                  <a:lnTo>
                    <a:pt x="1411" y="482"/>
                  </a:lnTo>
                  <a:lnTo>
                    <a:pt x="1502" y="537"/>
                  </a:lnTo>
                  <a:lnTo>
                    <a:pt x="1588" y="591"/>
                  </a:lnTo>
                  <a:lnTo>
                    <a:pt x="1672" y="649"/>
                  </a:lnTo>
                  <a:lnTo>
                    <a:pt x="1753" y="707"/>
                  </a:lnTo>
                  <a:lnTo>
                    <a:pt x="1831" y="764"/>
                  </a:lnTo>
                  <a:lnTo>
                    <a:pt x="1907" y="824"/>
                  </a:lnTo>
                  <a:lnTo>
                    <a:pt x="1979" y="885"/>
                  </a:lnTo>
                  <a:lnTo>
                    <a:pt x="2047" y="946"/>
                  </a:lnTo>
                  <a:lnTo>
                    <a:pt x="2113" y="1005"/>
                  </a:lnTo>
                  <a:lnTo>
                    <a:pt x="2177" y="1066"/>
                  </a:lnTo>
                  <a:lnTo>
                    <a:pt x="2237" y="1128"/>
                  </a:lnTo>
                  <a:lnTo>
                    <a:pt x="2293" y="1189"/>
                  </a:lnTo>
                  <a:lnTo>
                    <a:pt x="2347" y="1248"/>
                  </a:lnTo>
                  <a:lnTo>
                    <a:pt x="2397" y="1308"/>
                  </a:lnTo>
                  <a:lnTo>
                    <a:pt x="2445" y="1365"/>
                  </a:lnTo>
                  <a:lnTo>
                    <a:pt x="2488" y="1423"/>
                  </a:lnTo>
                  <a:lnTo>
                    <a:pt x="2529" y="1479"/>
                  </a:lnTo>
                  <a:lnTo>
                    <a:pt x="2565" y="1534"/>
                  </a:lnTo>
                  <a:lnTo>
                    <a:pt x="2600" y="1587"/>
                  </a:lnTo>
                  <a:lnTo>
                    <a:pt x="2600" y="1587"/>
                  </a:lnTo>
                  <a:lnTo>
                    <a:pt x="2570" y="1555"/>
                  </a:lnTo>
                  <a:lnTo>
                    <a:pt x="2535" y="1522"/>
                  </a:lnTo>
                  <a:lnTo>
                    <a:pt x="2497" y="1487"/>
                  </a:lnTo>
                  <a:lnTo>
                    <a:pt x="2455" y="1451"/>
                  </a:lnTo>
                  <a:lnTo>
                    <a:pt x="2408" y="1413"/>
                  </a:lnTo>
                  <a:lnTo>
                    <a:pt x="2359" y="1375"/>
                  </a:lnTo>
                  <a:lnTo>
                    <a:pt x="2304" y="1336"/>
                  </a:lnTo>
                  <a:lnTo>
                    <a:pt x="2247" y="1294"/>
                  </a:lnTo>
                  <a:lnTo>
                    <a:pt x="2185" y="1255"/>
                  </a:lnTo>
                  <a:lnTo>
                    <a:pt x="2119" y="1215"/>
                  </a:lnTo>
                  <a:lnTo>
                    <a:pt x="2052" y="1174"/>
                  </a:lnTo>
                  <a:lnTo>
                    <a:pt x="1981" y="1134"/>
                  </a:lnTo>
                  <a:lnTo>
                    <a:pt x="1905" y="1096"/>
                  </a:lnTo>
                  <a:lnTo>
                    <a:pt x="1827" y="1058"/>
                  </a:lnTo>
                  <a:lnTo>
                    <a:pt x="1746" y="1020"/>
                  </a:lnTo>
                  <a:lnTo>
                    <a:pt x="1662" y="986"/>
                  </a:lnTo>
                  <a:lnTo>
                    <a:pt x="1576" y="953"/>
                  </a:lnTo>
                  <a:lnTo>
                    <a:pt x="1486" y="921"/>
                  </a:lnTo>
                  <a:lnTo>
                    <a:pt x="1393" y="891"/>
                  </a:lnTo>
                  <a:lnTo>
                    <a:pt x="1299" y="865"/>
                  </a:lnTo>
                  <a:lnTo>
                    <a:pt x="1202" y="840"/>
                  </a:lnTo>
                  <a:lnTo>
                    <a:pt x="1103" y="819"/>
                  </a:lnTo>
                  <a:lnTo>
                    <a:pt x="1000" y="801"/>
                  </a:lnTo>
                  <a:lnTo>
                    <a:pt x="896" y="787"/>
                  </a:lnTo>
                  <a:lnTo>
                    <a:pt x="843" y="781"/>
                  </a:lnTo>
                  <a:lnTo>
                    <a:pt x="791" y="776"/>
                  </a:lnTo>
                  <a:lnTo>
                    <a:pt x="738" y="773"/>
                  </a:lnTo>
                  <a:lnTo>
                    <a:pt x="683" y="769"/>
                  </a:lnTo>
                  <a:lnTo>
                    <a:pt x="629" y="768"/>
                  </a:lnTo>
                  <a:lnTo>
                    <a:pt x="573" y="768"/>
                  </a:lnTo>
                  <a:lnTo>
                    <a:pt x="518" y="768"/>
                  </a:lnTo>
                  <a:lnTo>
                    <a:pt x="462" y="769"/>
                  </a:lnTo>
                  <a:lnTo>
                    <a:pt x="406" y="773"/>
                  </a:lnTo>
                  <a:lnTo>
                    <a:pt x="348" y="776"/>
                  </a:lnTo>
                  <a:lnTo>
                    <a:pt x="292" y="781"/>
                  </a:lnTo>
                  <a:lnTo>
                    <a:pt x="234" y="787"/>
                  </a:lnTo>
                  <a:lnTo>
                    <a:pt x="177" y="796"/>
                  </a:lnTo>
                  <a:lnTo>
                    <a:pt x="117" y="806"/>
                  </a:lnTo>
                  <a:lnTo>
                    <a:pt x="59" y="816"/>
                  </a:lnTo>
                  <a:lnTo>
                    <a:pt x="0" y="8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8"/>
            <p:cNvSpPr>
              <a:spLocks/>
            </p:cNvSpPr>
            <p:nvPr userDrawn="1"/>
          </p:nvSpPr>
          <p:spPr bwMode="auto">
            <a:xfrm>
              <a:off x="0" y="4980432"/>
              <a:ext cx="3184026" cy="6519672"/>
            </a:xfrm>
            <a:custGeom>
              <a:avLst/>
              <a:gdLst/>
              <a:ahLst/>
              <a:cxnLst>
                <a:cxn ang="0">
                  <a:pos x="0" y="776"/>
                </a:cxn>
                <a:cxn ang="0">
                  <a:pos x="0" y="776"/>
                </a:cxn>
                <a:cxn ang="0">
                  <a:pos x="38" y="703"/>
                </a:cxn>
                <a:cxn ang="0">
                  <a:pos x="78" y="634"/>
                </a:cxn>
                <a:cxn ang="0">
                  <a:pos x="119" y="566"/>
                </a:cxn>
                <a:cxn ang="0">
                  <a:pos x="162" y="502"/>
                </a:cxn>
                <a:cxn ang="0">
                  <a:pos x="208" y="441"/>
                </a:cxn>
                <a:cxn ang="0">
                  <a:pos x="256" y="381"/>
                </a:cxn>
                <a:cxn ang="0">
                  <a:pos x="305" y="327"/>
                </a:cxn>
                <a:cxn ang="0">
                  <a:pos x="330" y="300"/>
                </a:cxn>
                <a:cxn ang="0">
                  <a:pos x="357" y="274"/>
                </a:cxn>
                <a:cxn ang="0">
                  <a:pos x="385" y="249"/>
                </a:cxn>
                <a:cxn ang="0">
                  <a:pos x="411" y="226"/>
                </a:cxn>
                <a:cxn ang="0">
                  <a:pos x="439" y="203"/>
                </a:cxn>
                <a:cxn ang="0">
                  <a:pos x="469" y="182"/>
                </a:cxn>
                <a:cxn ang="0">
                  <a:pos x="497" y="160"/>
                </a:cxn>
                <a:cxn ang="0">
                  <a:pos x="527" y="140"/>
                </a:cxn>
                <a:cxn ang="0">
                  <a:pos x="558" y="122"/>
                </a:cxn>
                <a:cxn ang="0">
                  <a:pos x="588" y="104"/>
                </a:cxn>
                <a:cxn ang="0">
                  <a:pos x="619" y="87"/>
                </a:cxn>
                <a:cxn ang="0">
                  <a:pos x="652" y="71"/>
                </a:cxn>
                <a:cxn ang="0">
                  <a:pos x="685" y="56"/>
                </a:cxn>
                <a:cxn ang="0">
                  <a:pos x="718" y="43"/>
                </a:cxn>
                <a:cxn ang="0">
                  <a:pos x="751" y="31"/>
                </a:cxn>
                <a:cxn ang="0">
                  <a:pos x="786" y="20"/>
                </a:cxn>
                <a:cxn ang="0">
                  <a:pos x="822" y="10"/>
                </a:cxn>
                <a:cxn ang="0">
                  <a:pos x="857" y="0"/>
                </a:cxn>
                <a:cxn ang="0">
                  <a:pos x="857" y="0"/>
                </a:cxn>
                <a:cxn ang="0">
                  <a:pos x="806" y="46"/>
                </a:cxn>
                <a:cxn ang="0">
                  <a:pos x="754" y="94"/>
                </a:cxn>
                <a:cxn ang="0">
                  <a:pos x="706" y="144"/>
                </a:cxn>
                <a:cxn ang="0">
                  <a:pos x="660" y="196"/>
                </a:cxn>
                <a:cxn ang="0">
                  <a:pos x="617" y="249"/>
                </a:cxn>
                <a:cxn ang="0">
                  <a:pos x="576" y="304"/>
                </a:cxn>
                <a:cxn ang="0">
                  <a:pos x="536" y="362"/>
                </a:cxn>
                <a:cxn ang="0">
                  <a:pos x="498" y="419"/>
                </a:cxn>
                <a:cxn ang="0">
                  <a:pos x="462" y="479"/>
                </a:cxn>
                <a:cxn ang="0">
                  <a:pos x="429" y="538"/>
                </a:cxn>
                <a:cxn ang="0">
                  <a:pos x="398" y="601"/>
                </a:cxn>
                <a:cxn ang="0">
                  <a:pos x="368" y="664"/>
                </a:cxn>
                <a:cxn ang="0">
                  <a:pos x="340" y="728"/>
                </a:cxn>
                <a:cxn ang="0">
                  <a:pos x="315" y="792"/>
                </a:cxn>
                <a:cxn ang="0">
                  <a:pos x="291" y="858"/>
                </a:cxn>
                <a:cxn ang="0">
                  <a:pos x="269" y="925"/>
                </a:cxn>
                <a:cxn ang="0">
                  <a:pos x="249" y="992"/>
                </a:cxn>
                <a:cxn ang="0">
                  <a:pos x="229" y="1060"/>
                </a:cxn>
                <a:cxn ang="0">
                  <a:pos x="213" y="1128"/>
                </a:cxn>
                <a:cxn ang="0">
                  <a:pos x="198" y="1197"/>
                </a:cxn>
                <a:cxn ang="0">
                  <a:pos x="185" y="1266"/>
                </a:cxn>
                <a:cxn ang="0">
                  <a:pos x="173" y="1336"/>
                </a:cxn>
                <a:cxn ang="0">
                  <a:pos x="162" y="1405"/>
                </a:cxn>
                <a:cxn ang="0">
                  <a:pos x="154" y="1474"/>
                </a:cxn>
                <a:cxn ang="0">
                  <a:pos x="147" y="1544"/>
                </a:cxn>
                <a:cxn ang="0">
                  <a:pos x="140" y="1613"/>
                </a:cxn>
                <a:cxn ang="0">
                  <a:pos x="137" y="1682"/>
                </a:cxn>
                <a:cxn ang="0">
                  <a:pos x="134" y="1752"/>
                </a:cxn>
                <a:cxn ang="0">
                  <a:pos x="132" y="1821"/>
                </a:cxn>
                <a:cxn ang="0">
                  <a:pos x="132" y="1889"/>
                </a:cxn>
                <a:cxn ang="0">
                  <a:pos x="134" y="1956"/>
                </a:cxn>
                <a:cxn ang="0">
                  <a:pos x="135" y="2024"/>
                </a:cxn>
                <a:cxn ang="0">
                  <a:pos x="0" y="2024"/>
                </a:cxn>
                <a:cxn ang="0">
                  <a:pos x="0" y="776"/>
                </a:cxn>
                <a:cxn ang="0">
                  <a:pos x="0" y="776"/>
                </a:cxn>
              </a:cxnLst>
              <a:rect l="0" t="0" r="r" b="b"/>
              <a:pathLst>
                <a:path w="857" h="2024">
                  <a:moveTo>
                    <a:pt x="0" y="776"/>
                  </a:moveTo>
                  <a:lnTo>
                    <a:pt x="0" y="776"/>
                  </a:lnTo>
                  <a:lnTo>
                    <a:pt x="38" y="703"/>
                  </a:lnTo>
                  <a:lnTo>
                    <a:pt x="78" y="634"/>
                  </a:lnTo>
                  <a:lnTo>
                    <a:pt x="119" y="566"/>
                  </a:lnTo>
                  <a:lnTo>
                    <a:pt x="162" y="502"/>
                  </a:lnTo>
                  <a:lnTo>
                    <a:pt x="208" y="441"/>
                  </a:lnTo>
                  <a:lnTo>
                    <a:pt x="256" y="381"/>
                  </a:lnTo>
                  <a:lnTo>
                    <a:pt x="305" y="327"/>
                  </a:lnTo>
                  <a:lnTo>
                    <a:pt x="330" y="300"/>
                  </a:lnTo>
                  <a:lnTo>
                    <a:pt x="357" y="274"/>
                  </a:lnTo>
                  <a:lnTo>
                    <a:pt x="385" y="249"/>
                  </a:lnTo>
                  <a:lnTo>
                    <a:pt x="411" y="226"/>
                  </a:lnTo>
                  <a:lnTo>
                    <a:pt x="439" y="203"/>
                  </a:lnTo>
                  <a:lnTo>
                    <a:pt x="469" y="182"/>
                  </a:lnTo>
                  <a:lnTo>
                    <a:pt x="497" y="160"/>
                  </a:lnTo>
                  <a:lnTo>
                    <a:pt x="527" y="140"/>
                  </a:lnTo>
                  <a:lnTo>
                    <a:pt x="558" y="122"/>
                  </a:lnTo>
                  <a:lnTo>
                    <a:pt x="588" y="104"/>
                  </a:lnTo>
                  <a:lnTo>
                    <a:pt x="619" y="87"/>
                  </a:lnTo>
                  <a:lnTo>
                    <a:pt x="652" y="71"/>
                  </a:lnTo>
                  <a:lnTo>
                    <a:pt x="685" y="56"/>
                  </a:lnTo>
                  <a:lnTo>
                    <a:pt x="718" y="43"/>
                  </a:lnTo>
                  <a:lnTo>
                    <a:pt x="751" y="31"/>
                  </a:lnTo>
                  <a:lnTo>
                    <a:pt x="786" y="20"/>
                  </a:lnTo>
                  <a:lnTo>
                    <a:pt x="822" y="10"/>
                  </a:lnTo>
                  <a:lnTo>
                    <a:pt x="857" y="0"/>
                  </a:lnTo>
                  <a:lnTo>
                    <a:pt x="857" y="0"/>
                  </a:lnTo>
                  <a:lnTo>
                    <a:pt x="806" y="46"/>
                  </a:lnTo>
                  <a:lnTo>
                    <a:pt x="754" y="94"/>
                  </a:lnTo>
                  <a:lnTo>
                    <a:pt x="706" y="144"/>
                  </a:lnTo>
                  <a:lnTo>
                    <a:pt x="660" y="196"/>
                  </a:lnTo>
                  <a:lnTo>
                    <a:pt x="617" y="249"/>
                  </a:lnTo>
                  <a:lnTo>
                    <a:pt x="576" y="304"/>
                  </a:lnTo>
                  <a:lnTo>
                    <a:pt x="536" y="362"/>
                  </a:lnTo>
                  <a:lnTo>
                    <a:pt x="498" y="419"/>
                  </a:lnTo>
                  <a:lnTo>
                    <a:pt x="462" y="479"/>
                  </a:lnTo>
                  <a:lnTo>
                    <a:pt x="429" y="538"/>
                  </a:lnTo>
                  <a:lnTo>
                    <a:pt x="398" y="601"/>
                  </a:lnTo>
                  <a:lnTo>
                    <a:pt x="368" y="664"/>
                  </a:lnTo>
                  <a:lnTo>
                    <a:pt x="340" y="728"/>
                  </a:lnTo>
                  <a:lnTo>
                    <a:pt x="315" y="792"/>
                  </a:lnTo>
                  <a:lnTo>
                    <a:pt x="291" y="858"/>
                  </a:lnTo>
                  <a:lnTo>
                    <a:pt x="269" y="925"/>
                  </a:lnTo>
                  <a:lnTo>
                    <a:pt x="249" y="992"/>
                  </a:lnTo>
                  <a:lnTo>
                    <a:pt x="229" y="1060"/>
                  </a:lnTo>
                  <a:lnTo>
                    <a:pt x="213" y="1128"/>
                  </a:lnTo>
                  <a:lnTo>
                    <a:pt x="198" y="1197"/>
                  </a:lnTo>
                  <a:lnTo>
                    <a:pt x="185" y="1266"/>
                  </a:lnTo>
                  <a:lnTo>
                    <a:pt x="173" y="1336"/>
                  </a:lnTo>
                  <a:lnTo>
                    <a:pt x="162" y="1405"/>
                  </a:lnTo>
                  <a:lnTo>
                    <a:pt x="154" y="1474"/>
                  </a:lnTo>
                  <a:lnTo>
                    <a:pt x="147" y="1544"/>
                  </a:lnTo>
                  <a:lnTo>
                    <a:pt x="140" y="1613"/>
                  </a:lnTo>
                  <a:lnTo>
                    <a:pt x="137" y="1682"/>
                  </a:lnTo>
                  <a:lnTo>
                    <a:pt x="134" y="1752"/>
                  </a:lnTo>
                  <a:lnTo>
                    <a:pt x="132" y="1821"/>
                  </a:lnTo>
                  <a:lnTo>
                    <a:pt x="132" y="1889"/>
                  </a:lnTo>
                  <a:lnTo>
                    <a:pt x="134" y="1956"/>
                  </a:lnTo>
                  <a:lnTo>
                    <a:pt x="135" y="2024"/>
                  </a:lnTo>
                  <a:lnTo>
                    <a:pt x="0" y="2024"/>
                  </a:lnTo>
                  <a:lnTo>
                    <a:pt x="0" y="776"/>
                  </a:lnTo>
                  <a:lnTo>
                    <a:pt x="0" y="77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44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" name="Freeform 9"/>
            <p:cNvSpPr>
              <a:spLocks/>
            </p:cNvSpPr>
            <p:nvPr userDrawn="1"/>
          </p:nvSpPr>
          <p:spPr bwMode="auto">
            <a:xfrm>
              <a:off x="0" y="3371787"/>
              <a:ext cx="2895599" cy="2154237"/>
            </a:xfrm>
            <a:custGeom>
              <a:avLst/>
              <a:gdLst/>
              <a:ahLst/>
              <a:cxnLst>
                <a:cxn ang="0">
                  <a:pos x="0" y="118"/>
                </a:cxn>
                <a:cxn ang="0">
                  <a:pos x="165" y="69"/>
                </a:cxn>
                <a:cxn ang="0">
                  <a:pos x="327" y="33"/>
                </a:cxn>
                <a:cxn ang="0">
                  <a:pos x="487" y="11"/>
                </a:cxn>
                <a:cxn ang="0">
                  <a:pos x="645" y="1"/>
                </a:cxn>
                <a:cxn ang="0">
                  <a:pos x="797" y="1"/>
                </a:cxn>
                <a:cxn ang="0">
                  <a:pos x="946" y="13"/>
                </a:cxn>
                <a:cxn ang="0">
                  <a:pos x="1088" y="33"/>
                </a:cxn>
                <a:cxn ang="0">
                  <a:pos x="1225" y="62"/>
                </a:cxn>
                <a:cxn ang="0">
                  <a:pos x="1352" y="97"/>
                </a:cxn>
                <a:cxn ang="0">
                  <a:pos x="1472" y="138"/>
                </a:cxn>
                <a:cxn ang="0">
                  <a:pos x="1585" y="184"/>
                </a:cxn>
                <a:cxn ang="0">
                  <a:pos x="1685" y="236"/>
                </a:cxn>
                <a:cxn ang="0">
                  <a:pos x="1776" y="288"/>
                </a:cxn>
                <a:cxn ang="0">
                  <a:pos x="1854" y="343"/>
                </a:cxn>
                <a:cxn ang="0">
                  <a:pos x="1921" y="399"/>
                </a:cxn>
                <a:cxn ang="0">
                  <a:pos x="1974" y="455"/>
                </a:cxn>
                <a:cxn ang="0">
                  <a:pos x="1920" y="434"/>
                </a:cxn>
                <a:cxn ang="0">
                  <a:pos x="1804" y="394"/>
                </a:cxn>
                <a:cxn ang="0">
                  <a:pos x="1680" y="361"/>
                </a:cxn>
                <a:cxn ang="0">
                  <a:pos x="1548" y="338"/>
                </a:cxn>
                <a:cxn ang="0">
                  <a:pos x="1413" y="323"/>
                </a:cxn>
                <a:cxn ang="0">
                  <a:pos x="1273" y="321"/>
                </a:cxn>
                <a:cxn ang="0">
                  <a:pos x="1132" y="331"/>
                </a:cxn>
                <a:cxn ang="0">
                  <a:pos x="990" y="356"/>
                </a:cxn>
                <a:cxn ang="0">
                  <a:pos x="919" y="374"/>
                </a:cxn>
                <a:cxn ang="0">
                  <a:pos x="850" y="396"/>
                </a:cxn>
                <a:cxn ang="0">
                  <a:pos x="781" y="424"/>
                </a:cxn>
                <a:cxn ang="0">
                  <a:pos x="711" y="455"/>
                </a:cxn>
                <a:cxn ang="0">
                  <a:pos x="645" y="490"/>
                </a:cxn>
                <a:cxn ang="0">
                  <a:pos x="579" y="531"/>
                </a:cxn>
                <a:cxn ang="0">
                  <a:pos x="515" y="577"/>
                </a:cxn>
                <a:cxn ang="0">
                  <a:pos x="452" y="629"/>
                </a:cxn>
                <a:cxn ang="0">
                  <a:pos x="391" y="685"/>
                </a:cxn>
                <a:cxn ang="0">
                  <a:pos x="333" y="747"/>
                </a:cxn>
                <a:cxn ang="0">
                  <a:pos x="277" y="815"/>
                </a:cxn>
                <a:cxn ang="0">
                  <a:pos x="223" y="889"/>
                </a:cxn>
                <a:cxn ang="0">
                  <a:pos x="172" y="970"/>
                </a:cxn>
                <a:cxn ang="0">
                  <a:pos x="124" y="1056"/>
                </a:cxn>
                <a:cxn ang="0">
                  <a:pos x="79" y="1150"/>
                </a:cxn>
                <a:cxn ang="0">
                  <a:pos x="38" y="1249"/>
                </a:cxn>
                <a:cxn ang="0">
                  <a:pos x="0" y="1357"/>
                </a:cxn>
                <a:cxn ang="0">
                  <a:pos x="0" y="118"/>
                </a:cxn>
              </a:cxnLst>
              <a:rect l="0" t="0" r="r" b="b"/>
              <a:pathLst>
                <a:path w="1974" h="1357">
                  <a:moveTo>
                    <a:pt x="0" y="118"/>
                  </a:moveTo>
                  <a:lnTo>
                    <a:pt x="0" y="118"/>
                  </a:lnTo>
                  <a:lnTo>
                    <a:pt x="83" y="92"/>
                  </a:lnTo>
                  <a:lnTo>
                    <a:pt x="165" y="69"/>
                  </a:lnTo>
                  <a:lnTo>
                    <a:pt x="246" y="49"/>
                  </a:lnTo>
                  <a:lnTo>
                    <a:pt x="327" y="33"/>
                  </a:lnTo>
                  <a:lnTo>
                    <a:pt x="408" y="21"/>
                  </a:lnTo>
                  <a:lnTo>
                    <a:pt x="487" y="11"/>
                  </a:lnTo>
                  <a:lnTo>
                    <a:pt x="566" y="5"/>
                  </a:lnTo>
                  <a:lnTo>
                    <a:pt x="645" y="1"/>
                  </a:lnTo>
                  <a:lnTo>
                    <a:pt x="721" y="0"/>
                  </a:lnTo>
                  <a:lnTo>
                    <a:pt x="797" y="1"/>
                  </a:lnTo>
                  <a:lnTo>
                    <a:pt x="873" y="6"/>
                  </a:lnTo>
                  <a:lnTo>
                    <a:pt x="946" y="13"/>
                  </a:lnTo>
                  <a:lnTo>
                    <a:pt x="1018" y="23"/>
                  </a:lnTo>
                  <a:lnTo>
                    <a:pt x="1088" y="33"/>
                  </a:lnTo>
                  <a:lnTo>
                    <a:pt x="1157" y="47"/>
                  </a:lnTo>
                  <a:lnTo>
                    <a:pt x="1225" y="62"/>
                  </a:lnTo>
                  <a:lnTo>
                    <a:pt x="1289" y="79"/>
                  </a:lnTo>
                  <a:lnTo>
                    <a:pt x="1352" y="97"/>
                  </a:lnTo>
                  <a:lnTo>
                    <a:pt x="1413" y="117"/>
                  </a:lnTo>
                  <a:lnTo>
                    <a:pt x="1472" y="138"/>
                  </a:lnTo>
                  <a:lnTo>
                    <a:pt x="1530" y="161"/>
                  </a:lnTo>
                  <a:lnTo>
                    <a:pt x="1585" y="184"/>
                  </a:lnTo>
                  <a:lnTo>
                    <a:pt x="1636" y="209"/>
                  </a:lnTo>
                  <a:lnTo>
                    <a:pt x="1685" y="236"/>
                  </a:lnTo>
                  <a:lnTo>
                    <a:pt x="1732" y="262"/>
                  </a:lnTo>
                  <a:lnTo>
                    <a:pt x="1776" y="288"/>
                  </a:lnTo>
                  <a:lnTo>
                    <a:pt x="1816" y="315"/>
                  </a:lnTo>
                  <a:lnTo>
                    <a:pt x="1854" y="343"/>
                  </a:lnTo>
                  <a:lnTo>
                    <a:pt x="1888" y="371"/>
                  </a:lnTo>
                  <a:lnTo>
                    <a:pt x="1921" y="399"/>
                  </a:lnTo>
                  <a:lnTo>
                    <a:pt x="1949" y="427"/>
                  </a:lnTo>
                  <a:lnTo>
                    <a:pt x="1974" y="455"/>
                  </a:lnTo>
                  <a:lnTo>
                    <a:pt x="1974" y="455"/>
                  </a:lnTo>
                  <a:lnTo>
                    <a:pt x="1920" y="434"/>
                  </a:lnTo>
                  <a:lnTo>
                    <a:pt x="1864" y="412"/>
                  </a:lnTo>
                  <a:lnTo>
                    <a:pt x="1804" y="394"/>
                  </a:lnTo>
                  <a:lnTo>
                    <a:pt x="1743" y="376"/>
                  </a:lnTo>
                  <a:lnTo>
                    <a:pt x="1680" y="361"/>
                  </a:lnTo>
                  <a:lnTo>
                    <a:pt x="1614" y="348"/>
                  </a:lnTo>
                  <a:lnTo>
                    <a:pt x="1548" y="338"/>
                  </a:lnTo>
                  <a:lnTo>
                    <a:pt x="1481" y="330"/>
                  </a:lnTo>
                  <a:lnTo>
                    <a:pt x="1413" y="323"/>
                  </a:lnTo>
                  <a:lnTo>
                    <a:pt x="1344" y="320"/>
                  </a:lnTo>
                  <a:lnTo>
                    <a:pt x="1273" y="321"/>
                  </a:lnTo>
                  <a:lnTo>
                    <a:pt x="1203" y="325"/>
                  </a:lnTo>
                  <a:lnTo>
                    <a:pt x="1132" y="331"/>
                  </a:lnTo>
                  <a:lnTo>
                    <a:pt x="1061" y="341"/>
                  </a:lnTo>
                  <a:lnTo>
                    <a:pt x="990" y="356"/>
                  </a:lnTo>
                  <a:lnTo>
                    <a:pt x="954" y="364"/>
                  </a:lnTo>
                  <a:lnTo>
                    <a:pt x="919" y="374"/>
                  </a:lnTo>
                  <a:lnTo>
                    <a:pt x="885" y="384"/>
                  </a:lnTo>
                  <a:lnTo>
                    <a:pt x="850" y="396"/>
                  </a:lnTo>
                  <a:lnTo>
                    <a:pt x="815" y="409"/>
                  </a:lnTo>
                  <a:lnTo>
                    <a:pt x="781" y="424"/>
                  </a:lnTo>
                  <a:lnTo>
                    <a:pt x="746" y="439"/>
                  </a:lnTo>
                  <a:lnTo>
                    <a:pt x="711" y="455"/>
                  </a:lnTo>
                  <a:lnTo>
                    <a:pt x="678" y="472"/>
                  </a:lnTo>
                  <a:lnTo>
                    <a:pt x="645" y="490"/>
                  </a:lnTo>
                  <a:lnTo>
                    <a:pt x="612" y="510"/>
                  </a:lnTo>
                  <a:lnTo>
                    <a:pt x="579" y="531"/>
                  </a:lnTo>
                  <a:lnTo>
                    <a:pt x="546" y="554"/>
                  </a:lnTo>
                  <a:lnTo>
                    <a:pt x="515" y="577"/>
                  </a:lnTo>
                  <a:lnTo>
                    <a:pt x="484" y="602"/>
                  </a:lnTo>
                  <a:lnTo>
                    <a:pt x="452" y="629"/>
                  </a:lnTo>
                  <a:lnTo>
                    <a:pt x="421" y="657"/>
                  </a:lnTo>
                  <a:lnTo>
                    <a:pt x="391" y="685"/>
                  </a:lnTo>
                  <a:lnTo>
                    <a:pt x="361" y="716"/>
                  </a:lnTo>
                  <a:lnTo>
                    <a:pt x="333" y="747"/>
                  </a:lnTo>
                  <a:lnTo>
                    <a:pt x="304" y="780"/>
                  </a:lnTo>
                  <a:lnTo>
                    <a:pt x="277" y="815"/>
                  </a:lnTo>
                  <a:lnTo>
                    <a:pt x="249" y="851"/>
                  </a:lnTo>
                  <a:lnTo>
                    <a:pt x="223" y="889"/>
                  </a:lnTo>
                  <a:lnTo>
                    <a:pt x="198" y="929"/>
                  </a:lnTo>
                  <a:lnTo>
                    <a:pt x="172" y="970"/>
                  </a:lnTo>
                  <a:lnTo>
                    <a:pt x="149" y="1012"/>
                  </a:lnTo>
                  <a:lnTo>
                    <a:pt x="124" y="1056"/>
                  </a:lnTo>
                  <a:lnTo>
                    <a:pt x="101" y="1102"/>
                  </a:lnTo>
                  <a:lnTo>
                    <a:pt x="79" y="1150"/>
                  </a:lnTo>
                  <a:lnTo>
                    <a:pt x="58" y="1198"/>
                  </a:lnTo>
                  <a:lnTo>
                    <a:pt x="38" y="1249"/>
                  </a:lnTo>
                  <a:lnTo>
                    <a:pt x="18" y="1302"/>
                  </a:lnTo>
                  <a:lnTo>
                    <a:pt x="0" y="1357"/>
                  </a:lnTo>
                  <a:lnTo>
                    <a:pt x="0" y="118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" name="Freeform 10"/>
            <p:cNvSpPr>
              <a:spLocks/>
            </p:cNvSpPr>
            <p:nvPr userDrawn="1"/>
          </p:nvSpPr>
          <p:spPr bwMode="auto">
            <a:xfrm>
              <a:off x="1502664" y="5586916"/>
              <a:ext cx="6519672" cy="5913188"/>
            </a:xfrm>
            <a:custGeom>
              <a:avLst/>
              <a:gdLst/>
              <a:ahLst/>
              <a:cxnLst>
                <a:cxn ang="0">
                  <a:pos x="1377" y="130"/>
                </a:cxn>
                <a:cxn ang="0">
                  <a:pos x="1299" y="89"/>
                </a:cxn>
                <a:cxn ang="0">
                  <a:pos x="1220" y="56"/>
                </a:cxn>
                <a:cxn ang="0">
                  <a:pos x="1137" y="30"/>
                </a:cxn>
                <a:cxn ang="0">
                  <a:pos x="1052" y="11"/>
                </a:cxn>
                <a:cxn ang="0">
                  <a:pos x="966" y="2"/>
                </a:cxn>
                <a:cxn ang="0">
                  <a:pos x="880" y="0"/>
                </a:cxn>
                <a:cxn ang="0">
                  <a:pos x="794" y="5"/>
                </a:cxn>
                <a:cxn ang="0">
                  <a:pos x="708" y="18"/>
                </a:cxn>
                <a:cxn ang="0">
                  <a:pos x="624" y="40"/>
                </a:cxn>
                <a:cxn ang="0">
                  <a:pos x="543" y="69"/>
                </a:cxn>
                <a:cxn ang="0">
                  <a:pos x="466" y="107"/>
                </a:cxn>
                <a:cxn ang="0">
                  <a:pos x="391" y="155"/>
                </a:cxn>
                <a:cxn ang="0">
                  <a:pos x="322" y="210"/>
                </a:cxn>
                <a:cxn ang="0">
                  <a:pos x="258" y="272"/>
                </a:cxn>
                <a:cxn ang="0">
                  <a:pos x="200" y="345"/>
                </a:cxn>
                <a:cxn ang="0">
                  <a:pos x="149" y="426"/>
                </a:cxn>
                <a:cxn ang="0">
                  <a:pos x="124" y="472"/>
                </a:cxn>
                <a:cxn ang="0">
                  <a:pos x="83" y="568"/>
                </a:cxn>
                <a:cxn ang="0">
                  <a:pos x="48" y="667"/>
                </a:cxn>
                <a:cxn ang="0">
                  <a:pos x="23" y="769"/>
                </a:cxn>
                <a:cxn ang="0">
                  <a:pos x="7" y="875"/>
                </a:cxn>
                <a:cxn ang="0">
                  <a:pos x="0" y="982"/>
                </a:cxn>
                <a:cxn ang="0">
                  <a:pos x="2" y="1090"/>
                </a:cxn>
                <a:cxn ang="0">
                  <a:pos x="12" y="1200"/>
                </a:cxn>
                <a:cxn ang="0">
                  <a:pos x="31" y="1311"/>
                </a:cxn>
                <a:cxn ang="0">
                  <a:pos x="61" y="1420"/>
                </a:cxn>
                <a:cxn ang="0">
                  <a:pos x="101" y="1529"/>
                </a:cxn>
                <a:cxn ang="0">
                  <a:pos x="149" y="1636"/>
                </a:cxn>
                <a:cxn ang="0">
                  <a:pos x="206" y="1742"/>
                </a:cxn>
                <a:cxn ang="0">
                  <a:pos x="274" y="1844"/>
                </a:cxn>
                <a:cxn ang="0">
                  <a:pos x="353" y="1943"/>
                </a:cxn>
                <a:cxn ang="0">
                  <a:pos x="441" y="2039"/>
                </a:cxn>
                <a:cxn ang="0">
                  <a:pos x="2552" y="2085"/>
                </a:cxn>
                <a:cxn ang="0">
                  <a:pos x="2526" y="2070"/>
                </a:cxn>
                <a:cxn ang="0">
                  <a:pos x="2336" y="1955"/>
                </a:cxn>
                <a:cxn ang="0">
                  <a:pos x="2192" y="1860"/>
                </a:cxn>
                <a:cxn ang="0">
                  <a:pos x="2025" y="1748"/>
                </a:cxn>
                <a:cxn ang="0">
                  <a:pos x="1849" y="1619"/>
                </a:cxn>
                <a:cxn ang="0">
                  <a:pos x="1667" y="1477"/>
                </a:cxn>
                <a:cxn ang="0">
                  <a:pos x="1492" y="1326"/>
                </a:cxn>
                <a:cxn ang="0">
                  <a:pos x="1410" y="1246"/>
                </a:cxn>
                <a:cxn ang="0">
                  <a:pos x="1332" y="1167"/>
                </a:cxn>
                <a:cxn ang="0">
                  <a:pos x="1261" y="1086"/>
                </a:cxn>
                <a:cxn ang="0">
                  <a:pos x="1195" y="1004"/>
                </a:cxn>
                <a:cxn ang="0">
                  <a:pos x="1139" y="923"/>
                </a:cxn>
                <a:cxn ang="0">
                  <a:pos x="1091" y="840"/>
                </a:cxn>
                <a:cxn ang="0">
                  <a:pos x="1055" y="761"/>
                </a:cxn>
                <a:cxn ang="0">
                  <a:pos x="1030" y="680"/>
                </a:cxn>
                <a:cxn ang="0">
                  <a:pos x="1017" y="602"/>
                </a:cxn>
                <a:cxn ang="0">
                  <a:pos x="1019" y="527"/>
                </a:cxn>
                <a:cxn ang="0">
                  <a:pos x="1028" y="470"/>
                </a:cxn>
                <a:cxn ang="0">
                  <a:pos x="1040" y="434"/>
                </a:cxn>
                <a:cxn ang="0">
                  <a:pos x="1057" y="398"/>
                </a:cxn>
                <a:cxn ang="0">
                  <a:pos x="1076" y="363"/>
                </a:cxn>
                <a:cxn ang="0">
                  <a:pos x="1101" y="330"/>
                </a:cxn>
                <a:cxn ang="0">
                  <a:pos x="1131" y="295"/>
                </a:cxn>
                <a:cxn ang="0">
                  <a:pos x="1182" y="248"/>
                </a:cxn>
                <a:cxn ang="0">
                  <a:pos x="1269" y="186"/>
                </a:cxn>
                <a:cxn ang="0">
                  <a:pos x="1377" y="130"/>
                </a:cxn>
              </a:cxnLst>
              <a:rect l="0" t="0" r="r" b="b"/>
              <a:pathLst>
                <a:path w="2552" h="2085">
                  <a:moveTo>
                    <a:pt x="1377" y="130"/>
                  </a:moveTo>
                  <a:lnTo>
                    <a:pt x="1377" y="130"/>
                  </a:lnTo>
                  <a:lnTo>
                    <a:pt x="1339" y="109"/>
                  </a:lnTo>
                  <a:lnTo>
                    <a:pt x="1299" y="89"/>
                  </a:lnTo>
                  <a:lnTo>
                    <a:pt x="1260" y="73"/>
                  </a:lnTo>
                  <a:lnTo>
                    <a:pt x="1220" y="56"/>
                  </a:lnTo>
                  <a:lnTo>
                    <a:pt x="1179" y="43"/>
                  </a:lnTo>
                  <a:lnTo>
                    <a:pt x="1137" y="30"/>
                  </a:lnTo>
                  <a:lnTo>
                    <a:pt x="1094" y="20"/>
                  </a:lnTo>
                  <a:lnTo>
                    <a:pt x="1052" y="11"/>
                  </a:lnTo>
                  <a:lnTo>
                    <a:pt x="1009" y="7"/>
                  </a:lnTo>
                  <a:lnTo>
                    <a:pt x="966" y="2"/>
                  </a:lnTo>
                  <a:lnTo>
                    <a:pt x="923" y="0"/>
                  </a:lnTo>
                  <a:lnTo>
                    <a:pt x="880" y="0"/>
                  </a:lnTo>
                  <a:lnTo>
                    <a:pt x="837" y="2"/>
                  </a:lnTo>
                  <a:lnTo>
                    <a:pt x="794" y="5"/>
                  </a:lnTo>
                  <a:lnTo>
                    <a:pt x="751" y="10"/>
                  </a:lnTo>
                  <a:lnTo>
                    <a:pt x="708" y="18"/>
                  </a:lnTo>
                  <a:lnTo>
                    <a:pt x="667" y="28"/>
                  </a:lnTo>
                  <a:lnTo>
                    <a:pt x="624" y="40"/>
                  </a:lnTo>
                  <a:lnTo>
                    <a:pt x="584" y="54"/>
                  </a:lnTo>
                  <a:lnTo>
                    <a:pt x="543" y="69"/>
                  </a:lnTo>
                  <a:lnTo>
                    <a:pt x="504" y="87"/>
                  </a:lnTo>
                  <a:lnTo>
                    <a:pt x="466" y="107"/>
                  </a:lnTo>
                  <a:lnTo>
                    <a:pt x="428" y="130"/>
                  </a:lnTo>
                  <a:lnTo>
                    <a:pt x="391" y="155"/>
                  </a:lnTo>
                  <a:lnTo>
                    <a:pt x="357" y="182"/>
                  </a:lnTo>
                  <a:lnTo>
                    <a:pt x="322" y="210"/>
                  </a:lnTo>
                  <a:lnTo>
                    <a:pt x="289" y="241"/>
                  </a:lnTo>
                  <a:lnTo>
                    <a:pt x="258" y="272"/>
                  </a:lnTo>
                  <a:lnTo>
                    <a:pt x="228" y="309"/>
                  </a:lnTo>
                  <a:lnTo>
                    <a:pt x="200" y="345"/>
                  </a:lnTo>
                  <a:lnTo>
                    <a:pt x="173" y="385"/>
                  </a:lnTo>
                  <a:lnTo>
                    <a:pt x="149" y="426"/>
                  </a:lnTo>
                  <a:lnTo>
                    <a:pt x="149" y="426"/>
                  </a:lnTo>
                  <a:lnTo>
                    <a:pt x="124" y="472"/>
                  </a:lnTo>
                  <a:lnTo>
                    <a:pt x="102" y="520"/>
                  </a:lnTo>
                  <a:lnTo>
                    <a:pt x="83" y="568"/>
                  </a:lnTo>
                  <a:lnTo>
                    <a:pt x="64" y="617"/>
                  </a:lnTo>
                  <a:lnTo>
                    <a:pt x="48" y="667"/>
                  </a:lnTo>
                  <a:lnTo>
                    <a:pt x="35" y="718"/>
                  </a:lnTo>
                  <a:lnTo>
                    <a:pt x="23" y="769"/>
                  </a:lnTo>
                  <a:lnTo>
                    <a:pt x="15" y="822"/>
                  </a:lnTo>
                  <a:lnTo>
                    <a:pt x="7" y="875"/>
                  </a:lnTo>
                  <a:lnTo>
                    <a:pt x="2" y="928"/>
                  </a:lnTo>
                  <a:lnTo>
                    <a:pt x="0" y="982"/>
                  </a:lnTo>
                  <a:lnTo>
                    <a:pt x="0" y="1035"/>
                  </a:lnTo>
                  <a:lnTo>
                    <a:pt x="2" y="1090"/>
                  </a:lnTo>
                  <a:lnTo>
                    <a:pt x="5" y="1146"/>
                  </a:lnTo>
                  <a:lnTo>
                    <a:pt x="12" y="1200"/>
                  </a:lnTo>
                  <a:lnTo>
                    <a:pt x="22" y="1255"/>
                  </a:lnTo>
                  <a:lnTo>
                    <a:pt x="31" y="1311"/>
                  </a:lnTo>
                  <a:lnTo>
                    <a:pt x="46" y="1365"/>
                  </a:lnTo>
                  <a:lnTo>
                    <a:pt x="61" y="1420"/>
                  </a:lnTo>
                  <a:lnTo>
                    <a:pt x="79" y="1474"/>
                  </a:lnTo>
                  <a:lnTo>
                    <a:pt x="101" y="1529"/>
                  </a:lnTo>
                  <a:lnTo>
                    <a:pt x="124" y="1583"/>
                  </a:lnTo>
                  <a:lnTo>
                    <a:pt x="149" y="1636"/>
                  </a:lnTo>
                  <a:lnTo>
                    <a:pt x="177" y="1689"/>
                  </a:lnTo>
                  <a:lnTo>
                    <a:pt x="206" y="1742"/>
                  </a:lnTo>
                  <a:lnTo>
                    <a:pt x="239" y="1793"/>
                  </a:lnTo>
                  <a:lnTo>
                    <a:pt x="274" y="1844"/>
                  </a:lnTo>
                  <a:lnTo>
                    <a:pt x="312" y="1895"/>
                  </a:lnTo>
                  <a:lnTo>
                    <a:pt x="353" y="1943"/>
                  </a:lnTo>
                  <a:lnTo>
                    <a:pt x="396" y="1993"/>
                  </a:lnTo>
                  <a:lnTo>
                    <a:pt x="441" y="2039"/>
                  </a:lnTo>
                  <a:lnTo>
                    <a:pt x="489" y="2085"/>
                  </a:lnTo>
                  <a:lnTo>
                    <a:pt x="2552" y="2085"/>
                  </a:lnTo>
                  <a:lnTo>
                    <a:pt x="2552" y="2085"/>
                  </a:lnTo>
                  <a:lnTo>
                    <a:pt x="2526" y="2070"/>
                  </a:lnTo>
                  <a:lnTo>
                    <a:pt x="2450" y="2026"/>
                  </a:lnTo>
                  <a:lnTo>
                    <a:pt x="2336" y="1955"/>
                  </a:lnTo>
                  <a:lnTo>
                    <a:pt x="2266" y="1910"/>
                  </a:lnTo>
                  <a:lnTo>
                    <a:pt x="2192" y="1860"/>
                  </a:lnTo>
                  <a:lnTo>
                    <a:pt x="2111" y="1808"/>
                  </a:lnTo>
                  <a:lnTo>
                    <a:pt x="2025" y="1748"/>
                  </a:lnTo>
                  <a:lnTo>
                    <a:pt x="1938" y="1685"/>
                  </a:lnTo>
                  <a:lnTo>
                    <a:pt x="1849" y="1619"/>
                  </a:lnTo>
                  <a:lnTo>
                    <a:pt x="1758" y="1550"/>
                  </a:lnTo>
                  <a:lnTo>
                    <a:pt x="1667" y="1477"/>
                  </a:lnTo>
                  <a:lnTo>
                    <a:pt x="1578" y="1403"/>
                  </a:lnTo>
                  <a:lnTo>
                    <a:pt x="1492" y="1326"/>
                  </a:lnTo>
                  <a:lnTo>
                    <a:pt x="1451" y="1286"/>
                  </a:lnTo>
                  <a:lnTo>
                    <a:pt x="1410" y="1246"/>
                  </a:lnTo>
                  <a:lnTo>
                    <a:pt x="1370" y="1207"/>
                  </a:lnTo>
                  <a:lnTo>
                    <a:pt x="1332" y="1167"/>
                  </a:lnTo>
                  <a:lnTo>
                    <a:pt x="1296" y="1126"/>
                  </a:lnTo>
                  <a:lnTo>
                    <a:pt x="1261" y="1086"/>
                  </a:lnTo>
                  <a:lnTo>
                    <a:pt x="1227" y="1045"/>
                  </a:lnTo>
                  <a:lnTo>
                    <a:pt x="1195" y="1004"/>
                  </a:lnTo>
                  <a:lnTo>
                    <a:pt x="1167" y="962"/>
                  </a:lnTo>
                  <a:lnTo>
                    <a:pt x="1139" y="923"/>
                  </a:lnTo>
                  <a:lnTo>
                    <a:pt x="1114" y="881"/>
                  </a:lnTo>
                  <a:lnTo>
                    <a:pt x="1091" y="840"/>
                  </a:lnTo>
                  <a:lnTo>
                    <a:pt x="1071" y="801"/>
                  </a:lnTo>
                  <a:lnTo>
                    <a:pt x="1055" y="761"/>
                  </a:lnTo>
                  <a:lnTo>
                    <a:pt x="1042" y="720"/>
                  </a:lnTo>
                  <a:lnTo>
                    <a:pt x="1030" y="680"/>
                  </a:lnTo>
                  <a:lnTo>
                    <a:pt x="1022" y="642"/>
                  </a:lnTo>
                  <a:lnTo>
                    <a:pt x="1017" y="602"/>
                  </a:lnTo>
                  <a:lnTo>
                    <a:pt x="1015" y="565"/>
                  </a:lnTo>
                  <a:lnTo>
                    <a:pt x="1019" y="527"/>
                  </a:lnTo>
                  <a:lnTo>
                    <a:pt x="1023" y="489"/>
                  </a:lnTo>
                  <a:lnTo>
                    <a:pt x="1028" y="470"/>
                  </a:lnTo>
                  <a:lnTo>
                    <a:pt x="1033" y="452"/>
                  </a:lnTo>
                  <a:lnTo>
                    <a:pt x="1040" y="434"/>
                  </a:lnTo>
                  <a:lnTo>
                    <a:pt x="1048" y="416"/>
                  </a:lnTo>
                  <a:lnTo>
                    <a:pt x="1057" y="398"/>
                  </a:lnTo>
                  <a:lnTo>
                    <a:pt x="1066" y="381"/>
                  </a:lnTo>
                  <a:lnTo>
                    <a:pt x="1076" y="363"/>
                  </a:lnTo>
                  <a:lnTo>
                    <a:pt x="1088" y="347"/>
                  </a:lnTo>
                  <a:lnTo>
                    <a:pt x="1101" y="330"/>
                  </a:lnTo>
                  <a:lnTo>
                    <a:pt x="1116" y="312"/>
                  </a:lnTo>
                  <a:lnTo>
                    <a:pt x="1131" y="295"/>
                  </a:lnTo>
                  <a:lnTo>
                    <a:pt x="1147" y="281"/>
                  </a:lnTo>
                  <a:lnTo>
                    <a:pt x="1182" y="248"/>
                  </a:lnTo>
                  <a:lnTo>
                    <a:pt x="1223" y="216"/>
                  </a:lnTo>
                  <a:lnTo>
                    <a:pt x="1269" y="186"/>
                  </a:lnTo>
                  <a:lnTo>
                    <a:pt x="1321" y="158"/>
                  </a:lnTo>
                  <a:lnTo>
                    <a:pt x="1377" y="130"/>
                  </a:lnTo>
                  <a:lnTo>
                    <a:pt x="1377" y="130"/>
                  </a:lnTo>
                  <a:close/>
                </a:path>
              </a:pathLst>
            </a:custGeom>
            <a:solidFill>
              <a:schemeClr val="bg1">
                <a:lumMod val="95000"/>
                <a:alpha val="34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1"/>
            <p:cNvSpPr>
              <a:spLocks/>
            </p:cNvSpPr>
            <p:nvPr userDrawn="1"/>
          </p:nvSpPr>
          <p:spPr bwMode="auto">
            <a:xfrm>
              <a:off x="1155002" y="5801712"/>
              <a:ext cx="3420932" cy="5698392"/>
            </a:xfrm>
            <a:custGeom>
              <a:avLst/>
              <a:gdLst/>
              <a:ahLst/>
              <a:cxnLst>
                <a:cxn ang="0">
                  <a:pos x="99" y="1804"/>
                </a:cxn>
                <a:cxn ang="0">
                  <a:pos x="57" y="1647"/>
                </a:cxn>
                <a:cxn ang="0">
                  <a:pos x="29" y="1492"/>
                </a:cxn>
                <a:cxn ang="0">
                  <a:pos x="10" y="1342"/>
                </a:cxn>
                <a:cxn ang="0">
                  <a:pos x="1" y="1195"/>
                </a:cxn>
                <a:cxn ang="0">
                  <a:pos x="1" y="1054"/>
                </a:cxn>
                <a:cxn ang="0">
                  <a:pos x="10" y="919"/>
                </a:cxn>
                <a:cxn ang="0">
                  <a:pos x="26" y="790"/>
                </a:cxn>
                <a:cxn ang="0">
                  <a:pos x="49" y="667"/>
                </a:cxn>
                <a:cxn ang="0">
                  <a:pos x="81" y="553"/>
                </a:cxn>
                <a:cxn ang="0">
                  <a:pos x="117" y="445"/>
                </a:cxn>
                <a:cxn ang="0">
                  <a:pos x="158" y="346"/>
                </a:cxn>
                <a:cxn ang="0">
                  <a:pos x="203" y="255"/>
                </a:cxn>
                <a:cxn ang="0">
                  <a:pos x="254" y="176"/>
                </a:cxn>
                <a:cxn ang="0">
                  <a:pos x="307" y="105"/>
                </a:cxn>
                <a:cxn ang="0">
                  <a:pos x="363" y="47"/>
                </a:cxn>
                <a:cxn ang="0">
                  <a:pos x="421" y="0"/>
                </a:cxn>
                <a:cxn ang="0">
                  <a:pos x="383" y="57"/>
                </a:cxn>
                <a:cxn ang="0">
                  <a:pos x="317" y="176"/>
                </a:cxn>
                <a:cxn ang="0">
                  <a:pos x="265" y="298"/>
                </a:cxn>
                <a:cxn ang="0">
                  <a:pos x="226" y="421"/>
                </a:cxn>
                <a:cxn ang="0">
                  <a:pos x="201" y="544"/>
                </a:cxn>
                <a:cxn ang="0">
                  <a:pos x="188" y="667"/>
                </a:cxn>
                <a:cxn ang="0">
                  <a:pos x="186" y="789"/>
                </a:cxn>
                <a:cxn ang="0">
                  <a:pos x="196" y="911"/>
                </a:cxn>
                <a:cxn ang="0">
                  <a:pos x="219" y="1030"/>
                </a:cxn>
                <a:cxn ang="0">
                  <a:pos x="252" y="1147"/>
                </a:cxn>
                <a:cxn ang="0">
                  <a:pos x="297" y="1261"/>
                </a:cxn>
                <a:cxn ang="0">
                  <a:pos x="351" y="1371"/>
                </a:cxn>
                <a:cxn ang="0">
                  <a:pos x="416" y="1477"/>
                </a:cxn>
                <a:cxn ang="0">
                  <a:pos x="492" y="1578"/>
                </a:cxn>
                <a:cxn ang="0">
                  <a:pos x="576" y="1674"/>
                </a:cxn>
                <a:cxn ang="0">
                  <a:pos x="668" y="1763"/>
                </a:cxn>
                <a:cxn ang="0">
                  <a:pos x="99" y="1804"/>
                </a:cxn>
              </a:cxnLst>
              <a:rect l="0" t="0" r="r" b="b"/>
              <a:pathLst>
                <a:path w="718" h="1804">
                  <a:moveTo>
                    <a:pt x="99" y="1804"/>
                  </a:moveTo>
                  <a:lnTo>
                    <a:pt x="99" y="1804"/>
                  </a:lnTo>
                  <a:lnTo>
                    <a:pt x="77" y="1725"/>
                  </a:lnTo>
                  <a:lnTo>
                    <a:pt x="57" y="1647"/>
                  </a:lnTo>
                  <a:lnTo>
                    <a:pt x="43" y="1570"/>
                  </a:lnTo>
                  <a:lnTo>
                    <a:pt x="29" y="1492"/>
                  </a:lnTo>
                  <a:lnTo>
                    <a:pt x="18" y="1416"/>
                  </a:lnTo>
                  <a:lnTo>
                    <a:pt x="10" y="1342"/>
                  </a:lnTo>
                  <a:lnTo>
                    <a:pt x="5" y="1267"/>
                  </a:lnTo>
                  <a:lnTo>
                    <a:pt x="1" y="1195"/>
                  </a:lnTo>
                  <a:lnTo>
                    <a:pt x="0" y="1124"/>
                  </a:lnTo>
                  <a:lnTo>
                    <a:pt x="1" y="1054"/>
                  </a:lnTo>
                  <a:lnTo>
                    <a:pt x="5" y="987"/>
                  </a:lnTo>
                  <a:lnTo>
                    <a:pt x="10" y="919"/>
                  </a:lnTo>
                  <a:lnTo>
                    <a:pt x="18" y="853"/>
                  </a:lnTo>
                  <a:lnTo>
                    <a:pt x="26" y="790"/>
                  </a:lnTo>
                  <a:lnTo>
                    <a:pt x="38" y="728"/>
                  </a:lnTo>
                  <a:lnTo>
                    <a:pt x="49" y="667"/>
                  </a:lnTo>
                  <a:lnTo>
                    <a:pt x="64" y="609"/>
                  </a:lnTo>
                  <a:lnTo>
                    <a:pt x="81" y="553"/>
                  </a:lnTo>
                  <a:lnTo>
                    <a:pt x="97" y="496"/>
                  </a:lnTo>
                  <a:lnTo>
                    <a:pt x="117" y="445"/>
                  </a:lnTo>
                  <a:lnTo>
                    <a:pt x="137" y="394"/>
                  </a:lnTo>
                  <a:lnTo>
                    <a:pt x="158" y="346"/>
                  </a:lnTo>
                  <a:lnTo>
                    <a:pt x="180" y="300"/>
                  </a:lnTo>
                  <a:lnTo>
                    <a:pt x="203" y="255"/>
                  </a:lnTo>
                  <a:lnTo>
                    <a:pt x="227" y="214"/>
                  </a:lnTo>
                  <a:lnTo>
                    <a:pt x="254" y="176"/>
                  </a:lnTo>
                  <a:lnTo>
                    <a:pt x="280" y="140"/>
                  </a:lnTo>
                  <a:lnTo>
                    <a:pt x="307" y="105"/>
                  </a:lnTo>
                  <a:lnTo>
                    <a:pt x="335" y="76"/>
                  </a:lnTo>
                  <a:lnTo>
                    <a:pt x="363" y="47"/>
                  </a:lnTo>
                  <a:lnTo>
                    <a:pt x="391" y="21"/>
                  </a:lnTo>
                  <a:lnTo>
                    <a:pt x="421" y="0"/>
                  </a:lnTo>
                  <a:lnTo>
                    <a:pt x="421" y="0"/>
                  </a:lnTo>
                  <a:lnTo>
                    <a:pt x="383" y="57"/>
                  </a:lnTo>
                  <a:lnTo>
                    <a:pt x="348" y="117"/>
                  </a:lnTo>
                  <a:lnTo>
                    <a:pt x="317" y="176"/>
                  </a:lnTo>
                  <a:lnTo>
                    <a:pt x="289" y="237"/>
                  </a:lnTo>
                  <a:lnTo>
                    <a:pt x="265" y="298"/>
                  </a:lnTo>
                  <a:lnTo>
                    <a:pt x="244" y="359"/>
                  </a:lnTo>
                  <a:lnTo>
                    <a:pt x="226" y="421"/>
                  </a:lnTo>
                  <a:lnTo>
                    <a:pt x="213" y="482"/>
                  </a:lnTo>
                  <a:lnTo>
                    <a:pt x="201" y="544"/>
                  </a:lnTo>
                  <a:lnTo>
                    <a:pt x="193" y="605"/>
                  </a:lnTo>
                  <a:lnTo>
                    <a:pt x="188" y="667"/>
                  </a:lnTo>
                  <a:lnTo>
                    <a:pt x="185" y="728"/>
                  </a:lnTo>
                  <a:lnTo>
                    <a:pt x="186" y="789"/>
                  </a:lnTo>
                  <a:lnTo>
                    <a:pt x="189" y="850"/>
                  </a:lnTo>
                  <a:lnTo>
                    <a:pt x="196" y="911"/>
                  </a:lnTo>
                  <a:lnTo>
                    <a:pt x="206" y="970"/>
                  </a:lnTo>
                  <a:lnTo>
                    <a:pt x="219" y="1030"/>
                  </a:lnTo>
                  <a:lnTo>
                    <a:pt x="234" y="1089"/>
                  </a:lnTo>
                  <a:lnTo>
                    <a:pt x="252" y="1147"/>
                  </a:lnTo>
                  <a:lnTo>
                    <a:pt x="274" y="1205"/>
                  </a:lnTo>
                  <a:lnTo>
                    <a:pt x="297" y="1261"/>
                  </a:lnTo>
                  <a:lnTo>
                    <a:pt x="323" y="1317"/>
                  </a:lnTo>
                  <a:lnTo>
                    <a:pt x="351" y="1371"/>
                  </a:lnTo>
                  <a:lnTo>
                    <a:pt x="383" y="1424"/>
                  </a:lnTo>
                  <a:lnTo>
                    <a:pt x="416" y="1477"/>
                  </a:lnTo>
                  <a:lnTo>
                    <a:pt x="452" y="1528"/>
                  </a:lnTo>
                  <a:lnTo>
                    <a:pt x="492" y="1578"/>
                  </a:lnTo>
                  <a:lnTo>
                    <a:pt x="531" y="1626"/>
                  </a:lnTo>
                  <a:lnTo>
                    <a:pt x="576" y="1674"/>
                  </a:lnTo>
                  <a:lnTo>
                    <a:pt x="620" y="1718"/>
                  </a:lnTo>
                  <a:lnTo>
                    <a:pt x="668" y="1763"/>
                  </a:lnTo>
                  <a:lnTo>
                    <a:pt x="718" y="1804"/>
                  </a:lnTo>
                  <a:lnTo>
                    <a:pt x="99" y="1804"/>
                  </a:lnTo>
                  <a:lnTo>
                    <a:pt x="99" y="1804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  <a:alpha val="37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3333838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3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 fontScale="90000"/>
          </a:bodyPr>
          <a:lstStyle/>
          <a:p>
            <a:r>
              <a:rPr lang="ru-RU" sz="8000" b="1" dirty="0" smtClean="0">
                <a:solidFill>
                  <a:srgbClr val="FF0000"/>
                </a:solidFill>
              </a:rPr>
              <a:t>АРТЕМОВСКИЙ </a:t>
            </a:r>
            <a:br>
              <a:rPr lang="ru-RU" sz="8000" b="1" dirty="0" smtClean="0">
                <a:solidFill>
                  <a:srgbClr val="FF0000"/>
                </a:solidFill>
              </a:rPr>
            </a:br>
            <a:r>
              <a:rPr lang="ru-RU" sz="8000" b="1" dirty="0" smtClean="0">
                <a:solidFill>
                  <a:srgbClr val="FF0000"/>
                </a:solidFill>
              </a:rPr>
              <a:t>ГОРОДСКОЙ </a:t>
            </a:r>
            <a:br>
              <a:rPr lang="ru-RU" sz="8000" b="1" dirty="0" smtClean="0">
                <a:solidFill>
                  <a:srgbClr val="FF0000"/>
                </a:solidFill>
              </a:rPr>
            </a:br>
            <a:r>
              <a:rPr lang="ru-RU" sz="8000" b="1" dirty="0" smtClean="0">
                <a:solidFill>
                  <a:srgbClr val="FF0000"/>
                </a:solidFill>
              </a:rPr>
              <a:t>ОКРУГ</a:t>
            </a:r>
            <a:br>
              <a:rPr lang="ru-RU" sz="8000" b="1" dirty="0" smtClean="0">
                <a:solidFill>
                  <a:srgbClr val="FF0000"/>
                </a:solidFill>
              </a:rPr>
            </a:br>
            <a:r>
              <a:rPr lang="ru-RU" sz="8000" b="1" dirty="0" smtClean="0">
                <a:solidFill>
                  <a:srgbClr val="FF0000"/>
                </a:solidFill>
              </a:rPr>
              <a:t/>
            </a:r>
            <a:br>
              <a:rPr lang="ru-RU" sz="8000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председатель Думы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Артемовского городского округа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err="1" smtClean="0">
                <a:solidFill>
                  <a:srgbClr val="002060"/>
                </a:solidFill>
              </a:rPr>
              <a:t>Квон</a:t>
            </a:r>
            <a:r>
              <a:rPr lang="ru-RU" b="1" dirty="0" smtClean="0">
                <a:solidFill>
                  <a:srgbClr val="002060"/>
                </a:solidFill>
              </a:rPr>
              <a:t> Вячеслав Васильевич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84317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188640"/>
            <a:ext cx="8640960" cy="11264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800" b="1" dirty="0" smtClean="0">
                <a:solidFill>
                  <a:srgbClr val="0070C0"/>
                </a:solidFill>
                <a:latin typeface="Arial Black" pitchFamily="34" charset="0"/>
                <a:ea typeface="+mj-ea"/>
                <a:cs typeface="+mj-cs"/>
              </a:rPr>
              <a:t>Расходы </a:t>
            </a:r>
            <a:r>
              <a:rPr lang="ru-RU" sz="2800" b="1" dirty="0">
                <a:solidFill>
                  <a:srgbClr val="0070C0"/>
                </a:solidFill>
                <a:latin typeface="Arial Black" pitchFamily="34" charset="0"/>
                <a:ea typeface="+mj-ea"/>
                <a:cs typeface="+mj-cs"/>
              </a:rPr>
              <a:t>на оплату труда </a:t>
            </a:r>
            <a:r>
              <a:rPr lang="ru-RU" sz="2800" b="1" dirty="0" smtClean="0">
                <a:solidFill>
                  <a:srgbClr val="0070C0"/>
                </a:solidFill>
                <a:latin typeface="Arial Black" pitchFamily="34" charset="0"/>
                <a:ea typeface="+mj-ea"/>
                <a:cs typeface="+mj-cs"/>
              </a:rPr>
              <a:t>за один месяц по </a:t>
            </a:r>
            <a:r>
              <a:rPr lang="ru-RU" sz="2800" b="1" dirty="0">
                <a:solidFill>
                  <a:srgbClr val="0070C0"/>
                </a:solidFill>
                <a:latin typeface="Arial Black" pitchFamily="34" charset="0"/>
                <a:ea typeface="+mj-ea"/>
                <a:cs typeface="+mj-cs"/>
              </a:rPr>
              <a:t>учреждениям образования </a:t>
            </a:r>
            <a:r>
              <a:rPr lang="ru-RU" sz="2800" b="1" dirty="0" smtClean="0">
                <a:solidFill>
                  <a:srgbClr val="0070C0"/>
                </a:solidFill>
                <a:latin typeface="Arial Black" pitchFamily="34" charset="0"/>
                <a:ea typeface="+mj-ea"/>
                <a:cs typeface="+mj-cs"/>
              </a:rPr>
              <a:t>и культуры из </a:t>
            </a:r>
            <a:r>
              <a:rPr lang="ru-RU" sz="2800" b="1" dirty="0">
                <a:solidFill>
                  <a:srgbClr val="0070C0"/>
                </a:solidFill>
                <a:latin typeface="Arial Black" pitchFamily="34" charset="0"/>
                <a:ea typeface="+mj-ea"/>
                <a:cs typeface="+mj-cs"/>
              </a:rPr>
              <a:t>средств местного </a:t>
            </a:r>
            <a:r>
              <a:rPr lang="ru-RU" sz="2800" b="1" dirty="0" smtClean="0">
                <a:solidFill>
                  <a:srgbClr val="0070C0"/>
                </a:solidFill>
                <a:latin typeface="Arial Black" pitchFamily="34" charset="0"/>
                <a:ea typeface="+mj-ea"/>
                <a:cs typeface="+mj-cs"/>
              </a:rPr>
              <a:t>бюджета (млн. руб.)</a:t>
            </a:r>
            <a:endParaRPr lang="ru-RU" sz="2800" b="1" dirty="0">
              <a:latin typeface="Arial Black" pitchFamily="34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="" xmlns:p14="http://schemas.microsoft.com/office/powerpoint/2010/main" val="646838587"/>
              </p:ext>
            </p:extLst>
          </p:nvPr>
        </p:nvGraphicFramePr>
        <p:xfrm>
          <a:off x="107504" y="1196752"/>
          <a:ext cx="8928992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6251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1894" y="188640"/>
            <a:ext cx="8229600" cy="1512168"/>
          </a:xfrm>
        </p:spPr>
        <p:txBody>
          <a:bodyPr>
            <a:normAutofit/>
          </a:bodyPr>
          <a:lstStyle/>
          <a:p>
            <a:pPr algn="l"/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Расходы </a:t>
            </a: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в месяц по учреждениям </a:t>
            </a: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образования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99792" y="2204864"/>
            <a:ext cx="633670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увеличились </a:t>
            </a:r>
            <a:b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на </a:t>
            </a:r>
            <a:r>
              <a:rPr lang="ru-RU" sz="3600" b="1" dirty="0">
                <a:solidFill>
                  <a:srgbClr val="FF0000"/>
                </a:solidFill>
                <a:latin typeface="Arial Black" pitchFamily="34" charset="0"/>
              </a:rPr>
              <a:t>8 738,86 тыс. руб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., </a:t>
            </a:r>
            <a:r>
              <a:rPr lang="ru-RU" sz="3600" b="1" dirty="0" smtClean="0">
                <a:solidFill>
                  <a:srgbClr val="F79646">
                    <a:lumMod val="75000"/>
                  </a:srgbClr>
                </a:solidFill>
                <a:latin typeface="Arial Black" pitchFamily="34" charset="0"/>
                <a:ea typeface="+mj-ea"/>
                <a:cs typeface="+mj-cs"/>
              </a:rPr>
              <a:t>или </a:t>
            </a:r>
            <a:r>
              <a:rPr lang="ru-RU" sz="3600" b="1" dirty="0">
                <a:solidFill>
                  <a:srgbClr val="F79646">
                    <a:lumMod val="75000"/>
                  </a:srgbClr>
                </a:solidFill>
                <a:latin typeface="Arial Black" pitchFamily="34" charset="0"/>
                <a:ea typeface="+mj-ea"/>
                <a:cs typeface="+mj-cs"/>
              </a:rPr>
              <a:t>на </a:t>
            </a:r>
            <a:r>
              <a:rPr lang="ru-RU" sz="3600" b="1" dirty="0" smtClean="0">
                <a:solidFill>
                  <a:srgbClr val="FF0000"/>
                </a:solidFill>
                <a:latin typeface="Arial Black" pitchFamily="34" charset="0"/>
                <a:ea typeface="+mj-ea"/>
                <a:cs typeface="+mj-cs"/>
              </a:rPr>
              <a:t>46,8%</a:t>
            </a:r>
            <a:r>
              <a:rPr lang="ru-RU" sz="3600" b="1" dirty="0" smtClean="0">
                <a:solidFill>
                  <a:srgbClr val="F79646">
                    <a:lumMod val="75000"/>
                  </a:srgbClr>
                </a:solidFill>
                <a:latin typeface="Arial Black" pitchFamily="34" charset="0"/>
                <a:ea typeface="+mj-ea"/>
                <a:cs typeface="+mj-cs"/>
              </a:rPr>
              <a:t>,</a:t>
            </a:r>
          </a:p>
          <a:p>
            <a:r>
              <a:rPr lang="ru-RU" sz="3600" b="1" dirty="0" smtClean="0">
                <a:solidFill>
                  <a:srgbClr val="F79646">
                    <a:lumMod val="75000"/>
                  </a:srgbClr>
                </a:solidFill>
                <a:latin typeface="Arial Black" pitchFamily="34" charset="0"/>
                <a:ea typeface="+mj-ea"/>
                <a:cs typeface="+mj-cs"/>
              </a:rPr>
              <a:t>в </a:t>
            </a:r>
            <a:r>
              <a:rPr lang="ru-RU" sz="3600" b="1" dirty="0">
                <a:solidFill>
                  <a:srgbClr val="F79646">
                    <a:lumMod val="75000"/>
                  </a:srgbClr>
                </a:solidFill>
                <a:latin typeface="Arial Black" pitchFamily="34" charset="0"/>
                <a:ea typeface="+mj-ea"/>
                <a:cs typeface="+mj-cs"/>
              </a:rPr>
              <a:t>год ориентировочно на </a:t>
            </a:r>
            <a:r>
              <a:rPr lang="ru-RU" sz="3600" b="1" dirty="0" smtClean="0">
                <a:solidFill>
                  <a:srgbClr val="FF0000"/>
                </a:solidFill>
                <a:latin typeface="Arial Black" pitchFamily="34" charset="0"/>
                <a:ea typeface="+mj-ea"/>
                <a:cs typeface="+mj-cs"/>
              </a:rPr>
              <a:t>105 000,0 </a:t>
            </a:r>
            <a:r>
              <a:rPr lang="ru-RU" sz="3600" b="1" dirty="0" err="1" smtClean="0">
                <a:solidFill>
                  <a:srgbClr val="FF0000"/>
                </a:solidFill>
                <a:latin typeface="Arial Black" pitchFamily="34" charset="0"/>
                <a:ea typeface="+mj-ea"/>
                <a:cs typeface="+mj-cs"/>
              </a:rPr>
              <a:t>тыс.руб</a:t>
            </a:r>
            <a:r>
              <a:rPr lang="ru-RU" sz="3600" b="1" dirty="0">
                <a:solidFill>
                  <a:srgbClr val="FF0000"/>
                </a:solidFill>
                <a:latin typeface="Arial Black" pitchFamily="34" charset="0"/>
                <a:ea typeface="+mj-ea"/>
                <a:cs typeface="+mj-cs"/>
              </a:rPr>
              <a:t>.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5" name="Стрелка вверх 4"/>
          <p:cNvSpPr/>
          <p:nvPr/>
        </p:nvSpPr>
        <p:spPr>
          <a:xfrm rot="1276240">
            <a:off x="390165" y="1958142"/>
            <a:ext cx="2160240" cy="3948918"/>
          </a:xfrm>
          <a:prstGeom prst="upArrow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355635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4825" y="116632"/>
            <a:ext cx="8892480" cy="2376264"/>
          </a:xfrm>
        </p:spPr>
        <p:txBody>
          <a:bodyPr>
            <a:noAutofit/>
          </a:bodyPr>
          <a:lstStyle/>
          <a:p>
            <a:pPr algn="l">
              <a:lnSpc>
                <a:spcPct val="90000"/>
              </a:lnSpc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В связи с индексацией тарифных ставок (должностных окладов)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с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01.10.2012 года согласно решению Думы АГО от 24.11.2011 № 599 «О бюджете Артемовского городского округа на 2012 год», </a:t>
            </a:r>
            <a:r>
              <a:rPr lang="ru-RU" sz="3200" b="1" dirty="0">
                <a:solidFill>
                  <a:srgbClr val="0070C0"/>
                </a:solidFill>
                <a:latin typeface="Arial Black" pitchFamily="34" charset="0"/>
              </a:rPr>
              <a:t>в 1,06 раза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увеличились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расходы на оплату труда работников муниципальных учреждений.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863300"/>
            <a:ext cx="8712968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Tx/>
              <a:buChar char="-"/>
            </a:pPr>
            <a:r>
              <a:rPr lang="ru-RU" sz="2400" b="1" dirty="0" smtClean="0">
                <a:solidFill>
                  <a:srgbClr val="0070C0"/>
                </a:solidFill>
                <a:latin typeface="Arial Black" pitchFamily="34" charset="0"/>
                <a:ea typeface="+mj-ea"/>
                <a:cs typeface="+mj-cs"/>
              </a:rPr>
              <a:t>в </a:t>
            </a:r>
            <a:r>
              <a:rPr lang="ru-RU" sz="2400" b="1" dirty="0">
                <a:solidFill>
                  <a:srgbClr val="0070C0"/>
                </a:solidFill>
                <a:latin typeface="Arial Black" pitchFamily="34" charset="0"/>
                <a:ea typeface="+mj-ea"/>
                <a:cs typeface="+mj-cs"/>
              </a:rPr>
              <a:t>2012 году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  <a:ea typeface="+mj-ea"/>
                <a:cs typeface="+mj-cs"/>
              </a:rPr>
              <a:t>расходы на оплату труда за счет средств местного бюджета составили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  <a:ea typeface="+mj-ea"/>
                <a:cs typeface="+mj-cs"/>
              </a:rPr>
              <a:t/>
            </a:r>
            <a:b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  <a:ea typeface="+mj-ea"/>
                <a:cs typeface="+mj-cs"/>
              </a:rPr>
            </a:br>
            <a:r>
              <a:rPr lang="ru-RU" sz="2400" b="1" dirty="0" smtClean="0">
                <a:solidFill>
                  <a:srgbClr val="0070C0"/>
                </a:solidFill>
                <a:latin typeface="Arial Black" pitchFamily="34" charset="0"/>
                <a:ea typeface="+mj-ea"/>
                <a:cs typeface="+mj-cs"/>
              </a:rPr>
              <a:t>в </a:t>
            </a:r>
            <a:r>
              <a:rPr lang="ru-RU" sz="2400" b="1" dirty="0">
                <a:solidFill>
                  <a:srgbClr val="0070C0"/>
                </a:solidFill>
                <a:latin typeface="Arial Black" pitchFamily="34" charset="0"/>
                <a:ea typeface="+mj-ea"/>
                <a:cs typeface="+mj-cs"/>
              </a:rPr>
              <a:t>год </a:t>
            </a:r>
            <a:r>
              <a:rPr lang="ru-RU" sz="2400" b="1" dirty="0" smtClean="0">
                <a:solidFill>
                  <a:srgbClr val="0070C0"/>
                </a:solidFill>
                <a:latin typeface="Arial Black" pitchFamily="34" charset="0"/>
                <a:ea typeface="+mj-ea"/>
                <a:cs typeface="+mj-cs"/>
              </a:rPr>
              <a:t>228,</a:t>
            </a:r>
            <a:r>
              <a:rPr lang="ru-RU" sz="2400" b="1" dirty="0">
                <a:solidFill>
                  <a:srgbClr val="0070C0"/>
                </a:solidFill>
                <a:latin typeface="Arial Black" pitchFamily="34" charset="0"/>
                <a:ea typeface="+mj-ea"/>
                <a:cs typeface="+mj-cs"/>
              </a:rPr>
              <a:t> </a:t>
            </a:r>
            <a:r>
              <a:rPr lang="ru-RU" sz="2400" b="1" dirty="0" smtClean="0">
                <a:solidFill>
                  <a:srgbClr val="0070C0"/>
                </a:solidFill>
                <a:latin typeface="Arial Black" pitchFamily="34" charset="0"/>
                <a:ea typeface="+mj-ea"/>
                <a:cs typeface="+mj-cs"/>
              </a:rPr>
              <a:t>9 млн. </a:t>
            </a:r>
            <a:r>
              <a:rPr lang="ru-RU" sz="2400" b="1" dirty="0">
                <a:solidFill>
                  <a:srgbClr val="0070C0"/>
                </a:solidFill>
                <a:latin typeface="Arial Black" pitchFamily="34" charset="0"/>
                <a:ea typeface="+mj-ea"/>
                <a:cs typeface="+mj-cs"/>
              </a:rPr>
              <a:t>руб., </a:t>
            </a:r>
            <a:r>
              <a:rPr lang="ru-RU" sz="2400" b="1" dirty="0" smtClean="0">
                <a:solidFill>
                  <a:srgbClr val="0070C0"/>
                </a:solidFill>
                <a:latin typeface="Arial Black" pitchFamily="34" charset="0"/>
                <a:ea typeface="+mj-ea"/>
                <a:cs typeface="+mj-cs"/>
              </a:rPr>
              <a:t/>
            </a:r>
            <a:br>
              <a:rPr lang="ru-RU" sz="2400" b="1" dirty="0" smtClean="0">
                <a:solidFill>
                  <a:srgbClr val="0070C0"/>
                </a:solidFill>
                <a:latin typeface="Arial Black" pitchFamily="34" charset="0"/>
                <a:ea typeface="+mj-ea"/>
                <a:cs typeface="+mj-cs"/>
              </a:rPr>
            </a:br>
            <a:r>
              <a:rPr lang="ru-RU" sz="2400" b="1" dirty="0" smtClean="0">
                <a:solidFill>
                  <a:srgbClr val="0070C0"/>
                </a:solidFill>
                <a:latin typeface="Arial Black" pitchFamily="34" charset="0"/>
                <a:ea typeface="+mj-ea"/>
                <a:cs typeface="+mj-cs"/>
              </a:rPr>
              <a:t>в </a:t>
            </a:r>
            <a:r>
              <a:rPr lang="ru-RU" sz="2400" b="1" dirty="0">
                <a:solidFill>
                  <a:srgbClr val="0070C0"/>
                </a:solidFill>
                <a:latin typeface="Arial Black" pitchFamily="34" charset="0"/>
                <a:ea typeface="+mj-ea"/>
                <a:cs typeface="+mj-cs"/>
              </a:rPr>
              <a:t>месяц – </a:t>
            </a:r>
            <a:r>
              <a:rPr lang="ru-RU" sz="2400" b="1" dirty="0" smtClean="0">
                <a:solidFill>
                  <a:srgbClr val="0070C0"/>
                </a:solidFill>
                <a:latin typeface="Arial Black" pitchFamily="34" charset="0"/>
                <a:ea typeface="+mj-ea"/>
                <a:cs typeface="+mj-cs"/>
              </a:rPr>
              <a:t>19,1 млн. руб.</a:t>
            </a:r>
          </a:p>
          <a:p>
            <a:pPr marL="571500" indent="-571500">
              <a:spcBef>
                <a:spcPts val="1200"/>
              </a:spcBef>
              <a:buFontTx/>
              <a:buChar char="-"/>
            </a:pPr>
            <a:r>
              <a:rPr lang="ru-RU" sz="2400" b="1" dirty="0" smtClean="0">
                <a:solidFill>
                  <a:srgbClr val="0070C0"/>
                </a:solidFill>
                <a:latin typeface="Arial Black" pitchFamily="34" charset="0"/>
                <a:ea typeface="+mj-ea"/>
                <a:cs typeface="+mj-cs"/>
              </a:rPr>
              <a:t>в </a:t>
            </a:r>
            <a:r>
              <a:rPr lang="ru-RU" sz="2400" b="1" dirty="0">
                <a:solidFill>
                  <a:srgbClr val="0070C0"/>
                </a:solidFill>
                <a:latin typeface="Arial Black" pitchFamily="34" charset="0"/>
                <a:ea typeface="+mj-ea"/>
                <a:cs typeface="+mj-cs"/>
              </a:rPr>
              <a:t>2013 году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  <a:ea typeface="+mj-ea"/>
                <a:cs typeface="+mj-cs"/>
              </a:rPr>
              <a:t>  расходы на оплату труда за счет средств местного бюджета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  <a:ea typeface="+mj-ea"/>
                <a:cs typeface="+mj-cs"/>
              </a:rPr>
              <a:t/>
            </a:r>
            <a:b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  <a:ea typeface="+mj-ea"/>
                <a:cs typeface="+mj-cs"/>
              </a:rPr>
            </a:br>
            <a:r>
              <a:rPr lang="ru-RU" sz="2400" b="1" dirty="0" smtClean="0">
                <a:solidFill>
                  <a:srgbClr val="0070C0"/>
                </a:solidFill>
                <a:latin typeface="Arial Black" pitchFamily="34" charset="0"/>
                <a:ea typeface="+mj-ea"/>
                <a:cs typeface="+mj-cs"/>
              </a:rPr>
              <a:t>за </a:t>
            </a:r>
            <a:r>
              <a:rPr lang="ru-RU" sz="2400" b="1" dirty="0">
                <a:solidFill>
                  <a:srgbClr val="0070C0"/>
                </a:solidFill>
                <a:latin typeface="Arial Black" pitchFamily="34" charset="0"/>
                <a:ea typeface="+mj-ea"/>
                <a:cs typeface="+mj-cs"/>
              </a:rPr>
              <a:t>4 месяца </a:t>
            </a:r>
            <a:r>
              <a:rPr lang="ru-RU" sz="2400" b="1" dirty="0" smtClean="0">
                <a:solidFill>
                  <a:srgbClr val="0070C0"/>
                </a:solidFill>
                <a:latin typeface="Arial Black" pitchFamily="34" charset="0"/>
                <a:ea typeface="+mj-ea"/>
                <a:cs typeface="+mj-cs"/>
              </a:rPr>
              <a:t>– 86,</a:t>
            </a:r>
            <a:r>
              <a:rPr lang="ru-RU" sz="2400" b="1" dirty="0">
                <a:solidFill>
                  <a:srgbClr val="0070C0"/>
                </a:solidFill>
                <a:latin typeface="Arial Black" pitchFamily="34" charset="0"/>
                <a:ea typeface="+mj-ea"/>
                <a:cs typeface="+mj-cs"/>
              </a:rPr>
              <a:t> </a:t>
            </a:r>
            <a:r>
              <a:rPr lang="ru-RU" sz="2400" b="1" dirty="0" smtClean="0">
                <a:solidFill>
                  <a:srgbClr val="0070C0"/>
                </a:solidFill>
                <a:latin typeface="Arial Black" pitchFamily="34" charset="0"/>
                <a:ea typeface="+mj-ea"/>
                <a:cs typeface="+mj-cs"/>
              </a:rPr>
              <a:t>7 млн. </a:t>
            </a:r>
            <a:r>
              <a:rPr lang="ru-RU" sz="2400" b="1" dirty="0">
                <a:solidFill>
                  <a:srgbClr val="0070C0"/>
                </a:solidFill>
                <a:latin typeface="Arial Black" pitchFamily="34" charset="0"/>
                <a:ea typeface="+mj-ea"/>
                <a:cs typeface="+mj-cs"/>
              </a:rPr>
              <a:t>руб., </a:t>
            </a:r>
            <a:r>
              <a:rPr lang="ru-RU" sz="2400" b="1" dirty="0" smtClean="0">
                <a:solidFill>
                  <a:srgbClr val="0070C0"/>
                </a:solidFill>
                <a:latin typeface="Arial Black" pitchFamily="34" charset="0"/>
                <a:ea typeface="+mj-ea"/>
                <a:cs typeface="+mj-cs"/>
              </a:rPr>
              <a:t/>
            </a:r>
            <a:br>
              <a:rPr lang="ru-RU" sz="2400" b="1" dirty="0" smtClean="0">
                <a:solidFill>
                  <a:srgbClr val="0070C0"/>
                </a:solidFill>
                <a:latin typeface="Arial Black" pitchFamily="34" charset="0"/>
                <a:ea typeface="+mj-ea"/>
                <a:cs typeface="+mj-cs"/>
              </a:rPr>
            </a:br>
            <a:r>
              <a:rPr lang="ru-RU" sz="2400" b="1" dirty="0" smtClean="0">
                <a:solidFill>
                  <a:srgbClr val="0070C0"/>
                </a:solidFill>
                <a:latin typeface="Arial Black" pitchFamily="34" charset="0"/>
                <a:ea typeface="+mj-ea"/>
                <a:cs typeface="+mj-cs"/>
              </a:rPr>
              <a:t>в </a:t>
            </a:r>
            <a:r>
              <a:rPr lang="ru-RU" sz="2400" b="1" dirty="0">
                <a:solidFill>
                  <a:srgbClr val="0070C0"/>
                </a:solidFill>
                <a:latin typeface="Arial Black" pitchFamily="34" charset="0"/>
                <a:ea typeface="+mj-ea"/>
                <a:cs typeface="+mj-cs"/>
              </a:rPr>
              <a:t>месяц – </a:t>
            </a:r>
            <a:r>
              <a:rPr lang="ru-RU" sz="2400" b="1" dirty="0" smtClean="0">
                <a:solidFill>
                  <a:srgbClr val="0070C0"/>
                </a:solidFill>
                <a:latin typeface="Arial Black" pitchFamily="34" charset="0"/>
                <a:ea typeface="+mj-ea"/>
                <a:cs typeface="+mj-cs"/>
              </a:rPr>
              <a:t>21,7 млн. руб</a:t>
            </a:r>
            <a:r>
              <a:rPr lang="ru-RU" sz="2400" b="1" dirty="0">
                <a:solidFill>
                  <a:srgbClr val="0070C0"/>
                </a:solidFill>
                <a:latin typeface="Arial Black" pitchFamily="34" charset="0"/>
                <a:ea typeface="+mj-ea"/>
                <a:cs typeface="+mj-cs"/>
              </a:rPr>
              <a:t>.</a:t>
            </a:r>
            <a:endParaRPr lang="ru-RU" sz="2400" dirty="0">
              <a:solidFill>
                <a:srgbClr val="0070C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8733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84976" cy="2650306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solidFill>
                  <a:srgbClr val="0070C0"/>
                </a:solidFill>
                <a:latin typeface="Arial Black" pitchFamily="34" charset="0"/>
              </a:rPr>
              <a:t>Расходы </a:t>
            </a:r>
            <a:r>
              <a:rPr lang="ru-RU" sz="2800" b="1" dirty="0">
                <a:solidFill>
                  <a:srgbClr val="0070C0"/>
                </a:solidFill>
                <a:latin typeface="Arial Black" pitchFamily="34" charset="0"/>
              </a:rPr>
              <a:t>на оплату труда работников муниципальных учреждений </a:t>
            </a:r>
            <a:r>
              <a:rPr lang="ru-RU" sz="2000" b="1" dirty="0">
                <a:solidFill>
                  <a:srgbClr val="0070C0"/>
                </a:solidFill>
                <a:latin typeface="Arial Black" pitchFamily="34" charset="0"/>
              </a:rPr>
              <a:t>(за исключением работников учреждений образования и работников учреждений культуры)</a:t>
            </a:r>
            <a:r>
              <a:rPr lang="ru-RU" sz="2800" b="1" dirty="0">
                <a:solidFill>
                  <a:srgbClr val="0070C0"/>
                </a:solidFill>
                <a:latin typeface="Arial Black" pitchFamily="34" charset="0"/>
              </a:rPr>
              <a:t> в связи с индексацией тарифных ставок (должностных окладов) в 1,06 раза </a:t>
            </a:r>
            <a:r>
              <a:rPr lang="ru-RU" sz="2800" b="1" dirty="0" smtClean="0">
                <a:solidFill>
                  <a:srgbClr val="C00000"/>
                </a:solidFill>
                <a:latin typeface="Arial Black" pitchFamily="34" charset="0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Arial Black" pitchFamily="34" charset="0"/>
              </a:rPr>
            </a:br>
            <a:endParaRPr lang="ru-RU" sz="3200" b="1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3" name="Shape 2"/>
          <p:cNvSpPr/>
          <p:nvPr/>
        </p:nvSpPr>
        <p:spPr>
          <a:xfrm rot="15266418">
            <a:off x="-23680" y="3542688"/>
            <a:ext cx="3824453" cy="2129147"/>
          </a:xfrm>
          <a:prstGeom prst="swooshArrow">
            <a:avLst>
              <a:gd name="adj1" fmla="val 56627"/>
              <a:gd name="adj2" fmla="val 36545"/>
            </a:avLst>
          </a:prstGeom>
          <a:solidFill>
            <a:srgbClr val="FF0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" name="Прямоугольник 4"/>
          <p:cNvSpPr/>
          <p:nvPr/>
        </p:nvSpPr>
        <p:spPr>
          <a:xfrm>
            <a:off x="2286760" y="2852936"/>
            <a:ext cx="66247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C00000"/>
                </a:solidFill>
                <a:latin typeface="Arial Black" pitchFamily="34" charset="0"/>
                <a:ea typeface="+mj-ea"/>
                <a:cs typeface="+mj-cs"/>
              </a:rPr>
              <a:t>увеличились </a:t>
            </a:r>
            <a:endParaRPr lang="ru-RU" sz="3600" b="1" dirty="0" smtClean="0">
              <a:solidFill>
                <a:srgbClr val="C00000"/>
              </a:solidFill>
              <a:latin typeface="Arial Black" pitchFamily="34" charset="0"/>
              <a:ea typeface="+mj-ea"/>
              <a:cs typeface="+mj-cs"/>
            </a:endParaRPr>
          </a:p>
          <a:p>
            <a:r>
              <a:rPr lang="ru-RU" sz="3600" b="1" dirty="0" smtClean="0">
                <a:solidFill>
                  <a:srgbClr val="C00000"/>
                </a:solidFill>
                <a:latin typeface="Arial Black" pitchFamily="34" charset="0"/>
                <a:ea typeface="+mj-ea"/>
                <a:cs typeface="+mj-cs"/>
              </a:rPr>
              <a:t>на </a:t>
            </a:r>
            <a:r>
              <a:rPr lang="ru-RU" sz="3600" b="1" dirty="0">
                <a:solidFill>
                  <a:srgbClr val="C00000"/>
                </a:solidFill>
                <a:latin typeface="Arial Black" pitchFamily="34" charset="0"/>
                <a:ea typeface="+mj-ea"/>
                <a:cs typeface="+mj-cs"/>
              </a:rPr>
              <a:t>2,6 млн. руб. в месяц, </a:t>
            </a:r>
            <a:endParaRPr lang="ru-RU" sz="3600" b="1" dirty="0" smtClean="0">
              <a:solidFill>
                <a:srgbClr val="C00000"/>
              </a:solidFill>
              <a:latin typeface="Arial Black" pitchFamily="34" charset="0"/>
              <a:ea typeface="+mj-ea"/>
              <a:cs typeface="+mj-cs"/>
            </a:endParaRPr>
          </a:p>
          <a:p>
            <a:r>
              <a:rPr lang="ru-RU" sz="3600" b="1" dirty="0" smtClean="0">
                <a:solidFill>
                  <a:srgbClr val="C00000"/>
                </a:solidFill>
                <a:latin typeface="Arial Black" pitchFamily="34" charset="0"/>
                <a:ea typeface="+mj-ea"/>
                <a:cs typeface="+mj-cs"/>
              </a:rPr>
              <a:t>на </a:t>
            </a:r>
            <a:r>
              <a:rPr lang="ru-RU" sz="3600" b="1" dirty="0">
                <a:solidFill>
                  <a:srgbClr val="C00000"/>
                </a:solidFill>
                <a:latin typeface="Arial Black" pitchFamily="34" charset="0"/>
                <a:ea typeface="+mj-ea"/>
                <a:cs typeface="+mj-cs"/>
              </a:rPr>
              <a:t>31, 2 млн. руб. в </a:t>
            </a:r>
            <a:r>
              <a:rPr lang="ru-RU" sz="3600" b="1" dirty="0" smtClean="0">
                <a:solidFill>
                  <a:srgbClr val="C00000"/>
                </a:solidFill>
                <a:latin typeface="Arial Black" pitchFamily="34" charset="0"/>
                <a:ea typeface="+mj-ea"/>
                <a:cs typeface="+mj-cs"/>
              </a:rPr>
              <a:t>год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491880" y="4941168"/>
            <a:ext cx="53285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b="1" dirty="0">
                <a:solidFill>
                  <a:srgbClr val="C00000"/>
                </a:solidFill>
                <a:latin typeface="Arial Black" pitchFamily="34" charset="0"/>
              </a:rPr>
              <a:t>(или на 13,6%, </a:t>
            </a:r>
            <a:endParaRPr lang="ru-RU" sz="3600" b="1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lvl="0"/>
            <a:r>
              <a:rPr lang="ru-RU" sz="3600" b="1" dirty="0" smtClean="0">
                <a:solidFill>
                  <a:srgbClr val="C00000"/>
                </a:solidFill>
                <a:latin typeface="Arial Black" pitchFamily="34" charset="0"/>
              </a:rPr>
              <a:t>с </a:t>
            </a:r>
            <a:r>
              <a:rPr lang="ru-RU" sz="3600" b="1" dirty="0">
                <a:solidFill>
                  <a:srgbClr val="C00000"/>
                </a:solidFill>
                <a:latin typeface="Arial Black" pitchFamily="34" charset="0"/>
              </a:rPr>
              <a:t>учетом РК и ДВ).</a:t>
            </a:r>
            <a:endParaRPr lang="ru-RU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7611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трелка вверх 2"/>
          <p:cNvSpPr/>
          <p:nvPr/>
        </p:nvSpPr>
        <p:spPr>
          <a:xfrm rot="4025556">
            <a:off x="2743392" y="-232316"/>
            <a:ext cx="3563770" cy="7460696"/>
          </a:xfrm>
          <a:prstGeom prst="up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8208912" cy="5832648"/>
          </a:xfrm>
        </p:spPr>
        <p:txBody>
          <a:bodyPr/>
          <a:lstStyle/>
          <a:p>
            <a:pPr algn="l"/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Всего расходы на оплату труда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в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2013 году увеличились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по сравнению </a:t>
            </a:r>
            <a:b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с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2012 годом на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sz="5400" b="1" dirty="0" smtClean="0">
                <a:solidFill>
                  <a:srgbClr val="0070C0"/>
                </a:solidFill>
                <a:latin typeface="Arial Black" pitchFamily="34" charset="0"/>
              </a:rPr>
              <a:t>140,</a:t>
            </a:r>
            <a:r>
              <a:rPr lang="ru-RU" sz="5400" b="1" dirty="0">
                <a:solidFill>
                  <a:srgbClr val="0070C0"/>
                </a:solidFill>
                <a:latin typeface="Arial Black" pitchFamily="34" charset="0"/>
              </a:rPr>
              <a:t> </a:t>
            </a:r>
            <a:r>
              <a:rPr lang="ru-RU" sz="5400" b="1" dirty="0" smtClean="0">
                <a:solidFill>
                  <a:srgbClr val="0070C0"/>
                </a:solidFill>
                <a:latin typeface="Arial Black" pitchFamily="34" charset="0"/>
              </a:rPr>
              <a:t>3 млн. </a:t>
            </a:r>
            <a:r>
              <a:rPr lang="ru-RU" sz="5400" b="1" dirty="0">
                <a:solidFill>
                  <a:srgbClr val="0070C0"/>
                </a:solidFill>
                <a:latin typeface="Arial Black" pitchFamily="34" charset="0"/>
              </a:rPr>
              <a:t>руб.</a:t>
            </a:r>
            <a:endParaRPr lang="ru-RU" sz="5400" dirty="0">
              <a:solidFill>
                <a:srgbClr val="0070C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5998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30622"/>
            <a:ext cx="8712968" cy="1858218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b="1" dirty="0" smtClean="0">
                <a:solidFill>
                  <a:srgbClr val="0070C0"/>
                </a:solidFill>
                <a:latin typeface="Arial Black" pitchFamily="34" charset="0"/>
              </a:rPr>
              <a:t>Капитальный </a:t>
            </a:r>
            <a:r>
              <a:rPr lang="ru-RU" sz="2800" b="1" dirty="0">
                <a:solidFill>
                  <a:srgbClr val="0070C0"/>
                </a:solidFill>
                <a:latin typeface="Arial Black" pitchFamily="34" charset="0"/>
              </a:rPr>
              <a:t>ремонт и ремонт действующей сети автомобильных дорог </a:t>
            </a:r>
            <a:r>
              <a:rPr lang="ru-RU" sz="2800" b="1" dirty="0" smtClean="0">
                <a:solidFill>
                  <a:srgbClr val="0070C0"/>
                </a:solidFill>
                <a:latin typeface="Arial Black" pitchFamily="34" charset="0"/>
              </a:rPr>
              <a:t/>
            </a:r>
            <a:br>
              <a:rPr lang="ru-RU" sz="2800" b="1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2800" b="1" dirty="0" smtClean="0">
                <a:solidFill>
                  <a:srgbClr val="0070C0"/>
                </a:solidFill>
                <a:latin typeface="Arial Black" pitchFamily="34" charset="0"/>
              </a:rPr>
              <a:t>в </a:t>
            </a:r>
            <a:r>
              <a:rPr lang="ru-RU" sz="2800" b="1" dirty="0">
                <a:solidFill>
                  <a:srgbClr val="0070C0"/>
                </a:solidFill>
                <a:latin typeface="Arial Black" pitchFamily="34" charset="0"/>
              </a:rPr>
              <a:t>2012 году направлено </a:t>
            </a:r>
            <a:r>
              <a:rPr lang="ru-RU" sz="2800" b="1" dirty="0" smtClean="0">
                <a:solidFill>
                  <a:srgbClr val="0070C0"/>
                </a:solidFill>
                <a:latin typeface="Arial Black" pitchFamily="34" charset="0"/>
              </a:rPr>
              <a:t>	– </a:t>
            </a:r>
            <a:r>
              <a:rPr lang="ru-RU" sz="2800" b="1" dirty="0" smtClean="0">
                <a:solidFill>
                  <a:srgbClr val="FF0000"/>
                </a:solidFill>
                <a:latin typeface="Arial Black" pitchFamily="34" charset="0"/>
              </a:rPr>
              <a:t>102,</a:t>
            </a:r>
            <a:r>
              <a:rPr lang="ru-RU" sz="2800" b="1" dirty="0">
                <a:solidFill>
                  <a:srgbClr val="FF0000"/>
                </a:solidFill>
                <a:latin typeface="Arial Black" pitchFamily="34" charset="0"/>
              </a:rPr>
              <a:t> </a:t>
            </a:r>
            <a:r>
              <a:rPr lang="ru-RU" sz="2800" b="1" dirty="0" smtClean="0">
                <a:solidFill>
                  <a:srgbClr val="FF0000"/>
                </a:solidFill>
                <a:latin typeface="Arial Black" pitchFamily="34" charset="0"/>
              </a:rPr>
              <a:t>5 млн. </a:t>
            </a:r>
            <a:r>
              <a:rPr lang="ru-RU" sz="2800" b="1" dirty="0">
                <a:solidFill>
                  <a:srgbClr val="FF0000"/>
                </a:solidFill>
                <a:latin typeface="Arial Black" pitchFamily="34" charset="0"/>
              </a:rPr>
              <a:t>руб., </a:t>
            </a:r>
            <a:r>
              <a:rPr lang="ru-RU" sz="2800" b="1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sz="2800" b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2800" b="1" dirty="0" smtClean="0">
                <a:solidFill>
                  <a:srgbClr val="0070C0"/>
                </a:solidFill>
                <a:latin typeface="Arial Black" pitchFamily="34" charset="0"/>
              </a:rPr>
              <a:t>в </a:t>
            </a:r>
            <a:r>
              <a:rPr lang="ru-RU" sz="2800" b="1" dirty="0">
                <a:solidFill>
                  <a:srgbClr val="0070C0"/>
                </a:solidFill>
                <a:latin typeface="Arial Black" pitchFamily="34" charset="0"/>
              </a:rPr>
              <a:t>2013 году </a:t>
            </a:r>
            <a:r>
              <a:rPr lang="ru-RU" sz="2800" b="1" dirty="0" smtClean="0">
                <a:solidFill>
                  <a:srgbClr val="0070C0"/>
                </a:solidFill>
                <a:latin typeface="Arial Black" pitchFamily="34" charset="0"/>
              </a:rPr>
              <a:t>запланировано – </a:t>
            </a:r>
            <a:r>
              <a:rPr lang="ru-RU" sz="2800" b="1" dirty="0" smtClean="0">
                <a:solidFill>
                  <a:srgbClr val="FF0000"/>
                </a:solidFill>
                <a:latin typeface="Arial Black" pitchFamily="34" charset="0"/>
              </a:rPr>
              <a:t>37,</a:t>
            </a:r>
            <a:r>
              <a:rPr lang="ru-RU" sz="2800" b="1" dirty="0">
                <a:solidFill>
                  <a:srgbClr val="FF0000"/>
                </a:solidFill>
                <a:latin typeface="Arial Black" pitchFamily="34" charset="0"/>
              </a:rPr>
              <a:t> </a:t>
            </a:r>
            <a:r>
              <a:rPr lang="ru-RU" sz="2800" b="1" dirty="0" smtClean="0">
                <a:solidFill>
                  <a:srgbClr val="FF0000"/>
                </a:solidFill>
                <a:latin typeface="Arial Black" pitchFamily="34" charset="0"/>
              </a:rPr>
              <a:t>5 млн. руб.</a:t>
            </a:r>
            <a:endParaRPr lang="ru-RU" sz="2800" dirty="0">
              <a:latin typeface="Arial Black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1363"/>
          <a:stretch/>
        </p:blipFill>
        <p:spPr>
          <a:xfrm>
            <a:off x="251520" y="1916832"/>
            <a:ext cx="7549206" cy="44445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Shape 3"/>
          <p:cNvSpPr/>
          <p:nvPr/>
        </p:nvSpPr>
        <p:spPr>
          <a:xfrm rot="7023175">
            <a:off x="5988702" y="2780024"/>
            <a:ext cx="3824453" cy="1318265"/>
          </a:xfrm>
          <a:prstGeom prst="swooshArrow">
            <a:avLst>
              <a:gd name="adj1" fmla="val 56627"/>
              <a:gd name="adj2" fmla="val 36545"/>
            </a:avLst>
          </a:prstGeom>
          <a:solidFill>
            <a:srgbClr val="FF0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362434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516" y="476672"/>
            <a:ext cx="8712968" cy="2592288"/>
          </a:xfrm>
        </p:spPr>
        <p:txBody>
          <a:bodyPr>
            <a:noAutofit/>
          </a:bodyPr>
          <a:lstStyle/>
          <a:p>
            <a:pPr algn="l">
              <a:lnSpc>
                <a:spcPct val="90000"/>
              </a:lnSpc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С целью исполнения Указов Президента РФ от 07.05.2012 № 597 и от 01.06.2012 № 761 и требований Трудового Кодекса в части доведения заработной платы до МРОТ, а также в связи с индексацией тарифных ставок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работников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муниципальных учреждений в 1,06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раза,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при формировании проекта бюджета на 2013-2015 годы были вынуждены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3779715"/>
            <a:ext cx="799288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400" b="1" dirty="0">
                <a:solidFill>
                  <a:srgbClr val="F79646">
                    <a:lumMod val="75000"/>
                  </a:srgbClr>
                </a:solidFill>
                <a:latin typeface="Arial Black" pitchFamily="34" charset="0"/>
                <a:ea typeface="+mj-ea"/>
                <a:cs typeface="+mj-cs"/>
              </a:rPr>
              <a:t>на озеленение территории округа, </a:t>
            </a:r>
            <a:endParaRPr lang="ru-RU" sz="2400" b="1" dirty="0" smtClean="0">
              <a:solidFill>
                <a:srgbClr val="F79646">
                  <a:lumMod val="75000"/>
                </a:srgbClr>
              </a:solidFill>
              <a:latin typeface="Arial Black" pitchFamily="34" charset="0"/>
              <a:ea typeface="+mj-ea"/>
              <a:cs typeface="+mj-cs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F79646">
                    <a:lumMod val="75000"/>
                  </a:srgbClr>
                </a:solidFill>
                <a:latin typeface="Arial Black" pitchFamily="34" charset="0"/>
                <a:ea typeface="+mj-ea"/>
                <a:cs typeface="+mj-cs"/>
              </a:rPr>
              <a:t>на </a:t>
            </a:r>
            <a:r>
              <a:rPr lang="ru-RU" sz="2400" b="1" dirty="0">
                <a:solidFill>
                  <a:srgbClr val="F79646">
                    <a:lumMod val="75000"/>
                  </a:srgbClr>
                </a:solidFill>
                <a:latin typeface="Arial Black" pitchFamily="34" charset="0"/>
                <a:ea typeface="+mj-ea"/>
                <a:cs typeface="+mj-cs"/>
              </a:rPr>
              <a:t>капитальный ремонт и ремонт действующей сети автомобильных </a:t>
            </a:r>
            <a:r>
              <a:rPr lang="ru-RU" sz="2400" b="1" dirty="0" smtClean="0">
                <a:solidFill>
                  <a:srgbClr val="F79646">
                    <a:lumMod val="75000"/>
                  </a:srgbClr>
                </a:solidFill>
                <a:latin typeface="Arial Black" pitchFamily="34" charset="0"/>
                <a:ea typeface="+mj-ea"/>
                <a:cs typeface="+mj-cs"/>
              </a:rPr>
              <a:t>дорог,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F79646">
                    <a:lumMod val="75000"/>
                  </a:srgbClr>
                </a:solidFill>
                <a:latin typeface="Arial Black" pitchFamily="34" charset="0"/>
                <a:ea typeface="+mj-ea"/>
                <a:cs typeface="+mj-cs"/>
              </a:rPr>
              <a:t>благоустройство,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F79646">
                    <a:lumMod val="75000"/>
                  </a:srgbClr>
                </a:solidFill>
                <a:latin typeface="Arial Black" pitchFamily="34" charset="0"/>
                <a:ea typeface="+mj-ea"/>
                <a:cs typeface="+mj-cs"/>
              </a:rPr>
              <a:t>жилищно-коммунальное </a:t>
            </a:r>
            <a:r>
              <a:rPr lang="ru-RU" sz="2400" b="1" dirty="0">
                <a:solidFill>
                  <a:srgbClr val="F79646">
                    <a:lumMod val="75000"/>
                  </a:srgbClr>
                </a:solidFill>
                <a:latin typeface="Arial Black" pitchFamily="34" charset="0"/>
                <a:ea typeface="+mj-ea"/>
                <a:cs typeface="+mj-cs"/>
              </a:rPr>
              <a:t>хозяйство (содержание и уборка улиц, площадей, тротуаров) и т.д.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3181179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u="sng" dirty="0">
                <a:solidFill>
                  <a:srgbClr val="FF0000"/>
                </a:solidFill>
                <a:latin typeface="Arial Black" pitchFamily="34" charset="0"/>
                <a:ea typeface="+mj-ea"/>
                <a:cs typeface="+mj-cs"/>
              </a:rPr>
              <a:t>уменьшить бюджетные </a:t>
            </a:r>
            <a:r>
              <a:rPr lang="ru-RU" sz="3200" b="1" u="sng" dirty="0" smtClean="0">
                <a:solidFill>
                  <a:srgbClr val="FF0000"/>
                </a:solidFill>
                <a:latin typeface="Arial Black" pitchFamily="34" charset="0"/>
                <a:ea typeface="+mj-ea"/>
                <a:cs typeface="+mj-cs"/>
              </a:rPr>
              <a:t>ассигнования</a:t>
            </a:r>
            <a:endParaRPr lang="ru-RU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8409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268760"/>
            <a:ext cx="8064896" cy="4536504"/>
          </a:xfrm>
        </p:spPr>
        <p:txBody>
          <a:bodyPr>
            <a:no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поскольку </a:t>
            </a:r>
            <a:r>
              <a:rPr lang="ru-RU" sz="2800" b="1" i="1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абсолютно различная бюджетная обеспеченность по всем городам разных регионов, нужно </a:t>
            </a: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законодательно</a:t>
            </a:r>
            <a:r>
              <a:rPr lang="ru-RU" sz="2800" b="1" i="1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, на федеральном уровне закрепить минимальную бюджетную обеспеченность на </a:t>
            </a: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одного жителя </a:t>
            </a:r>
            <a:r>
              <a:rPr lang="ru-RU" sz="2800" b="1" i="1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каждого региона, а не передавать это на региональный уровень. </a:t>
            </a: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А </a:t>
            </a: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субъекты</a:t>
            </a: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ru-RU" sz="2800" b="1" i="1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пусть </a:t>
            </a: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имеют </a:t>
            </a:r>
            <a:r>
              <a:rPr lang="ru-RU" sz="2800" b="1" i="1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право повышать этот </a:t>
            </a: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уровень </a:t>
            </a:r>
            <a:r>
              <a:rPr lang="ru-RU" sz="2800" b="1" i="1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финансовой обеспеченности. </a:t>
            </a:r>
            <a:endParaRPr lang="ru-RU" sz="2800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95736" y="332656"/>
            <a:ext cx="40174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u="sng" dirty="0">
                <a:solidFill>
                  <a:srgbClr val="F79646">
                    <a:lumMod val="75000"/>
                  </a:srgbClr>
                </a:solidFill>
                <a:latin typeface="Arial Black" pitchFamily="34" charset="0"/>
                <a:ea typeface="+mj-ea"/>
                <a:cs typeface="+mj-cs"/>
              </a:rPr>
              <a:t>ПРЕДЛОЖЕНИЯ</a:t>
            </a:r>
            <a:r>
              <a:rPr lang="ru-RU" sz="3200" b="1" dirty="0">
                <a:solidFill>
                  <a:srgbClr val="F79646">
                    <a:lumMod val="75000"/>
                  </a:srgbClr>
                </a:solidFill>
                <a:latin typeface="Arial Black" pitchFamily="34" charset="0"/>
                <a:ea typeface="+mj-ea"/>
                <a:cs typeface="+mj-cs"/>
              </a:rPr>
              <a:t>: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4045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10"/>
          <p:cNvGrpSpPr/>
          <p:nvPr/>
        </p:nvGrpSpPr>
        <p:grpSpPr>
          <a:xfrm>
            <a:off x="1259632" y="383924"/>
            <a:ext cx="7884369" cy="349862"/>
            <a:chOff x="1785918" y="6072206"/>
            <a:chExt cx="5643602" cy="642942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1785918" y="6072206"/>
              <a:ext cx="5643602" cy="214314"/>
            </a:xfrm>
            <a:prstGeom prst="rect">
              <a:avLst/>
            </a:prstGeom>
            <a:gradFill>
              <a:gsLst>
                <a:gs pos="0">
                  <a:sysClr val="window" lastClr="FFFFFF">
                    <a:lumMod val="85000"/>
                  </a:sysClr>
                </a:gs>
                <a:gs pos="39999">
                  <a:sysClr val="window" lastClr="FFFFFF"/>
                </a:gs>
                <a:gs pos="70000">
                  <a:sysClr val="window" lastClr="FFFFFF"/>
                </a:gs>
                <a:gs pos="100000">
                  <a:srgbClr val="FFEBFA"/>
                </a:gs>
              </a:gsLst>
              <a:lin ang="54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solidFill>
                  <a:sysClr val="window" lastClr="FFFFFF"/>
                </a:solidFill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1785918" y="6500834"/>
              <a:ext cx="5643602" cy="214314"/>
            </a:xfrm>
            <a:prstGeom prst="rect">
              <a:avLst/>
            </a:prstGeom>
            <a:gradFill>
              <a:gsLst>
                <a:gs pos="0">
                  <a:srgbClr val="FF0000">
                    <a:alpha val="20000"/>
                  </a:srgbClr>
                </a:gs>
                <a:gs pos="39999">
                  <a:srgbClr val="FF0000"/>
                </a:gs>
                <a:gs pos="70000">
                  <a:srgbClr val="FF0000"/>
                </a:gs>
                <a:gs pos="100000">
                  <a:srgbClr val="FF0000"/>
                </a:gs>
              </a:gsLst>
              <a:lin ang="162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solidFill>
                  <a:sysClr val="window" lastClr="FFFFFF"/>
                </a:solidFill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1785918" y="6143644"/>
              <a:ext cx="5643602" cy="357190"/>
            </a:xfrm>
            <a:prstGeom prst="rect">
              <a:avLst/>
            </a:prstGeom>
            <a:gradFill>
              <a:gsLst>
                <a:gs pos="0">
                  <a:srgbClr val="1F497D">
                    <a:lumMod val="60000"/>
                    <a:lumOff val="40000"/>
                  </a:srgbClr>
                </a:gs>
                <a:gs pos="39999">
                  <a:srgbClr val="1F497D">
                    <a:lumMod val="60000"/>
                    <a:lumOff val="40000"/>
                  </a:srgbClr>
                </a:gs>
                <a:gs pos="70000">
                  <a:sysClr val="window" lastClr="FFFFFF"/>
                </a:gs>
                <a:gs pos="100000">
                  <a:sysClr val="window" lastClr="FFFFFF"/>
                </a:gs>
              </a:gsLst>
              <a:lin ang="162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>
                <a:solidFill>
                  <a:sysClr val="window" lastClr="FFFFFF"/>
                </a:solidFill>
              </a:endParaRPr>
            </a:p>
          </p:txBody>
        </p:sp>
      </p:grpSp>
      <p:sp>
        <p:nvSpPr>
          <p:cNvPr id="7" name="Прямоугольник 6"/>
          <p:cNvSpPr/>
          <p:nvPr/>
        </p:nvSpPr>
        <p:spPr>
          <a:xfrm>
            <a:off x="1583388" y="1268760"/>
            <a:ext cx="7560612" cy="4585871"/>
          </a:xfrm>
          <a:prstGeom prst="rect">
            <a:avLst/>
          </a:prstGeom>
          <a:noFill/>
          <a:ln>
            <a:noFill/>
          </a:ln>
          <a:effectLst>
            <a:outerShdw blurRad="50800" dist="50800" dir="2700000" algn="tl" rotWithShape="0">
              <a:prstClr val="black">
                <a:alpha val="88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4000" b="1" i="1" dirty="0">
                <a:ln>
                  <a:solidFill>
                    <a:srgbClr val="00B0F0"/>
                  </a:solidFill>
                </a:ln>
                <a:gradFill>
                  <a:gsLst>
                    <a:gs pos="0">
                      <a:srgbClr val="00B0F0"/>
                    </a:gs>
                    <a:gs pos="9000">
                      <a:srgbClr val="6BB1C9">
                        <a:lumMod val="60000"/>
                        <a:lumOff val="40000"/>
                      </a:srgbClr>
                    </a:gs>
                    <a:gs pos="50000">
                      <a:srgbClr val="6BB1C9">
                        <a:lumMod val="75000"/>
                      </a:srgbClr>
                    </a:gs>
                    <a:gs pos="79000">
                      <a:srgbClr val="6BB1C9">
                        <a:lumMod val="75000"/>
                      </a:srgbClr>
                    </a:gs>
                    <a:gs pos="100000">
                      <a:srgbClr val="6BB1C9">
                        <a:lumMod val="20000"/>
                        <a:lumOff val="80000"/>
                      </a:srgbClr>
                    </a:gs>
                  </a:gsLst>
                  <a:lin ang="5400000" scaled="0"/>
                </a:gradFill>
                <a:latin typeface="Arial Black" pitchFamily="34" charset="0"/>
              </a:rPr>
              <a:t>ОТЧЕТ</a:t>
            </a:r>
          </a:p>
          <a:p>
            <a:pPr algn="ctr"/>
            <a:r>
              <a:rPr lang="ru-RU" sz="2800" b="1" i="1" dirty="0">
                <a:ln>
                  <a:solidFill>
                    <a:srgbClr val="00B0F0"/>
                  </a:solidFill>
                </a:ln>
                <a:gradFill>
                  <a:gsLst>
                    <a:gs pos="0">
                      <a:srgbClr val="00B0F0"/>
                    </a:gs>
                    <a:gs pos="9000">
                      <a:srgbClr val="6BB1C9">
                        <a:lumMod val="60000"/>
                        <a:lumOff val="40000"/>
                      </a:srgbClr>
                    </a:gs>
                    <a:gs pos="50000">
                      <a:srgbClr val="6BB1C9">
                        <a:lumMod val="75000"/>
                      </a:srgbClr>
                    </a:gs>
                    <a:gs pos="79000">
                      <a:srgbClr val="6BB1C9">
                        <a:lumMod val="75000"/>
                      </a:srgbClr>
                    </a:gs>
                    <a:gs pos="100000">
                      <a:srgbClr val="6BB1C9">
                        <a:lumMod val="20000"/>
                        <a:lumOff val="80000"/>
                      </a:srgbClr>
                    </a:gs>
                  </a:gsLst>
                  <a:lin ang="5400000" scaled="0"/>
                </a:gradFill>
                <a:latin typeface="Arial Black" pitchFamily="34" charset="0"/>
              </a:rPr>
              <a:t>о результатах деятельности главы Артёмовского городского округа, деятельности администрации Артёмовского городского округа, </a:t>
            </a:r>
            <a:br>
              <a:rPr lang="ru-RU" sz="2800" b="1" i="1" dirty="0">
                <a:ln>
                  <a:solidFill>
                    <a:srgbClr val="00B0F0"/>
                  </a:solidFill>
                </a:ln>
                <a:gradFill>
                  <a:gsLst>
                    <a:gs pos="0">
                      <a:srgbClr val="00B0F0"/>
                    </a:gs>
                    <a:gs pos="9000">
                      <a:srgbClr val="6BB1C9">
                        <a:lumMod val="60000"/>
                        <a:lumOff val="40000"/>
                      </a:srgbClr>
                    </a:gs>
                    <a:gs pos="50000">
                      <a:srgbClr val="6BB1C9">
                        <a:lumMod val="75000"/>
                      </a:srgbClr>
                    </a:gs>
                    <a:gs pos="79000">
                      <a:srgbClr val="6BB1C9">
                        <a:lumMod val="75000"/>
                      </a:srgbClr>
                    </a:gs>
                    <a:gs pos="100000">
                      <a:srgbClr val="6BB1C9">
                        <a:lumMod val="20000"/>
                        <a:lumOff val="80000"/>
                      </a:srgbClr>
                    </a:gs>
                  </a:gsLst>
                  <a:lin ang="5400000" scaled="0"/>
                </a:gradFill>
                <a:latin typeface="Arial Black" pitchFamily="34" charset="0"/>
              </a:rPr>
            </a:br>
            <a:r>
              <a:rPr lang="ru-RU" sz="2800" b="1" i="1" dirty="0">
                <a:ln>
                  <a:solidFill>
                    <a:srgbClr val="00B0F0"/>
                  </a:solidFill>
                </a:ln>
                <a:gradFill>
                  <a:gsLst>
                    <a:gs pos="0">
                      <a:srgbClr val="00B0F0"/>
                    </a:gs>
                    <a:gs pos="9000">
                      <a:srgbClr val="6BB1C9">
                        <a:lumMod val="60000"/>
                        <a:lumOff val="40000"/>
                      </a:srgbClr>
                    </a:gs>
                    <a:gs pos="50000">
                      <a:srgbClr val="6BB1C9">
                        <a:lumMod val="75000"/>
                      </a:srgbClr>
                    </a:gs>
                    <a:gs pos="79000">
                      <a:srgbClr val="6BB1C9">
                        <a:lumMod val="75000"/>
                      </a:srgbClr>
                    </a:gs>
                    <a:gs pos="100000">
                      <a:srgbClr val="6BB1C9">
                        <a:lumMod val="20000"/>
                        <a:lumOff val="80000"/>
                      </a:srgbClr>
                    </a:gs>
                  </a:gsLst>
                  <a:lin ang="5400000" scaled="0"/>
                </a:gradFill>
                <a:latin typeface="Arial Black" pitchFamily="34" charset="0"/>
              </a:rPr>
              <a:t>в том числе о решении </a:t>
            </a:r>
            <a:r>
              <a:rPr lang="ru-RU" sz="2800" b="1" i="1" dirty="0" smtClean="0">
                <a:ln>
                  <a:solidFill>
                    <a:srgbClr val="00B0F0"/>
                  </a:solidFill>
                </a:ln>
                <a:gradFill>
                  <a:gsLst>
                    <a:gs pos="0">
                      <a:srgbClr val="00B0F0"/>
                    </a:gs>
                    <a:gs pos="9000">
                      <a:srgbClr val="6BB1C9">
                        <a:lumMod val="60000"/>
                        <a:lumOff val="40000"/>
                      </a:srgbClr>
                    </a:gs>
                    <a:gs pos="50000">
                      <a:srgbClr val="6BB1C9">
                        <a:lumMod val="75000"/>
                      </a:srgbClr>
                    </a:gs>
                    <a:gs pos="79000">
                      <a:srgbClr val="6BB1C9">
                        <a:lumMod val="75000"/>
                      </a:srgbClr>
                    </a:gs>
                    <a:gs pos="100000">
                      <a:srgbClr val="6BB1C9">
                        <a:lumMod val="20000"/>
                        <a:lumOff val="80000"/>
                      </a:srgbClr>
                    </a:gs>
                  </a:gsLst>
                  <a:lin ang="5400000" scaled="0"/>
                </a:gradFill>
                <a:latin typeface="Arial Black" pitchFamily="34" charset="0"/>
              </a:rPr>
              <a:t/>
            </a:r>
            <a:br>
              <a:rPr lang="ru-RU" sz="2800" b="1" i="1" dirty="0" smtClean="0">
                <a:ln>
                  <a:solidFill>
                    <a:srgbClr val="00B0F0"/>
                  </a:solidFill>
                </a:ln>
                <a:gradFill>
                  <a:gsLst>
                    <a:gs pos="0">
                      <a:srgbClr val="00B0F0"/>
                    </a:gs>
                    <a:gs pos="9000">
                      <a:srgbClr val="6BB1C9">
                        <a:lumMod val="60000"/>
                        <a:lumOff val="40000"/>
                      </a:srgbClr>
                    </a:gs>
                    <a:gs pos="50000">
                      <a:srgbClr val="6BB1C9">
                        <a:lumMod val="75000"/>
                      </a:srgbClr>
                    </a:gs>
                    <a:gs pos="79000">
                      <a:srgbClr val="6BB1C9">
                        <a:lumMod val="75000"/>
                      </a:srgbClr>
                    </a:gs>
                    <a:gs pos="100000">
                      <a:srgbClr val="6BB1C9">
                        <a:lumMod val="20000"/>
                        <a:lumOff val="80000"/>
                      </a:srgbClr>
                    </a:gs>
                  </a:gsLst>
                  <a:lin ang="5400000" scaled="0"/>
                </a:gradFill>
                <a:latin typeface="Arial Black" pitchFamily="34" charset="0"/>
              </a:rPr>
            </a:br>
            <a:r>
              <a:rPr lang="ru-RU" sz="2800" b="1" i="1" dirty="0" smtClean="0">
                <a:ln>
                  <a:solidFill>
                    <a:srgbClr val="00B0F0"/>
                  </a:solidFill>
                </a:ln>
                <a:gradFill>
                  <a:gsLst>
                    <a:gs pos="0">
                      <a:srgbClr val="00B0F0"/>
                    </a:gs>
                    <a:gs pos="9000">
                      <a:srgbClr val="6BB1C9">
                        <a:lumMod val="60000"/>
                        <a:lumOff val="40000"/>
                      </a:srgbClr>
                    </a:gs>
                    <a:gs pos="50000">
                      <a:srgbClr val="6BB1C9">
                        <a:lumMod val="75000"/>
                      </a:srgbClr>
                    </a:gs>
                    <a:gs pos="79000">
                      <a:srgbClr val="6BB1C9">
                        <a:lumMod val="75000"/>
                      </a:srgbClr>
                    </a:gs>
                    <a:gs pos="100000">
                      <a:srgbClr val="6BB1C9">
                        <a:lumMod val="20000"/>
                        <a:lumOff val="80000"/>
                      </a:srgbClr>
                    </a:gs>
                  </a:gsLst>
                  <a:lin ang="5400000" scaled="0"/>
                </a:gradFill>
                <a:latin typeface="Arial Black" pitchFamily="34" charset="0"/>
              </a:rPr>
              <a:t>вопросов</a:t>
            </a:r>
            <a:r>
              <a:rPr lang="ru-RU" sz="2800" b="1" i="1" dirty="0">
                <a:ln>
                  <a:solidFill>
                    <a:srgbClr val="00B0F0"/>
                  </a:solidFill>
                </a:ln>
                <a:gradFill>
                  <a:gsLst>
                    <a:gs pos="0">
                      <a:srgbClr val="00B0F0"/>
                    </a:gs>
                    <a:gs pos="9000">
                      <a:srgbClr val="6BB1C9">
                        <a:lumMod val="60000"/>
                        <a:lumOff val="40000"/>
                      </a:srgbClr>
                    </a:gs>
                    <a:gs pos="50000">
                      <a:srgbClr val="6BB1C9">
                        <a:lumMod val="75000"/>
                      </a:srgbClr>
                    </a:gs>
                    <a:gs pos="79000">
                      <a:srgbClr val="6BB1C9">
                        <a:lumMod val="75000"/>
                      </a:srgbClr>
                    </a:gs>
                    <a:gs pos="100000">
                      <a:srgbClr val="6BB1C9">
                        <a:lumMod val="20000"/>
                        <a:lumOff val="80000"/>
                      </a:srgbClr>
                    </a:gs>
                  </a:gsLst>
                  <a:lin ang="5400000" scaled="0"/>
                </a:gradFill>
                <a:latin typeface="Arial Black" pitchFamily="34" charset="0"/>
              </a:rPr>
              <a:t>, поставленных </a:t>
            </a:r>
            <a:endParaRPr lang="ru-RU" sz="2800" b="1" i="1" dirty="0" smtClean="0">
              <a:ln>
                <a:solidFill>
                  <a:srgbClr val="00B0F0"/>
                </a:solidFill>
              </a:ln>
              <a:gradFill>
                <a:gsLst>
                  <a:gs pos="0">
                    <a:srgbClr val="00B0F0"/>
                  </a:gs>
                  <a:gs pos="9000">
                    <a:srgbClr val="6BB1C9">
                      <a:lumMod val="60000"/>
                      <a:lumOff val="40000"/>
                    </a:srgbClr>
                  </a:gs>
                  <a:gs pos="50000">
                    <a:srgbClr val="6BB1C9">
                      <a:lumMod val="75000"/>
                    </a:srgbClr>
                  </a:gs>
                  <a:gs pos="79000">
                    <a:srgbClr val="6BB1C9">
                      <a:lumMod val="75000"/>
                    </a:srgbClr>
                  </a:gs>
                  <a:gs pos="100000">
                    <a:srgbClr val="6BB1C9">
                      <a:lumMod val="20000"/>
                      <a:lumOff val="80000"/>
                    </a:srgbClr>
                  </a:gs>
                </a:gsLst>
                <a:lin ang="5400000" scaled="0"/>
              </a:gradFill>
              <a:latin typeface="Arial Black" pitchFamily="34" charset="0"/>
            </a:endParaRPr>
          </a:p>
          <a:p>
            <a:pPr algn="ctr"/>
            <a:r>
              <a:rPr lang="ru-RU" sz="2800" b="1" i="1" dirty="0" smtClean="0">
                <a:ln>
                  <a:solidFill>
                    <a:srgbClr val="00B0F0"/>
                  </a:solidFill>
                </a:ln>
                <a:gradFill>
                  <a:gsLst>
                    <a:gs pos="0">
                      <a:srgbClr val="00B0F0"/>
                    </a:gs>
                    <a:gs pos="9000">
                      <a:srgbClr val="6BB1C9">
                        <a:lumMod val="60000"/>
                        <a:lumOff val="40000"/>
                      </a:srgbClr>
                    </a:gs>
                    <a:gs pos="50000">
                      <a:srgbClr val="6BB1C9">
                        <a:lumMod val="75000"/>
                      </a:srgbClr>
                    </a:gs>
                    <a:gs pos="79000">
                      <a:srgbClr val="6BB1C9">
                        <a:lumMod val="75000"/>
                      </a:srgbClr>
                    </a:gs>
                    <a:gs pos="100000">
                      <a:srgbClr val="6BB1C9">
                        <a:lumMod val="20000"/>
                        <a:lumOff val="80000"/>
                      </a:srgbClr>
                    </a:gs>
                  </a:gsLst>
                  <a:lin ang="5400000" scaled="0"/>
                </a:gradFill>
                <a:latin typeface="Arial Black" pitchFamily="34" charset="0"/>
              </a:rPr>
              <a:t>Думой </a:t>
            </a:r>
            <a:r>
              <a:rPr lang="ru-RU" sz="2800" b="1" i="1" dirty="0">
                <a:ln>
                  <a:solidFill>
                    <a:srgbClr val="00B0F0"/>
                  </a:solidFill>
                </a:ln>
                <a:gradFill>
                  <a:gsLst>
                    <a:gs pos="0">
                      <a:srgbClr val="00B0F0"/>
                    </a:gs>
                    <a:gs pos="9000">
                      <a:srgbClr val="6BB1C9">
                        <a:lumMod val="60000"/>
                        <a:lumOff val="40000"/>
                      </a:srgbClr>
                    </a:gs>
                    <a:gs pos="50000">
                      <a:srgbClr val="6BB1C9">
                        <a:lumMod val="75000"/>
                      </a:srgbClr>
                    </a:gs>
                    <a:gs pos="79000">
                      <a:srgbClr val="6BB1C9">
                        <a:lumMod val="75000"/>
                      </a:srgbClr>
                    </a:gs>
                    <a:gs pos="100000">
                      <a:srgbClr val="6BB1C9">
                        <a:lumMod val="20000"/>
                        <a:lumOff val="80000"/>
                      </a:srgbClr>
                    </a:gs>
                  </a:gsLst>
                  <a:lin ang="5400000" scaled="0"/>
                </a:gradFill>
                <a:latin typeface="Arial Black" pitchFamily="34" charset="0"/>
              </a:rPr>
              <a:t>Артёмовского </a:t>
            </a:r>
            <a:r>
              <a:rPr lang="ru-RU" sz="2800" b="1" i="1" dirty="0" smtClean="0">
                <a:ln>
                  <a:solidFill>
                    <a:srgbClr val="00B0F0"/>
                  </a:solidFill>
                </a:ln>
                <a:gradFill>
                  <a:gsLst>
                    <a:gs pos="0">
                      <a:srgbClr val="00B0F0"/>
                    </a:gs>
                    <a:gs pos="9000">
                      <a:srgbClr val="6BB1C9">
                        <a:lumMod val="60000"/>
                        <a:lumOff val="40000"/>
                      </a:srgbClr>
                    </a:gs>
                    <a:gs pos="50000">
                      <a:srgbClr val="6BB1C9">
                        <a:lumMod val="75000"/>
                      </a:srgbClr>
                    </a:gs>
                    <a:gs pos="79000">
                      <a:srgbClr val="6BB1C9">
                        <a:lumMod val="75000"/>
                      </a:srgbClr>
                    </a:gs>
                    <a:gs pos="100000">
                      <a:srgbClr val="6BB1C9">
                        <a:lumMod val="20000"/>
                        <a:lumOff val="80000"/>
                      </a:srgbClr>
                    </a:gs>
                  </a:gsLst>
                  <a:lin ang="5400000" scaled="0"/>
                </a:gradFill>
                <a:latin typeface="Arial Black" pitchFamily="34" charset="0"/>
              </a:rPr>
              <a:t/>
            </a:r>
            <a:br>
              <a:rPr lang="ru-RU" sz="2800" b="1" i="1" dirty="0" smtClean="0">
                <a:ln>
                  <a:solidFill>
                    <a:srgbClr val="00B0F0"/>
                  </a:solidFill>
                </a:ln>
                <a:gradFill>
                  <a:gsLst>
                    <a:gs pos="0">
                      <a:srgbClr val="00B0F0"/>
                    </a:gs>
                    <a:gs pos="9000">
                      <a:srgbClr val="6BB1C9">
                        <a:lumMod val="60000"/>
                        <a:lumOff val="40000"/>
                      </a:srgbClr>
                    </a:gs>
                    <a:gs pos="50000">
                      <a:srgbClr val="6BB1C9">
                        <a:lumMod val="75000"/>
                      </a:srgbClr>
                    </a:gs>
                    <a:gs pos="79000">
                      <a:srgbClr val="6BB1C9">
                        <a:lumMod val="75000"/>
                      </a:srgbClr>
                    </a:gs>
                    <a:gs pos="100000">
                      <a:srgbClr val="6BB1C9">
                        <a:lumMod val="20000"/>
                        <a:lumOff val="80000"/>
                      </a:srgbClr>
                    </a:gs>
                  </a:gsLst>
                  <a:lin ang="5400000" scaled="0"/>
                </a:gradFill>
                <a:latin typeface="Arial Black" pitchFamily="34" charset="0"/>
              </a:rPr>
            </a:br>
            <a:r>
              <a:rPr lang="ru-RU" sz="2800" b="1" i="1" dirty="0" smtClean="0">
                <a:ln>
                  <a:solidFill>
                    <a:srgbClr val="00B0F0"/>
                  </a:solidFill>
                </a:ln>
                <a:gradFill>
                  <a:gsLst>
                    <a:gs pos="0">
                      <a:srgbClr val="00B0F0"/>
                    </a:gs>
                    <a:gs pos="9000">
                      <a:srgbClr val="6BB1C9">
                        <a:lumMod val="60000"/>
                        <a:lumOff val="40000"/>
                      </a:srgbClr>
                    </a:gs>
                    <a:gs pos="50000">
                      <a:srgbClr val="6BB1C9">
                        <a:lumMod val="75000"/>
                      </a:srgbClr>
                    </a:gs>
                    <a:gs pos="79000">
                      <a:srgbClr val="6BB1C9">
                        <a:lumMod val="75000"/>
                      </a:srgbClr>
                    </a:gs>
                    <a:gs pos="100000">
                      <a:srgbClr val="6BB1C9">
                        <a:lumMod val="20000"/>
                        <a:lumOff val="80000"/>
                      </a:srgbClr>
                    </a:gs>
                  </a:gsLst>
                  <a:lin ang="5400000" scaled="0"/>
                </a:gradFill>
                <a:latin typeface="Arial Black" pitchFamily="34" charset="0"/>
              </a:rPr>
              <a:t>городского </a:t>
            </a:r>
            <a:r>
              <a:rPr lang="ru-RU" sz="2800" b="1" i="1" dirty="0">
                <a:ln>
                  <a:solidFill>
                    <a:srgbClr val="00B0F0"/>
                  </a:solidFill>
                </a:ln>
                <a:gradFill>
                  <a:gsLst>
                    <a:gs pos="0">
                      <a:srgbClr val="00B0F0"/>
                    </a:gs>
                    <a:gs pos="9000">
                      <a:srgbClr val="6BB1C9">
                        <a:lumMod val="60000"/>
                        <a:lumOff val="40000"/>
                      </a:srgbClr>
                    </a:gs>
                    <a:gs pos="50000">
                      <a:srgbClr val="6BB1C9">
                        <a:lumMod val="75000"/>
                      </a:srgbClr>
                    </a:gs>
                    <a:gs pos="79000">
                      <a:srgbClr val="6BB1C9">
                        <a:lumMod val="75000"/>
                      </a:srgbClr>
                    </a:gs>
                    <a:gs pos="100000">
                      <a:srgbClr val="6BB1C9">
                        <a:lumMod val="20000"/>
                        <a:lumOff val="80000"/>
                      </a:srgbClr>
                    </a:gs>
                  </a:gsLst>
                  <a:lin ang="5400000" scaled="0"/>
                </a:gradFill>
                <a:latin typeface="Arial Black" pitchFamily="34" charset="0"/>
              </a:rPr>
              <a:t>округа </a:t>
            </a:r>
            <a:br>
              <a:rPr lang="ru-RU" sz="2800" b="1" i="1" dirty="0">
                <a:ln>
                  <a:solidFill>
                    <a:srgbClr val="00B0F0"/>
                  </a:solidFill>
                </a:ln>
                <a:gradFill>
                  <a:gsLst>
                    <a:gs pos="0">
                      <a:srgbClr val="00B0F0"/>
                    </a:gs>
                    <a:gs pos="9000">
                      <a:srgbClr val="6BB1C9">
                        <a:lumMod val="60000"/>
                        <a:lumOff val="40000"/>
                      </a:srgbClr>
                    </a:gs>
                    <a:gs pos="50000">
                      <a:srgbClr val="6BB1C9">
                        <a:lumMod val="75000"/>
                      </a:srgbClr>
                    </a:gs>
                    <a:gs pos="79000">
                      <a:srgbClr val="6BB1C9">
                        <a:lumMod val="75000"/>
                      </a:srgbClr>
                    </a:gs>
                    <a:gs pos="100000">
                      <a:srgbClr val="6BB1C9">
                        <a:lumMod val="20000"/>
                        <a:lumOff val="80000"/>
                      </a:srgbClr>
                    </a:gs>
                  </a:gsLst>
                  <a:lin ang="5400000" scaled="0"/>
                </a:gradFill>
                <a:latin typeface="Arial Black" pitchFamily="34" charset="0"/>
              </a:rPr>
            </a:br>
            <a:r>
              <a:rPr lang="ru-RU" sz="2800" b="1" i="1" dirty="0">
                <a:ln>
                  <a:solidFill>
                    <a:srgbClr val="00B0F0"/>
                  </a:solidFill>
                </a:ln>
                <a:gradFill>
                  <a:gsLst>
                    <a:gs pos="0">
                      <a:srgbClr val="00B0F0"/>
                    </a:gs>
                    <a:gs pos="9000">
                      <a:srgbClr val="6BB1C9">
                        <a:lumMod val="60000"/>
                        <a:lumOff val="40000"/>
                      </a:srgbClr>
                    </a:gs>
                    <a:gs pos="50000">
                      <a:srgbClr val="6BB1C9">
                        <a:lumMod val="75000"/>
                      </a:srgbClr>
                    </a:gs>
                    <a:gs pos="79000">
                      <a:srgbClr val="6BB1C9">
                        <a:lumMod val="75000"/>
                      </a:srgbClr>
                    </a:gs>
                    <a:gs pos="100000">
                      <a:srgbClr val="6BB1C9">
                        <a:lumMod val="20000"/>
                        <a:lumOff val="80000"/>
                      </a:srgbClr>
                    </a:gs>
                  </a:gsLst>
                  <a:lin ang="5400000" scaled="0"/>
                </a:gradFill>
                <a:latin typeface="Arial Black" pitchFamily="34" charset="0"/>
              </a:rPr>
              <a:t>в 2012 году</a:t>
            </a:r>
          </a:p>
        </p:txBody>
      </p:sp>
      <p:pic>
        <p:nvPicPr>
          <p:cNvPr id="23" name="Picture 6" descr="G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272406"/>
            <a:ext cx="971828" cy="1212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Прямоугольник 24"/>
          <p:cNvSpPr/>
          <p:nvPr/>
        </p:nvSpPr>
        <p:spPr>
          <a:xfrm>
            <a:off x="1725104" y="272406"/>
            <a:ext cx="7242311" cy="523220"/>
          </a:xfrm>
          <a:prstGeom prst="rect">
            <a:avLst/>
          </a:prstGeom>
          <a:ln>
            <a:noFill/>
          </a:ln>
          <a:effectLst>
            <a:outerShdw blurRad="139700" dir="126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Артемовский  городской  округ</a:t>
            </a:r>
            <a:endParaRPr lang="ru-RU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10763936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="" xmlns:p14="http://schemas.microsoft.com/office/powerpoint/2010/main" val="2333200339"/>
              </p:ext>
            </p:extLst>
          </p:nvPr>
        </p:nvGraphicFramePr>
        <p:xfrm>
          <a:off x="323528" y="332656"/>
          <a:ext cx="8496944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49157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030501" y="1196752"/>
            <a:ext cx="7645956" cy="1748171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endParaRPr lang="ru-RU" sz="2400" b="1" dirty="0" smtClean="0">
              <a:solidFill>
                <a:srgbClr val="0070C0"/>
              </a:solidFill>
              <a:latin typeface="Arial Black" pitchFamily="34" charset="0"/>
              <a:ea typeface="+mj-ea"/>
              <a:cs typeface="+mj-cs"/>
            </a:endParaRPr>
          </a:p>
          <a:p>
            <a:pPr algn="ctr">
              <a:lnSpc>
                <a:spcPct val="80000"/>
              </a:lnSpc>
            </a:pPr>
            <a:r>
              <a:rPr lang="ru-RU" sz="2000" b="1" dirty="0" smtClean="0">
                <a:solidFill>
                  <a:srgbClr val="0070C0"/>
                </a:solidFill>
                <a:latin typeface="Arial Black" pitchFamily="34" charset="0"/>
                <a:ea typeface="+mj-ea"/>
                <a:cs typeface="+mj-cs"/>
              </a:rPr>
              <a:t>в </a:t>
            </a:r>
            <a:r>
              <a:rPr lang="ru-RU" sz="2000" b="1" dirty="0">
                <a:solidFill>
                  <a:srgbClr val="0070C0"/>
                </a:solidFill>
                <a:latin typeface="Arial Black" pitchFamily="34" charset="0"/>
                <a:ea typeface="+mj-ea"/>
                <a:cs typeface="+mj-cs"/>
              </a:rPr>
              <a:t>связи с изменениями бюджетного и налогового законодательства с 2013 года, а именно: упрощенная система налогообложения на основе патента переводится в патентную систему </a:t>
            </a:r>
            <a:r>
              <a:rPr lang="ru-RU" sz="2000" b="1" dirty="0" smtClean="0">
                <a:solidFill>
                  <a:srgbClr val="0070C0"/>
                </a:solidFill>
                <a:latin typeface="Arial Black" pitchFamily="34" charset="0"/>
                <a:ea typeface="+mj-ea"/>
                <a:cs typeface="+mj-cs"/>
              </a:rPr>
              <a:t>налогообложения</a:t>
            </a:r>
            <a:r>
              <a:rPr lang="ru-RU" sz="2000" b="1" dirty="0">
                <a:solidFill>
                  <a:srgbClr val="0070C0"/>
                </a:solidFill>
                <a:latin typeface="Arial Black" pitchFamily="34" charset="0"/>
                <a:ea typeface="+mj-ea"/>
                <a:cs typeface="+mj-cs"/>
              </a:rPr>
              <a:t/>
            </a:r>
            <a:br>
              <a:rPr lang="ru-RU" sz="2000" b="1" dirty="0">
                <a:solidFill>
                  <a:srgbClr val="0070C0"/>
                </a:solidFill>
                <a:latin typeface="Arial Black" pitchFamily="34" charset="0"/>
                <a:ea typeface="+mj-ea"/>
                <a:cs typeface="+mj-cs"/>
              </a:rPr>
            </a:br>
            <a:endParaRPr lang="ru-RU" sz="10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10" name="Shape 9"/>
          <p:cNvSpPr/>
          <p:nvPr/>
        </p:nvSpPr>
        <p:spPr>
          <a:xfrm rot="2559002" flipV="1">
            <a:off x="-753558" y="2187358"/>
            <a:ext cx="4568837" cy="1721810"/>
          </a:xfrm>
          <a:prstGeom prst="swooshArrow">
            <a:avLst>
              <a:gd name="adj1" fmla="val 42101"/>
              <a:gd name="adj2" fmla="val 36545"/>
            </a:avLst>
          </a:prstGeom>
          <a:solidFill>
            <a:srgbClr val="FF0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Полилиния 10"/>
          <p:cNvSpPr>
            <a:spLocks noChangeAspect="1"/>
          </p:cNvSpPr>
          <p:nvPr/>
        </p:nvSpPr>
        <p:spPr>
          <a:xfrm>
            <a:off x="611560" y="403667"/>
            <a:ext cx="6480720" cy="650240"/>
          </a:xfrm>
          <a:custGeom>
            <a:avLst/>
            <a:gdLst>
              <a:gd name="connsiteX0" fmla="*/ 0 w 5878188"/>
              <a:gd name="connsiteY0" fmla="*/ 0 h 650240"/>
              <a:gd name="connsiteX1" fmla="*/ 5878188 w 5878188"/>
              <a:gd name="connsiteY1" fmla="*/ 0 h 650240"/>
              <a:gd name="connsiteX2" fmla="*/ 5878188 w 5878188"/>
              <a:gd name="connsiteY2" fmla="*/ 650240 h 650240"/>
              <a:gd name="connsiteX3" fmla="*/ 0 w 5878188"/>
              <a:gd name="connsiteY3" fmla="*/ 650240 h 650240"/>
              <a:gd name="connsiteX4" fmla="*/ 0 w 5878188"/>
              <a:gd name="connsiteY4" fmla="*/ 0 h 650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78188" h="650240">
                <a:moveTo>
                  <a:pt x="0" y="0"/>
                </a:moveTo>
                <a:lnTo>
                  <a:pt x="5878188" y="0"/>
                </a:lnTo>
                <a:lnTo>
                  <a:pt x="5878188" y="650240"/>
                </a:lnTo>
                <a:lnTo>
                  <a:pt x="0" y="65024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5560" tIns="35560" rIns="35560" bIns="35560" numCol="1" spcCol="1270" anchor="b" anchorCtr="0">
            <a:noAutofit/>
          </a:bodyPr>
          <a:lstStyle/>
          <a:p>
            <a:pPr lvl="0" defTabSz="1244600">
              <a:lnSpc>
                <a:spcPct val="90000"/>
              </a:lnSpc>
              <a:spcBef>
                <a:spcPct val="0"/>
              </a:spcBef>
            </a:pPr>
            <a:r>
              <a:rPr lang="ru-RU" sz="28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поступления ЕНВД </a:t>
            </a:r>
          </a:p>
          <a:p>
            <a:pPr lvl="0" defTabSz="1244600">
              <a:lnSpc>
                <a:spcPct val="90000"/>
              </a:lnSpc>
              <a:spcBef>
                <a:spcPct val="0"/>
              </a:spcBef>
            </a:pPr>
            <a:r>
              <a:rPr lang="ru-RU" sz="28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в 2012 году </a:t>
            </a:r>
            <a:r>
              <a:rPr lang="ru-RU" sz="2800" b="1" kern="1200" dirty="0" smtClean="0">
                <a:solidFill>
                  <a:srgbClr val="FF0000"/>
                </a:solidFill>
                <a:latin typeface="Arial Black" pitchFamily="34" charset="0"/>
              </a:rPr>
              <a:t>– 95 485,0 тыс. руб.,</a:t>
            </a:r>
            <a:endParaRPr lang="ru-RU" sz="2800" kern="1200" dirty="0">
              <a:latin typeface="Arial Black" pitchFamily="34" charset="0"/>
            </a:endParaRPr>
          </a:p>
        </p:txBody>
      </p:sp>
      <p:sp>
        <p:nvSpPr>
          <p:cNvPr id="12" name="Полилиния 11"/>
          <p:cNvSpPr/>
          <p:nvPr/>
        </p:nvSpPr>
        <p:spPr>
          <a:xfrm>
            <a:off x="3274329" y="3068960"/>
            <a:ext cx="5400601" cy="1584179"/>
          </a:xfrm>
          <a:custGeom>
            <a:avLst/>
            <a:gdLst>
              <a:gd name="connsiteX0" fmla="*/ 0 w 6417214"/>
              <a:gd name="connsiteY0" fmla="*/ 0 h 1584179"/>
              <a:gd name="connsiteX1" fmla="*/ 6417214 w 6417214"/>
              <a:gd name="connsiteY1" fmla="*/ 0 h 1584179"/>
              <a:gd name="connsiteX2" fmla="*/ 6417214 w 6417214"/>
              <a:gd name="connsiteY2" fmla="*/ 1584179 h 1584179"/>
              <a:gd name="connsiteX3" fmla="*/ 0 w 6417214"/>
              <a:gd name="connsiteY3" fmla="*/ 1584179 h 1584179"/>
              <a:gd name="connsiteX4" fmla="*/ 0 w 6417214"/>
              <a:gd name="connsiteY4" fmla="*/ 0 h 1584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17214" h="1584179">
                <a:moveTo>
                  <a:pt x="0" y="0"/>
                </a:moveTo>
                <a:lnTo>
                  <a:pt x="6417214" y="0"/>
                </a:lnTo>
                <a:lnTo>
                  <a:pt x="6417214" y="1584179"/>
                </a:lnTo>
                <a:lnTo>
                  <a:pt x="0" y="158417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5560" tIns="35560" rIns="35560" bIns="35560" numCol="1" spcCol="1270" anchor="t" anchorCtr="0">
            <a:noAutofit/>
          </a:bodyPr>
          <a:lstStyle/>
          <a:p>
            <a:pPr lvl="0" defTabSz="1244600">
              <a:lnSpc>
                <a:spcPct val="90000"/>
              </a:lnSpc>
              <a:spcBef>
                <a:spcPct val="0"/>
              </a:spcBef>
            </a:pPr>
            <a:r>
              <a:rPr lang="ru-RU" sz="3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В  2013 год запланированы </a:t>
            </a:r>
            <a:br>
              <a:rPr lang="ru-RU" sz="3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</a:br>
            <a:r>
              <a:rPr lang="ru-RU" sz="3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в размере  - </a:t>
            </a:r>
          </a:p>
          <a:p>
            <a:pPr lvl="0" defTabSz="1244600">
              <a:lnSpc>
                <a:spcPct val="90000"/>
              </a:lnSpc>
              <a:spcBef>
                <a:spcPct val="0"/>
              </a:spcBef>
            </a:pPr>
            <a:r>
              <a:rPr lang="ru-RU" sz="4000" b="1" kern="1200" dirty="0" smtClean="0">
                <a:solidFill>
                  <a:srgbClr val="FF0000"/>
                </a:solidFill>
                <a:latin typeface="Arial Black" pitchFamily="34" charset="0"/>
              </a:rPr>
              <a:t>62 000,0 тыс. руб. </a:t>
            </a:r>
            <a:endParaRPr lang="ru-RU" sz="4000" kern="12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07505" y="5085184"/>
            <a:ext cx="8928992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b="1" dirty="0" smtClean="0">
                <a:solidFill>
                  <a:schemeClr val="accent2"/>
                </a:solidFill>
                <a:latin typeface="Arial Black" pitchFamily="34" charset="0"/>
              </a:rPr>
              <a:t>поступление </a:t>
            </a:r>
            <a:r>
              <a:rPr lang="ru-RU" sz="1700" b="1" dirty="0">
                <a:solidFill>
                  <a:schemeClr val="accent2"/>
                </a:solidFill>
                <a:latin typeface="Arial Black" pitchFamily="34" charset="0"/>
              </a:rPr>
              <a:t>налога, взимаемого в связи с применением патентной системы налогообложения, зачисляемого в бюджеты городских округов, введенный с 01.01.2013 года </a:t>
            </a:r>
            <a:endParaRPr lang="ru-RU" sz="1700" b="1" dirty="0" smtClean="0">
              <a:solidFill>
                <a:schemeClr val="accent2"/>
              </a:solidFill>
              <a:latin typeface="Arial Black" pitchFamily="34" charset="0"/>
            </a:endParaRPr>
          </a:p>
          <a:p>
            <a:pPr marL="285750" indent="-285750">
              <a:buFontTx/>
              <a:buChar char="-"/>
            </a:pPr>
            <a:r>
              <a:rPr lang="ru-RU" sz="1700" b="1" u="sng" dirty="0" smtClean="0">
                <a:solidFill>
                  <a:srgbClr val="FF0000"/>
                </a:solidFill>
                <a:latin typeface="Arial Black" pitchFamily="34" charset="0"/>
              </a:rPr>
              <a:t>запланировано </a:t>
            </a:r>
            <a:r>
              <a:rPr lang="ru-RU" sz="1700" b="1" u="sng" dirty="0">
                <a:solidFill>
                  <a:srgbClr val="FF0000"/>
                </a:solidFill>
                <a:latin typeface="Arial Black" pitchFamily="34" charset="0"/>
              </a:rPr>
              <a:t>на 2013 год в размере 11 776,0 тыс. руб., </a:t>
            </a:r>
            <a:endParaRPr lang="ru-RU" sz="1700" b="1" u="sng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marL="285750" indent="-285750">
              <a:buFontTx/>
              <a:buChar char="-"/>
            </a:pPr>
            <a:r>
              <a:rPr lang="ru-RU" sz="1700" b="1" u="sng" dirty="0" smtClean="0">
                <a:solidFill>
                  <a:srgbClr val="FF0000"/>
                </a:solidFill>
                <a:latin typeface="Arial Black" pitchFamily="34" charset="0"/>
              </a:rPr>
              <a:t>фактически </a:t>
            </a:r>
            <a:r>
              <a:rPr lang="ru-RU" sz="1700" b="1" u="sng" dirty="0">
                <a:solidFill>
                  <a:srgbClr val="FF0000"/>
                </a:solidFill>
                <a:latin typeface="Arial Black" pitchFamily="34" charset="0"/>
              </a:rPr>
              <a:t>поступило за 5 месяцев </a:t>
            </a:r>
            <a:r>
              <a:rPr lang="ru-RU" sz="1700" b="1" u="sng" dirty="0" smtClean="0">
                <a:solidFill>
                  <a:srgbClr val="FF0000"/>
                </a:solidFill>
                <a:latin typeface="Arial Black" pitchFamily="34" charset="0"/>
              </a:rPr>
              <a:t>2013 </a:t>
            </a:r>
            <a:r>
              <a:rPr lang="ru-RU" sz="1700" b="1" u="sng" dirty="0">
                <a:solidFill>
                  <a:srgbClr val="FF0000"/>
                </a:solidFill>
                <a:latin typeface="Arial Black" pitchFamily="34" charset="0"/>
              </a:rPr>
              <a:t>года – 1 130,0 тыс. руб.</a:t>
            </a:r>
            <a:endParaRPr lang="ru-RU" sz="1700" u="sng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6719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9"/>
          <p:cNvSpPr/>
          <p:nvPr/>
        </p:nvSpPr>
        <p:spPr>
          <a:xfrm rot="2066657" flipV="1">
            <a:off x="-82893" y="2474949"/>
            <a:ext cx="4568837" cy="1801204"/>
          </a:xfrm>
          <a:prstGeom prst="swooshArrow">
            <a:avLst>
              <a:gd name="adj1" fmla="val 56627"/>
              <a:gd name="adj2" fmla="val 36545"/>
            </a:avLst>
          </a:prstGeom>
          <a:solidFill>
            <a:srgbClr val="FF0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Полилиния 10"/>
          <p:cNvSpPr>
            <a:spLocks noChangeAspect="1"/>
          </p:cNvSpPr>
          <p:nvPr/>
        </p:nvSpPr>
        <p:spPr>
          <a:xfrm>
            <a:off x="1940202" y="1692131"/>
            <a:ext cx="5309230" cy="650240"/>
          </a:xfrm>
          <a:custGeom>
            <a:avLst/>
            <a:gdLst>
              <a:gd name="connsiteX0" fmla="*/ 0 w 5878188"/>
              <a:gd name="connsiteY0" fmla="*/ 0 h 650240"/>
              <a:gd name="connsiteX1" fmla="*/ 5878188 w 5878188"/>
              <a:gd name="connsiteY1" fmla="*/ 0 h 650240"/>
              <a:gd name="connsiteX2" fmla="*/ 5878188 w 5878188"/>
              <a:gd name="connsiteY2" fmla="*/ 650240 h 650240"/>
              <a:gd name="connsiteX3" fmla="*/ 0 w 5878188"/>
              <a:gd name="connsiteY3" fmla="*/ 650240 h 650240"/>
              <a:gd name="connsiteX4" fmla="*/ 0 w 5878188"/>
              <a:gd name="connsiteY4" fmla="*/ 0 h 650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78188" h="650240">
                <a:moveTo>
                  <a:pt x="0" y="0"/>
                </a:moveTo>
                <a:lnTo>
                  <a:pt x="5878188" y="0"/>
                </a:lnTo>
                <a:lnTo>
                  <a:pt x="5878188" y="650240"/>
                </a:lnTo>
                <a:lnTo>
                  <a:pt x="0" y="65024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5560" tIns="35560" rIns="35560" bIns="35560" numCol="1" spcCol="1270" anchor="b" anchorCtr="0">
            <a:noAutofit/>
          </a:bodyPr>
          <a:lstStyle/>
          <a:p>
            <a:pPr lvl="0" defTabSz="1244600">
              <a:lnSpc>
                <a:spcPct val="90000"/>
              </a:lnSpc>
              <a:spcBef>
                <a:spcPct val="0"/>
              </a:spcBef>
            </a:pPr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в 2011 году составили </a:t>
            </a: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/>
            </a:r>
            <a:b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Arial Black" pitchFamily="34" charset="0"/>
              </a:rPr>
              <a:t>50</a:t>
            </a:r>
            <a:r>
              <a:rPr lang="ru-RU" sz="3200" b="1" dirty="0">
                <a:solidFill>
                  <a:srgbClr val="FF0000"/>
                </a:solidFill>
                <a:latin typeface="Arial Black" pitchFamily="34" charset="0"/>
              </a:rPr>
              <a:t> 059,0 тыс. руб.</a:t>
            </a:r>
            <a:endParaRPr lang="ru-RU" sz="3200" kern="12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2" name="Полилиния 11"/>
          <p:cNvSpPr/>
          <p:nvPr/>
        </p:nvSpPr>
        <p:spPr>
          <a:xfrm>
            <a:off x="4211961" y="3376680"/>
            <a:ext cx="4824536" cy="1080121"/>
          </a:xfrm>
          <a:custGeom>
            <a:avLst/>
            <a:gdLst>
              <a:gd name="connsiteX0" fmla="*/ 0 w 6417214"/>
              <a:gd name="connsiteY0" fmla="*/ 0 h 1584179"/>
              <a:gd name="connsiteX1" fmla="*/ 6417214 w 6417214"/>
              <a:gd name="connsiteY1" fmla="*/ 0 h 1584179"/>
              <a:gd name="connsiteX2" fmla="*/ 6417214 w 6417214"/>
              <a:gd name="connsiteY2" fmla="*/ 1584179 h 1584179"/>
              <a:gd name="connsiteX3" fmla="*/ 0 w 6417214"/>
              <a:gd name="connsiteY3" fmla="*/ 1584179 h 1584179"/>
              <a:gd name="connsiteX4" fmla="*/ 0 w 6417214"/>
              <a:gd name="connsiteY4" fmla="*/ 0 h 1584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17214" h="1584179">
                <a:moveTo>
                  <a:pt x="0" y="0"/>
                </a:moveTo>
                <a:lnTo>
                  <a:pt x="6417214" y="0"/>
                </a:lnTo>
                <a:lnTo>
                  <a:pt x="6417214" y="1584179"/>
                </a:lnTo>
                <a:lnTo>
                  <a:pt x="0" y="158417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5560" tIns="35560" rIns="35560" bIns="35560" numCol="1" spcCol="1270" anchor="t" anchorCtr="0">
            <a:noAutofit/>
          </a:bodyPr>
          <a:lstStyle/>
          <a:p>
            <a:pPr lvl="0" defTabSz="1244600">
              <a:lnSpc>
                <a:spcPct val="90000"/>
              </a:lnSpc>
              <a:spcBef>
                <a:spcPct val="0"/>
              </a:spcBef>
            </a:pPr>
            <a:r>
              <a:rPr lang="ru-RU" sz="3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в 2012 году </a:t>
            </a:r>
            <a:r>
              <a:rPr lang="ru-RU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/>
            </a:r>
            <a:br>
              <a:rPr lang="ru-RU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Arial Black" pitchFamily="34" charset="0"/>
              </a:rPr>
              <a:t>– </a:t>
            </a:r>
            <a:r>
              <a:rPr lang="ru-RU" sz="3600" b="1" dirty="0">
                <a:solidFill>
                  <a:srgbClr val="FF0000"/>
                </a:solidFill>
                <a:latin typeface="Arial Black" pitchFamily="34" charset="0"/>
              </a:rPr>
              <a:t>8 520,0 тыс. руб</a:t>
            </a:r>
            <a:r>
              <a:rPr lang="ru-RU" sz="3600" b="1" dirty="0" smtClean="0">
                <a:solidFill>
                  <a:srgbClr val="FF0000"/>
                </a:solidFill>
                <a:latin typeface="Arial Black" pitchFamily="34" charset="0"/>
              </a:rPr>
              <a:t>.</a:t>
            </a:r>
            <a:endParaRPr lang="ru-RU" sz="4000" kern="12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9767" y="5229200"/>
            <a:ext cx="892899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2"/>
                </a:solidFill>
                <a:latin typeface="Arial Black" pitchFamily="34" charset="0"/>
              </a:rPr>
              <a:t>в соответствии с изменениями в федеральном законодательстве с  01.01.2012 года </a:t>
            </a:r>
            <a:r>
              <a:rPr lang="ru-RU" b="1" dirty="0" smtClean="0">
                <a:solidFill>
                  <a:schemeClr val="accent2"/>
                </a:solidFill>
                <a:latin typeface="Arial Black" pitchFamily="34" charset="0"/>
              </a:rPr>
              <a:t> </a:t>
            </a:r>
            <a:r>
              <a:rPr lang="ru-RU" sz="2400" b="1" dirty="0" smtClean="0">
                <a:solidFill>
                  <a:schemeClr val="accent2"/>
                </a:solidFill>
                <a:latin typeface="Arial Black" pitchFamily="34" charset="0"/>
              </a:rPr>
              <a:t>государственная </a:t>
            </a:r>
            <a:r>
              <a:rPr lang="ru-RU" sz="2400" b="1" dirty="0">
                <a:solidFill>
                  <a:schemeClr val="accent2"/>
                </a:solidFill>
                <a:latin typeface="Arial Black" pitchFamily="34" charset="0"/>
              </a:rPr>
              <a:t>пошлина за государственную регистрацию транспортных средств  в местный бюджет не зачисляется</a:t>
            </a:r>
            <a:endParaRPr lang="ru-RU" sz="2400" u="sng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0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Поступления </a:t>
            </a:r>
            <a:r>
              <a:rPr lang="ru-RU" sz="2400" b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государственной пошлины </a:t>
            </a:r>
            <a:r>
              <a:rPr lang="ru-RU" sz="24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/>
            </a:r>
            <a:br>
              <a:rPr lang="ru-RU" sz="24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</a:br>
            <a:r>
              <a:rPr lang="ru-RU" sz="24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за </a:t>
            </a:r>
            <a:r>
              <a:rPr lang="ru-RU" sz="2400" b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государственную регистрацию транспортных средств</a:t>
            </a:r>
            <a:endParaRPr lang="ru-RU" sz="2400" u="sng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5008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298068" y="1846992"/>
            <a:ext cx="7645956" cy="2856038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endParaRPr lang="ru-RU" sz="2400" b="1" dirty="0" smtClean="0">
              <a:solidFill>
                <a:srgbClr val="0070C0"/>
              </a:solidFill>
              <a:latin typeface="Arial Black" pitchFamily="34" charset="0"/>
              <a:ea typeface="+mj-ea"/>
              <a:cs typeface="+mj-cs"/>
            </a:endParaRPr>
          </a:p>
          <a:p>
            <a:pPr algn="r">
              <a:lnSpc>
                <a:spcPct val="80000"/>
              </a:lnSpc>
            </a:pPr>
            <a:r>
              <a:rPr lang="ru-RU" sz="2400" b="1" dirty="0">
                <a:solidFill>
                  <a:srgbClr val="0070C0"/>
                </a:solidFill>
                <a:latin typeface="Arial Black" pitchFamily="34" charset="0"/>
                <a:ea typeface="+mj-ea"/>
                <a:cs typeface="+mj-cs"/>
              </a:rPr>
              <a:t>Снижение поступлений в 2012 году объясняется уменьшением платы за негативное воздействие на окружающую среду субъектами малого и среднего предпринимательст</a:t>
            </a:r>
            <a:r>
              <a:rPr lang="ru-RU" sz="2000" b="1" dirty="0">
                <a:solidFill>
                  <a:srgbClr val="0070C0"/>
                </a:solidFill>
                <a:latin typeface="Arial Black" pitchFamily="34" charset="0"/>
                <a:ea typeface="+mj-ea"/>
                <a:cs typeface="+mj-cs"/>
              </a:rPr>
              <a:t>ва в соответствии с приказом Минприроды от 25.02.2010 № 50 </a:t>
            </a:r>
            <a:r>
              <a:rPr lang="ru-RU" sz="2000" b="1" dirty="0" smtClean="0">
                <a:solidFill>
                  <a:srgbClr val="0070C0"/>
                </a:solidFill>
                <a:latin typeface="Arial Black" pitchFamily="34" charset="0"/>
                <a:ea typeface="+mj-ea"/>
                <a:cs typeface="+mj-cs"/>
              </a:rPr>
              <a:t/>
            </a:r>
            <a:br>
              <a:rPr lang="ru-RU" sz="2000" b="1" dirty="0" smtClean="0">
                <a:solidFill>
                  <a:srgbClr val="0070C0"/>
                </a:solidFill>
                <a:latin typeface="Arial Black" pitchFamily="34" charset="0"/>
                <a:ea typeface="+mj-ea"/>
                <a:cs typeface="+mj-cs"/>
              </a:rPr>
            </a:br>
            <a:r>
              <a:rPr lang="ru-RU" sz="2000" b="1" dirty="0" smtClean="0">
                <a:solidFill>
                  <a:srgbClr val="0070C0"/>
                </a:solidFill>
                <a:latin typeface="Arial Black" pitchFamily="34" charset="0"/>
                <a:ea typeface="+mj-ea"/>
                <a:cs typeface="+mj-cs"/>
              </a:rPr>
              <a:t>"</a:t>
            </a:r>
            <a:r>
              <a:rPr lang="ru-RU" sz="2000" b="1" dirty="0">
                <a:solidFill>
                  <a:srgbClr val="0070C0"/>
                </a:solidFill>
                <a:latin typeface="Arial Black" pitchFamily="34" charset="0"/>
                <a:ea typeface="+mj-ea"/>
                <a:cs typeface="+mj-cs"/>
              </a:rPr>
              <a:t>О порядке разработки и утверждению </a:t>
            </a:r>
            <a:r>
              <a:rPr lang="ru-RU" sz="2000" b="1" dirty="0" smtClean="0">
                <a:solidFill>
                  <a:srgbClr val="0070C0"/>
                </a:solidFill>
                <a:latin typeface="Arial Black" pitchFamily="34" charset="0"/>
                <a:ea typeface="+mj-ea"/>
                <a:cs typeface="+mj-cs"/>
              </a:rPr>
              <a:t/>
            </a:r>
            <a:br>
              <a:rPr lang="ru-RU" sz="2000" b="1" dirty="0" smtClean="0">
                <a:solidFill>
                  <a:srgbClr val="0070C0"/>
                </a:solidFill>
                <a:latin typeface="Arial Black" pitchFamily="34" charset="0"/>
                <a:ea typeface="+mj-ea"/>
                <a:cs typeface="+mj-cs"/>
              </a:rPr>
            </a:br>
            <a:r>
              <a:rPr lang="ru-RU" sz="2000" b="1" dirty="0" smtClean="0">
                <a:solidFill>
                  <a:srgbClr val="0070C0"/>
                </a:solidFill>
                <a:latin typeface="Arial Black" pitchFamily="34" charset="0"/>
                <a:ea typeface="+mj-ea"/>
                <a:cs typeface="+mj-cs"/>
              </a:rPr>
              <a:t>нормативов </a:t>
            </a:r>
            <a:r>
              <a:rPr lang="ru-RU" sz="2000" b="1" dirty="0">
                <a:solidFill>
                  <a:srgbClr val="0070C0"/>
                </a:solidFill>
                <a:latin typeface="Arial Black" pitchFamily="34" charset="0"/>
                <a:ea typeface="+mj-ea"/>
                <a:cs typeface="+mj-cs"/>
              </a:rPr>
              <a:t>образования отходов и лимитов </a:t>
            </a:r>
            <a:r>
              <a:rPr lang="ru-RU" sz="2000" b="1" dirty="0" smtClean="0">
                <a:solidFill>
                  <a:srgbClr val="0070C0"/>
                </a:solidFill>
                <a:latin typeface="Arial Black" pitchFamily="34" charset="0"/>
                <a:ea typeface="+mj-ea"/>
                <a:cs typeface="+mj-cs"/>
              </a:rPr>
              <a:t/>
            </a:r>
            <a:br>
              <a:rPr lang="ru-RU" sz="2000" b="1" dirty="0" smtClean="0">
                <a:solidFill>
                  <a:srgbClr val="0070C0"/>
                </a:solidFill>
                <a:latin typeface="Arial Black" pitchFamily="34" charset="0"/>
                <a:ea typeface="+mj-ea"/>
                <a:cs typeface="+mj-cs"/>
              </a:rPr>
            </a:br>
            <a:r>
              <a:rPr lang="ru-RU" sz="2000" b="1" dirty="0" smtClean="0">
                <a:solidFill>
                  <a:srgbClr val="0070C0"/>
                </a:solidFill>
                <a:latin typeface="Arial Black" pitchFamily="34" charset="0"/>
                <a:ea typeface="+mj-ea"/>
                <a:cs typeface="+mj-cs"/>
              </a:rPr>
              <a:t>на </a:t>
            </a:r>
            <a:r>
              <a:rPr lang="ru-RU" sz="2000" b="1" dirty="0">
                <a:solidFill>
                  <a:srgbClr val="0070C0"/>
                </a:solidFill>
                <a:latin typeface="Arial Black" pitchFamily="34" charset="0"/>
                <a:ea typeface="+mj-ea"/>
                <a:cs typeface="+mj-cs"/>
              </a:rPr>
              <a:t>их размещение»</a:t>
            </a:r>
          </a:p>
        </p:txBody>
      </p:sp>
      <p:sp>
        <p:nvSpPr>
          <p:cNvPr id="10" name="Shape 9"/>
          <p:cNvSpPr/>
          <p:nvPr/>
        </p:nvSpPr>
        <p:spPr>
          <a:xfrm rot="2953700" flipV="1">
            <a:off x="-786422" y="2773020"/>
            <a:ext cx="4174680" cy="1900143"/>
          </a:xfrm>
          <a:prstGeom prst="swooshArrow">
            <a:avLst>
              <a:gd name="adj1" fmla="val 56627"/>
              <a:gd name="adj2" fmla="val 36545"/>
            </a:avLst>
          </a:prstGeom>
          <a:solidFill>
            <a:srgbClr val="FF0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Полилиния 10"/>
          <p:cNvSpPr>
            <a:spLocks noChangeAspect="1"/>
          </p:cNvSpPr>
          <p:nvPr/>
        </p:nvSpPr>
        <p:spPr>
          <a:xfrm>
            <a:off x="827584" y="1196752"/>
            <a:ext cx="5309230" cy="650240"/>
          </a:xfrm>
          <a:custGeom>
            <a:avLst/>
            <a:gdLst>
              <a:gd name="connsiteX0" fmla="*/ 0 w 5878188"/>
              <a:gd name="connsiteY0" fmla="*/ 0 h 650240"/>
              <a:gd name="connsiteX1" fmla="*/ 5878188 w 5878188"/>
              <a:gd name="connsiteY1" fmla="*/ 0 h 650240"/>
              <a:gd name="connsiteX2" fmla="*/ 5878188 w 5878188"/>
              <a:gd name="connsiteY2" fmla="*/ 650240 h 650240"/>
              <a:gd name="connsiteX3" fmla="*/ 0 w 5878188"/>
              <a:gd name="connsiteY3" fmla="*/ 650240 h 650240"/>
              <a:gd name="connsiteX4" fmla="*/ 0 w 5878188"/>
              <a:gd name="connsiteY4" fmla="*/ 0 h 650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78188" h="650240">
                <a:moveTo>
                  <a:pt x="0" y="0"/>
                </a:moveTo>
                <a:lnTo>
                  <a:pt x="5878188" y="0"/>
                </a:lnTo>
                <a:lnTo>
                  <a:pt x="5878188" y="650240"/>
                </a:lnTo>
                <a:lnTo>
                  <a:pt x="0" y="65024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5560" tIns="35560" rIns="35560" bIns="35560" numCol="1" spcCol="1270" anchor="b" anchorCtr="0">
            <a:noAutofit/>
          </a:bodyPr>
          <a:lstStyle/>
          <a:p>
            <a:pPr lvl="0" defTabSz="1244600">
              <a:lnSpc>
                <a:spcPct val="90000"/>
              </a:lnSpc>
              <a:spcBef>
                <a:spcPct val="0"/>
              </a:spcBef>
            </a:pPr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в 2011 году составили </a:t>
            </a:r>
            <a:r>
              <a:rPr lang="ru-RU" sz="3200" b="1" dirty="0">
                <a:solidFill>
                  <a:srgbClr val="FF0000"/>
                </a:solidFill>
                <a:latin typeface="Arial Black" pitchFamily="34" charset="0"/>
              </a:rPr>
              <a:t>19 581,0 тыс. руб.</a:t>
            </a:r>
            <a:endParaRPr lang="ru-RU" sz="3600" kern="12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2" name="Полилиния 11"/>
          <p:cNvSpPr/>
          <p:nvPr/>
        </p:nvSpPr>
        <p:spPr>
          <a:xfrm>
            <a:off x="2915815" y="5157192"/>
            <a:ext cx="4968553" cy="1080121"/>
          </a:xfrm>
          <a:custGeom>
            <a:avLst/>
            <a:gdLst>
              <a:gd name="connsiteX0" fmla="*/ 0 w 6417214"/>
              <a:gd name="connsiteY0" fmla="*/ 0 h 1584179"/>
              <a:gd name="connsiteX1" fmla="*/ 6417214 w 6417214"/>
              <a:gd name="connsiteY1" fmla="*/ 0 h 1584179"/>
              <a:gd name="connsiteX2" fmla="*/ 6417214 w 6417214"/>
              <a:gd name="connsiteY2" fmla="*/ 1584179 h 1584179"/>
              <a:gd name="connsiteX3" fmla="*/ 0 w 6417214"/>
              <a:gd name="connsiteY3" fmla="*/ 1584179 h 1584179"/>
              <a:gd name="connsiteX4" fmla="*/ 0 w 6417214"/>
              <a:gd name="connsiteY4" fmla="*/ 0 h 1584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17214" h="1584179">
                <a:moveTo>
                  <a:pt x="0" y="0"/>
                </a:moveTo>
                <a:lnTo>
                  <a:pt x="6417214" y="0"/>
                </a:lnTo>
                <a:lnTo>
                  <a:pt x="6417214" y="1584179"/>
                </a:lnTo>
                <a:lnTo>
                  <a:pt x="0" y="158417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5560" tIns="35560" rIns="35560" bIns="35560" numCol="1" spcCol="1270" anchor="t" anchorCtr="0">
            <a:noAutofit/>
          </a:bodyPr>
          <a:lstStyle/>
          <a:p>
            <a:pPr lvl="0" defTabSz="1244600">
              <a:lnSpc>
                <a:spcPct val="90000"/>
              </a:lnSpc>
              <a:spcBef>
                <a:spcPct val="0"/>
              </a:spcBef>
            </a:pPr>
            <a:r>
              <a:rPr lang="ru-RU" sz="3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в 2012 году – </a:t>
            </a:r>
            <a:r>
              <a:rPr lang="ru-RU" sz="4000" b="1" dirty="0">
                <a:solidFill>
                  <a:srgbClr val="FF0000"/>
                </a:solidFill>
                <a:latin typeface="Arial Black" pitchFamily="34" charset="0"/>
              </a:rPr>
              <a:t>6 843,0 тыс. руб. </a:t>
            </a:r>
            <a:endParaRPr lang="ru-RU" sz="4000" kern="12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0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Поступление </a:t>
            </a:r>
            <a:r>
              <a:rPr lang="ru-RU" sz="2400" b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платы за негативное воздействие на окружающую среду</a:t>
            </a:r>
            <a:endParaRPr lang="ru-RU" sz="2400" u="sng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1981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07504" y="116632"/>
            <a:ext cx="8964488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2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Arial Black" pitchFamily="34" charset="0"/>
                <a:ea typeface="+mj-ea"/>
                <a:cs typeface="+mj-cs"/>
              </a:rPr>
              <a:t>Норматив отчислений по НДФЛ в доходы местного бюджета </a:t>
            </a:r>
            <a:r>
              <a:rPr lang="ru-RU" sz="2400" b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 Black" pitchFamily="34" charset="0"/>
                <a:ea typeface="+mj-ea"/>
                <a:cs typeface="+mj-cs"/>
              </a:rPr>
              <a:t>имеет </a:t>
            </a:r>
            <a:r>
              <a:rPr lang="ru-RU" sz="2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Arial Black" pitchFamily="34" charset="0"/>
                <a:ea typeface="+mj-ea"/>
                <a:cs typeface="+mj-cs"/>
              </a:rPr>
              <a:t>динамику к </a:t>
            </a:r>
            <a:r>
              <a:rPr lang="ru-RU" sz="2400" b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 Black" pitchFamily="34" charset="0"/>
                <a:ea typeface="+mj-ea"/>
                <a:cs typeface="+mj-cs"/>
              </a:rPr>
              <a:t>снижению </a:t>
            </a:r>
            <a:endParaRPr lang="ru-RU" sz="1050" dirty="0">
              <a:latin typeface="Arial Black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953" y="6304002"/>
            <a:ext cx="9143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 Black" pitchFamily="34" charset="0"/>
                <a:ea typeface="+mj-ea"/>
                <a:cs typeface="+mj-cs"/>
              </a:rPr>
              <a:t>Бюджетный </a:t>
            </a:r>
            <a:r>
              <a:rPr lang="ru-RU" b="1" dirty="0">
                <a:solidFill>
                  <a:srgbClr val="1F497D">
                    <a:lumMod val="60000"/>
                    <a:lumOff val="40000"/>
                  </a:srgbClr>
                </a:solidFill>
                <a:latin typeface="Arial Black" pitchFamily="34" charset="0"/>
                <a:ea typeface="+mj-ea"/>
                <a:cs typeface="+mj-cs"/>
              </a:rPr>
              <a:t>Кодекс, 20% от суммы получаемых налогов </a:t>
            </a:r>
            <a:r>
              <a:rPr lang="ru-RU" b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 Black" pitchFamily="34" charset="0"/>
                <a:ea typeface="+mj-ea"/>
                <a:cs typeface="+mj-cs"/>
              </a:rPr>
              <a:t>субъекта</a:t>
            </a:r>
            <a:endParaRPr lang="ru-RU" sz="900" dirty="0">
              <a:latin typeface="Arial Black" pitchFamily="34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="" xmlns:p14="http://schemas.microsoft.com/office/powerpoint/2010/main" val="731128540"/>
              </p:ext>
            </p:extLst>
          </p:nvPr>
        </p:nvGraphicFramePr>
        <p:xfrm>
          <a:off x="179512" y="260648"/>
          <a:ext cx="8892480" cy="6043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845617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1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1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 uiExpand="1">
        <p:bldSub>
          <a:bldChart bld="seriesEl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88640"/>
            <a:ext cx="8640960" cy="16489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3600" b="1" dirty="0" smtClean="0">
                <a:solidFill>
                  <a:srgbClr val="0070C0"/>
                </a:solidFill>
                <a:latin typeface="Arial Black" pitchFamily="34" charset="0"/>
                <a:ea typeface="+mj-ea"/>
                <a:cs typeface="+mj-cs"/>
              </a:rPr>
              <a:t>Поступления </a:t>
            </a:r>
            <a:r>
              <a:rPr lang="ru-RU" sz="3600" b="1" dirty="0">
                <a:solidFill>
                  <a:srgbClr val="0070C0"/>
                </a:solidFill>
                <a:latin typeface="Arial Black" pitchFamily="34" charset="0"/>
                <a:ea typeface="+mj-ea"/>
                <a:cs typeface="+mj-cs"/>
              </a:rPr>
              <a:t>неналоговых доходов за счет использования муниципального </a:t>
            </a:r>
            <a:r>
              <a:rPr lang="ru-RU" sz="3600" b="1" dirty="0" smtClean="0">
                <a:solidFill>
                  <a:srgbClr val="0070C0"/>
                </a:solidFill>
                <a:latin typeface="Arial Black" pitchFamily="34" charset="0"/>
                <a:ea typeface="+mj-ea"/>
                <a:cs typeface="+mj-cs"/>
              </a:rPr>
              <a:t>имущества </a:t>
            </a:r>
            <a:r>
              <a:rPr lang="ru-RU" b="1" dirty="0" smtClean="0">
                <a:solidFill>
                  <a:srgbClr val="0070C0"/>
                </a:solidFill>
                <a:latin typeface="Arial Black" pitchFamily="34" charset="0"/>
                <a:ea typeface="+mj-ea"/>
                <a:cs typeface="+mj-cs"/>
              </a:rPr>
              <a:t>(сравнение </a:t>
            </a:r>
            <a:r>
              <a:rPr lang="ru-RU" b="1" dirty="0" smtClean="0">
                <a:solidFill>
                  <a:srgbClr val="0070C0"/>
                </a:solidFill>
                <a:latin typeface="Arial Black" pitchFamily="34" charset="0"/>
              </a:rPr>
              <a:t>поступлений за январь-май млн. </a:t>
            </a:r>
            <a:r>
              <a:rPr lang="ru-RU" b="1" dirty="0" err="1" smtClean="0">
                <a:solidFill>
                  <a:srgbClr val="0070C0"/>
                </a:solidFill>
                <a:latin typeface="Arial Black" pitchFamily="34" charset="0"/>
              </a:rPr>
              <a:t>руб</a:t>
            </a:r>
            <a:r>
              <a:rPr lang="ru-RU" b="1" dirty="0" smtClean="0">
                <a:solidFill>
                  <a:srgbClr val="0070C0"/>
                </a:solidFill>
                <a:latin typeface="Arial Black" pitchFamily="34" charset="0"/>
              </a:rPr>
              <a:t>)</a:t>
            </a:r>
            <a:endParaRPr lang="ru-RU" b="1" dirty="0">
              <a:latin typeface="Arial Black" pitchFamily="34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="" xmlns:p14="http://schemas.microsoft.com/office/powerpoint/2010/main" val="1424906994"/>
              </p:ext>
            </p:extLst>
          </p:nvPr>
        </p:nvGraphicFramePr>
        <p:xfrm>
          <a:off x="323528" y="1837553"/>
          <a:ext cx="8136904" cy="48706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80754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25381"/>
            <a:ext cx="8208912" cy="1512168"/>
          </a:xfrm>
        </p:spPr>
        <p:txBody>
          <a:bodyPr>
            <a:noAutofit/>
          </a:bodyPr>
          <a:lstStyle/>
          <a:p>
            <a:pPr algn="l">
              <a:lnSpc>
                <a:spcPct val="90000"/>
              </a:lnSpc>
            </a:pP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В 2012 году расходы на оплату труда за счет средств местного бюджета составили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ru-RU" sz="3200" b="1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916832"/>
            <a:ext cx="871296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Tx/>
              <a:buChar char="-"/>
            </a:pP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  <a:ea typeface="+mj-ea"/>
                <a:cs typeface="+mj-cs"/>
              </a:rPr>
              <a:t>по учреждениям образования 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  <a:ea typeface="+mj-ea"/>
                <a:cs typeface="+mj-cs"/>
              </a:rPr>
              <a:t/>
            </a:r>
            <a:b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  <a:ea typeface="+mj-ea"/>
                <a:cs typeface="+mj-cs"/>
              </a:rPr>
            </a:br>
            <a:r>
              <a:rPr lang="ru-RU" sz="3200" b="1" dirty="0" smtClean="0">
                <a:solidFill>
                  <a:srgbClr val="0070C0"/>
                </a:solidFill>
                <a:latin typeface="Arial Black" pitchFamily="34" charset="0"/>
                <a:ea typeface="+mj-ea"/>
                <a:cs typeface="+mj-cs"/>
              </a:rPr>
              <a:t>в </a:t>
            </a:r>
            <a:r>
              <a:rPr lang="ru-RU" sz="3200" b="1" dirty="0">
                <a:solidFill>
                  <a:srgbClr val="0070C0"/>
                </a:solidFill>
                <a:latin typeface="Arial Black" pitchFamily="34" charset="0"/>
                <a:ea typeface="+mj-ea"/>
                <a:cs typeface="+mj-cs"/>
              </a:rPr>
              <a:t>год - 224 253,42 тыс. руб., </a:t>
            </a:r>
            <a:br>
              <a:rPr lang="ru-RU" sz="3200" b="1" dirty="0">
                <a:solidFill>
                  <a:srgbClr val="0070C0"/>
                </a:solidFill>
                <a:latin typeface="Arial Black" pitchFamily="34" charset="0"/>
                <a:ea typeface="+mj-ea"/>
                <a:cs typeface="+mj-cs"/>
              </a:rPr>
            </a:br>
            <a:r>
              <a:rPr lang="ru-RU" sz="3200" b="1" dirty="0">
                <a:solidFill>
                  <a:srgbClr val="0070C0"/>
                </a:solidFill>
                <a:latin typeface="Arial Black" pitchFamily="34" charset="0"/>
                <a:ea typeface="+mj-ea"/>
                <a:cs typeface="+mj-cs"/>
              </a:rPr>
              <a:t>в месяц – 18 687,79 тыс. руб</a:t>
            </a:r>
            <a:r>
              <a:rPr lang="ru-RU" sz="3200" b="1" dirty="0" smtClean="0">
                <a:solidFill>
                  <a:srgbClr val="0070C0"/>
                </a:solidFill>
                <a:latin typeface="Arial Black" pitchFamily="34" charset="0"/>
                <a:ea typeface="+mj-ea"/>
                <a:cs typeface="+mj-cs"/>
              </a:rPr>
              <a:t>.,</a:t>
            </a:r>
          </a:p>
          <a:p>
            <a:pPr marL="571500" indent="-571500">
              <a:buFontTx/>
              <a:buChar char="-"/>
            </a:pP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  <a:ea typeface="+mj-ea"/>
                <a:cs typeface="+mj-cs"/>
              </a:rPr>
              <a:t>по </a:t>
            </a: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  <a:ea typeface="+mj-ea"/>
                <a:cs typeface="+mj-cs"/>
              </a:rPr>
              <a:t>учреждениям культуры 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  <a:ea typeface="+mj-ea"/>
                <a:cs typeface="+mj-cs"/>
              </a:rPr>
              <a:t/>
            </a:r>
            <a:b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  <a:ea typeface="+mj-ea"/>
                <a:cs typeface="+mj-cs"/>
              </a:rPr>
            </a:br>
            <a:r>
              <a:rPr lang="ru-RU" sz="3200" b="1" dirty="0" smtClean="0">
                <a:solidFill>
                  <a:srgbClr val="0070C0"/>
                </a:solidFill>
                <a:latin typeface="Arial Black" pitchFamily="34" charset="0"/>
                <a:ea typeface="+mj-ea"/>
                <a:cs typeface="+mj-cs"/>
              </a:rPr>
              <a:t>в </a:t>
            </a:r>
            <a:r>
              <a:rPr lang="ru-RU" sz="3200" b="1" dirty="0">
                <a:solidFill>
                  <a:srgbClr val="0070C0"/>
                </a:solidFill>
                <a:latin typeface="Arial Black" pitchFamily="34" charset="0"/>
                <a:ea typeface="+mj-ea"/>
                <a:cs typeface="+mj-cs"/>
              </a:rPr>
              <a:t>год – 114 847,64 тыс. руб., </a:t>
            </a:r>
            <a:br>
              <a:rPr lang="ru-RU" sz="3200" b="1" dirty="0">
                <a:solidFill>
                  <a:srgbClr val="0070C0"/>
                </a:solidFill>
                <a:latin typeface="Arial Black" pitchFamily="34" charset="0"/>
                <a:ea typeface="+mj-ea"/>
                <a:cs typeface="+mj-cs"/>
              </a:rPr>
            </a:br>
            <a:r>
              <a:rPr lang="ru-RU" sz="3200" b="1" dirty="0">
                <a:solidFill>
                  <a:srgbClr val="0070C0"/>
                </a:solidFill>
                <a:latin typeface="Arial Black" pitchFamily="34" charset="0"/>
                <a:ea typeface="+mj-ea"/>
                <a:cs typeface="+mj-cs"/>
              </a:rPr>
              <a:t>в месяц – 9 570,64 тыс. руб.</a:t>
            </a:r>
            <a:endParaRPr lang="ru-RU" sz="3200" dirty="0">
              <a:solidFill>
                <a:srgbClr val="0070C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2779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GreenWave_BusDesignSlides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1406</TotalTime>
  <Words>655</Words>
  <Application>Microsoft Office PowerPoint</Application>
  <PresentationFormat>Экран (4:3)</PresentationFormat>
  <Paragraphs>84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Тема Office</vt:lpstr>
      <vt:lpstr>GreenWave_BusDesignSlides</vt:lpstr>
      <vt:lpstr>АРТЕМОВСКИЙ  ГОРОДСКОЙ  ОКРУГ  председатель Думы  Артемовского городского округа  Квон Вячеслав Васильевич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В 2012 году расходы на оплату труда за счет средств местного бюджета составили:</vt:lpstr>
      <vt:lpstr>Слайд 10</vt:lpstr>
      <vt:lpstr>Расходы в месяц по учреждениям образования</vt:lpstr>
      <vt:lpstr>В связи с индексацией тарифных ставок (должностных окладов) с 01.10.2012 года согласно решению Думы АГО от 24.11.2011 № 599 «О бюджете Артемовского городского округа на 2012 год», в 1,06 раза увеличились расходы на оплату труда работников муниципальных учреждений.</vt:lpstr>
      <vt:lpstr>Расходы на оплату труда работников муниципальных учреждений (за исключением работников учреждений образования и работников учреждений культуры) в связи с индексацией тарифных ставок (должностных окладов) в 1,06 раза  </vt:lpstr>
      <vt:lpstr>Всего расходы на оплату труда в 2013 году увеличились по сравнению  с 2012 годом на  140, 3 млн. руб.</vt:lpstr>
      <vt:lpstr>Капитальный ремонт и ремонт действующей сети автомобильных дорог  в 2012 году направлено  – 102, 5 млн. руб.,  в 2013 году запланировано – 37, 5 млн. руб.</vt:lpstr>
      <vt:lpstr>С целью исполнения Указов Президента РФ от 07.05.2012 № 597 и от 01.06.2012 № 761 и требований Трудового Кодекса в части доведения заработной платы до МРОТ, а также в связи с индексацией тарифных ставок работников муниципальных учреждений в 1,06 раза, при формировании проекта бюджета на 2013-2015 годы были вынуждены </vt:lpstr>
      <vt:lpstr>поскольку абсолютно различная бюджетная обеспеченность по всем городам разных регионов, нужно  законодательно, на федеральном уровне закрепить минимальную бюджетную обеспеченность на одного жителя каждого региона, а не передавать это на региональный уровень. А субъекты пусть имеют право повышать этот уровень финансовой обеспеченности.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АРТЕМОВСКИЙ  ГОРОДСКОЙ  ОКРУГ</dc:title>
  <dc:creator>user</dc:creator>
  <cp:lastModifiedBy>maslin</cp:lastModifiedBy>
  <cp:revision>32</cp:revision>
  <dcterms:created xsi:type="dcterms:W3CDTF">2013-06-12T07:23:38Z</dcterms:created>
  <dcterms:modified xsi:type="dcterms:W3CDTF">2013-06-14T05:42:54Z</dcterms:modified>
</cp:coreProperties>
</file>