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82" r:id="rId4"/>
    <p:sldId id="258" r:id="rId5"/>
    <p:sldId id="276" r:id="rId6"/>
    <p:sldId id="277" r:id="rId7"/>
    <p:sldId id="278" r:id="rId8"/>
    <p:sldId id="262" r:id="rId9"/>
    <p:sldId id="264" r:id="rId10"/>
    <p:sldId id="266" r:id="rId11"/>
    <p:sldId id="279" r:id="rId12"/>
    <p:sldId id="267" r:id="rId13"/>
    <p:sldId id="280" r:id="rId14"/>
    <p:sldId id="270" r:id="rId15"/>
    <p:sldId id="271" r:id="rId16"/>
    <p:sldId id="274" r:id="rId17"/>
    <p:sldId id="283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4" d="100"/>
          <a:sy n="64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2.3731962287235973E-2"/>
          <c:y val="0"/>
          <c:w val="0.72366921263809503"/>
          <c:h val="0.9068825688778164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Норматив отчислений по НДФЛ в доходы местного бюджета (%)</c:v>
                </c:pt>
              </c:strCache>
            </c:strRef>
          </c:tx>
          <c:dLbls>
            <c:dLbl>
              <c:idx val="0"/>
              <c:layout>
                <c:manualLayout>
                  <c:x val="-1.6716371585879313E-3"/>
                  <c:y val="0.1277598225080433"/>
                </c:manualLayout>
              </c:layout>
              <c:showVal val="1"/>
            </c:dLbl>
            <c:dLbl>
              <c:idx val="1"/>
              <c:layout>
                <c:manualLayout>
                  <c:x val="-2.9135854114937573E-3"/>
                  <c:y val="0.1395340287418447"/>
                </c:manualLayout>
              </c:layout>
              <c:showVal val="1"/>
            </c:dLbl>
            <c:dLbl>
              <c:idx val="2"/>
              <c:layout>
                <c:manualLayout>
                  <c:x val="-1.4911475763791432E-3"/>
                  <c:y val="0.20225248706397508"/>
                </c:manualLayout>
              </c:layout>
              <c:showVal val="1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47</c:v>
                </c:pt>
                <c:pt idx="2">
                  <c:v>46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Дотация из краевого бюджета на выравнивание бюджетной обеспеченности (млн.руб)</c:v>
                </c:pt>
              </c:strCache>
            </c:strRef>
          </c:tx>
          <c:dLbls>
            <c:dLbl>
              <c:idx val="0"/>
              <c:layout>
                <c:manualLayout>
                  <c:x val="2.6959858217280226E-3"/>
                  <c:y val="0.62518103118729762"/>
                </c:manualLayout>
              </c:layout>
              <c:showVal val="1"/>
            </c:dLbl>
            <c:dLbl>
              <c:idx val="1"/>
              <c:layout>
                <c:manualLayout>
                  <c:x val="-2.7705432005469808E-3"/>
                  <c:y val="9.2092426046542247E-2"/>
                </c:manualLayout>
              </c:layout>
              <c:showVal val="1"/>
            </c:dLbl>
            <c:dLbl>
              <c:idx val="2"/>
              <c:layout>
                <c:manualLayout>
                  <c:x val="5.8214356400014397E-3"/>
                  <c:y val="6.2091273738909068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51.2</c:v>
                </c:pt>
                <c:pt idx="1">
                  <c:v>7.9</c:v>
                </c:pt>
                <c:pt idx="2">
                  <c:v>3.9</c:v>
                </c:pt>
              </c:numCache>
            </c:numRef>
          </c:val>
        </c:ser>
        <c:gapWidth val="90"/>
        <c:gapDepth val="46"/>
        <c:shape val="box"/>
        <c:axId val="112929792"/>
        <c:axId val="112968448"/>
        <c:axId val="0"/>
      </c:bar3DChart>
      <c:catAx>
        <c:axId val="112929792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12968448"/>
        <c:crosses val="autoZero"/>
        <c:auto val="1"/>
        <c:lblAlgn val="ctr"/>
        <c:lblOffset val="100"/>
      </c:catAx>
      <c:valAx>
        <c:axId val="1129684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tickLblPos val="none"/>
        <c:crossAx val="112929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090530425708033"/>
          <c:y val="0.12985354718699763"/>
          <c:w val="0.27909469574291995"/>
          <c:h val="0.5342485948248583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"/>
          <c:y val="0"/>
          <c:w val="1"/>
          <c:h val="0.8869500472873451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0.12174163539351091"/>
                  <c:y val="-5.3416703793965063E-2"/>
                </c:manualLayout>
              </c:layout>
              <c:showVal val="1"/>
            </c:dLbl>
            <c:dLbl>
              <c:idx val="1"/>
              <c:layout>
                <c:manualLayout>
                  <c:x val="-0.14671427855115421"/>
                  <c:y val="1.5644793384018092E-2"/>
                </c:manualLayout>
              </c:layout>
              <c:showVal val="1"/>
            </c:dLbl>
            <c:txPr>
              <a:bodyPr/>
              <a:lstStyle/>
              <a:p>
                <a:pPr>
                  <a:defRPr sz="4000">
                    <a:solidFill>
                      <a:srgbClr val="FF0000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116.7</c:v>
                </c:pt>
                <c:pt idx="1">
                  <c:v>122.6</c:v>
                </c:pt>
              </c:numCache>
            </c:numRef>
          </c:val>
        </c:ser>
        <c:shape val="box"/>
        <c:axId val="61654144"/>
        <c:axId val="61655680"/>
        <c:axId val="0"/>
      </c:bar3DChart>
      <c:catAx>
        <c:axId val="616541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pPr>
            <a:endParaRPr lang="ru-RU"/>
          </a:p>
        </c:txPr>
        <c:crossAx val="61655680"/>
        <c:crosses val="autoZero"/>
        <c:auto val="1"/>
        <c:lblAlgn val="ctr"/>
        <c:lblOffset val="100"/>
      </c:catAx>
      <c:valAx>
        <c:axId val="616556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tickLblPos val="none"/>
        <c:crossAx val="616541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1.5902149305814843E-2"/>
          <c:y val="2.6496673216548191E-2"/>
          <c:w val="0.92614538730669271"/>
          <c:h val="0.8773886836255493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учреждения образования</c:v>
                </c:pt>
              </c:strCache>
            </c:strRef>
          </c:tx>
          <c:dLbls>
            <c:dLbl>
              <c:idx val="0"/>
              <c:layout>
                <c:manualLayout>
                  <c:x val="1.0119549558245818E-2"/>
                  <c:y val="-2.890546169077984E-2"/>
                </c:manualLayout>
              </c:layout>
              <c:showVal val="1"/>
            </c:dLbl>
            <c:dLbl>
              <c:idx val="1"/>
              <c:layout>
                <c:manualLayout>
                  <c:x val="4.1923848169875447E-2"/>
                  <c:y val="-5.5402134907328072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18.7</c:v>
                </c:pt>
                <c:pt idx="1">
                  <c:v>27.4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учреждения культуры</c:v>
                </c:pt>
              </c:strCache>
            </c:strRef>
          </c:tx>
          <c:dLbls>
            <c:dLbl>
              <c:idx val="0"/>
              <c:layout>
                <c:manualLayout>
                  <c:x val="3.0358648674737414E-2"/>
                  <c:y val="-3.6131827113474818E-2"/>
                </c:manualLayout>
              </c:layout>
              <c:showVal val="1"/>
            </c:dLbl>
            <c:dLbl>
              <c:idx val="1"/>
              <c:layout>
                <c:manualLayout>
                  <c:x val="3.9032548296090971E-2"/>
                  <c:y val="-4.0949404061938109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>
                    <a:solidFill>
                      <a:schemeClr val="accent2">
                        <a:lumMod val="75000"/>
                      </a:schemeClr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9.6</c:v>
                </c:pt>
                <c:pt idx="1">
                  <c:v>9.9</c:v>
                </c:pt>
              </c:numCache>
            </c:numRef>
          </c:val>
        </c:ser>
        <c:shape val="box"/>
        <c:axId val="112517888"/>
        <c:axId val="112519424"/>
        <c:axId val="0"/>
      </c:bar3DChart>
      <c:catAx>
        <c:axId val="112517888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  <a:latin typeface="Arial Black" pitchFamily="34" charset="0"/>
              </a:defRPr>
            </a:pPr>
            <a:endParaRPr lang="ru-RU"/>
          </a:p>
        </c:txPr>
        <c:crossAx val="112519424"/>
        <c:crosses val="autoZero"/>
        <c:auto val="1"/>
        <c:lblAlgn val="ctr"/>
        <c:lblOffset val="100"/>
      </c:catAx>
      <c:valAx>
        <c:axId val="112519424"/>
        <c:scaling>
          <c:orientation val="minMax"/>
        </c:scaling>
        <c:delete val="1"/>
        <c:axPos val="l"/>
        <c:numFmt formatCode="General" sourceLinked="1"/>
        <c:tickLblPos val="none"/>
        <c:crossAx val="112517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4179376244169606E-2"/>
          <c:y val="7.1825330591992947E-2"/>
          <c:w val="0.31730468568008602"/>
          <c:h val="0.12714712795259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89CCE-612B-4B96-9644-90A10DED17B6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61F870-3AE4-4CC9-A9E2-F11AE9ACAE9E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rPr>
            <a:t>Динамика поступлений доходов за 2011-2013 год </a:t>
          </a:r>
          <a:endParaRPr lang="ru-RU" sz="4400" dirty="0">
            <a:latin typeface="Arial Black" pitchFamily="34" charset="0"/>
          </a:endParaRPr>
        </a:p>
      </dgm:t>
    </dgm:pt>
    <dgm:pt modelId="{EC3FA22A-FF57-4411-B952-46A4D57210E2}" type="parTrans" cxnId="{B31BC38E-DCC9-4B89-BC15-6D1C5EC73177}">
      <dgm:prSet/>
      <dgm:spPr/>
      <dgm:t>
        <a:bodyPr/>
        <a:lstStyle/>
        <a:p>
          <a:endParaRPr lang="ru-RU"/>
        </a:p>
      </dgm:t>
    </dgm:pt>
    <dgm:pt modelId="{C1DFA34E-8F1E-455B-9812-47C749925814}" type="sibTrans" cxnId="{B31BC38E-DCC9-4B89-BC15-6D1C5EC73177}">
      <dgm:prSet/>
      <dgm:spPr/>
      <dgm:t>
        <a:bodyPr/>
        <a:lstStyle/>
        <a:p>
          <a:endParaRPr lang="ru-RU"/>
        </a:p>
      </dgm:t>
    </dgm:pt>
    <dgm:pt modelId="{E209E6ED-8072-47B9-81B4-C91AEC5B60CA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rPr>
            <a:t>показывает ежегодное снижение поступлений в местный бюджет</a:t>
          </a:r>
          <a:endParaRPr lang="ru-RU" dirty="0">
            <a:latin typeface="Arial Black" pitchFamily="34" charset="0"/>
          </a:endParaRPr>
        </a:p>
      </dgm:t>
    </dgm:pt>
    <dgm:pt modelId="{83321D3D-A9E5-4322-A992-60AFA8EDE193}" type="parTrans" cxnId="{D83B932B-9416-40FA-B489-B886EDA784CF}">
      <dgm:prSet/>
      <dgm:spPr/>
      <dgm:t>
        <a:bodyPr/>
        <a:lstStyle/>
        <a:p>
          <a:endParaRPr lang="ru-RU"/>
        </a:p>
      </dgm:t>
    </dgm:pt>
    <dgm:pt modelId="{53ABB2EC-4E9B-421A-AEAB-17E3C17D8B85}" type="sibTrans" cxnId="{D83B932B-9416-40FA-B489-B886EDA784CF}">
      <dgm:prSet/>
      <dgm:spPr/>
      <dgm:t>
        <a:bodyPr/>
        <a:lstStyle/>
        <a:p>
          <a:endParaRPr lang="ru-RU"/>
        </a:p>
      </dgm:t>
    </dgm:pt>
    <dgm:pt modelId="{8FFE2638-3ED0-45D9-BF6F-221370E7F6BD}" type="pres">
      <dgm:prSet presAssocID="{30889CCE-612B-4B96-9644-90A10DED17B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BE01B8-6753-4748-98C3-96DC04711433}" type="pres">
      <dgm:prSet presAssocID="{1E61F870-3AE4-4CC9-A9E2-F11AE9ACAE9E}" presName="upArrow" presStyleLbl="node1" presStyleIdx="0" presStyleCnt="2"/>
      <dgm:spPr/>
    </dgm:pt>
    <dgm:pt modelId="{74F89882-5FA3-499A-8605-93C7EEC7C702}" type="pres">
      <dgm:prSet presAssocID="{1E61F870-3AE4-4CC9-A9E2-F11AE9ACAE9E}" presName="upArrowText" presStyleLbl="revTx" presStyleIdx="0" presStyleCnt="2" custScaleX="114891" custLinFactNeighborX="4157" custLinFactNeighborY="50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98DD4-BA4D-4DBF-B0B8-5008CCA66D06}" type="pres">
      <dgm:prSet presAssocID="{E209E6ED-8072-47B9-81B4-C91AEC5B60CA}" presName="downArrow" presStyleLbl="node1" presStyleIdx="1" presStyleCnt="2" custAng="2613527"/>
      <dgm:spPr/>
    </dgm:pt>
    <dgm:pt modelId="{690CC49F-78B3-408D-96B1-3F3BD75EF838}" type="pres">
      <dgm:prSet presAssocID="{E209E6ED-8072-47B9-81B4-C91AEC5B60CA}" presName="downArrowText" presStyleLbl="revTx" presStyleIdx="1" presStyleCnt="2" custLinFactNeighborX="-4321" custLinFactNeighborY="-54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1BC38E-DCC9-4B89-BC15-6D1C5EC73177}" srcId="{30889CCE-612B-4B96-9644-90A10DED17B6}" destId="{1E61F870-3AE4-4CC9-A9E2-F11AE9ACAE9E}" srcOrd="0" destOrd="0" parTransId="{EC3FA22A-FF57-4411-B952-46A4D57210E2}" sibTransId="{C1DFA34E-8F1E-455B-9812-47C749925814}"/>
    <dgm:cxn modelId="{BCB0A1EE-BC88-4DB9-B21E-35BC3B7C0298}" type="presOf" srcId="{E209E6ED-8072-47B9-81B4-C91AEC5B60CA}" destId="{690CC49F-78B3-408D-96B1-3F3BD75EF838}" srcOrd="0" destOrd="0" presId="urn:microsoft.com/office/officeart/2005/8/layout/arrow4"/>
    <dgm:cxn modelId="{1ED21DE3-4C51-48BD-9813-6C182E246C1E}" type="presOf" srcId="{30889CCE-612B-4B96-9644-90A10DED17B6}" destId="{8FFE2638-3ED0-45D9-BF6F-221370E7F6BD}" srcOrd="0" destOrd="0" presId="urn:microsoft.com/office/officeart/2005/8/layout/arrow4"/>
    <dgm:cxn modelId="{A403F929-F994-46AB-8C72-AB819B627B2E}" type="presOf" srcId="{1E61F870-3AE4-4CC9-A9E2-F11AE9ACAE9E}" destId="{74F89882-5FA3-499A-8605-93C7EEC7C702}" srcOrd="0" destOrd="0" presId="urn:microsoft.com/office/officeart/2005/8/layout/arrow4"/>
    <dgm:cxn modelId="{D83B932B-9416-40FA-B489-B886EDA784CF}" srcId="{30889CCE-612B-4B96-9644-90A10DED17B6}" destId="{E209E6ED-8072-47B9-81B4-C91AEC5B60CA}" srcOrd="1" destOrd="0" parTransId="{83321D3D-A9E5-4322-A992-60AFA8EDE193}" sibTransId="{53ABB2EC-4E9B-421A-AEAB-17E3C17D8B85}"/>
    <dgm:cxn modelId="{BE207780-880F-447F-8F62-1FED35FCB0AC}" type="presParOf" srcId="{8FFE2638-3ED0-45D9-BF6F-221370E7F6BD}" destId="{4EBE01B8-6753-4748-98C3-96DC04711433}" srcOrd="0" destOrd="0" presId="urn:microsoft.com/office/officeart/2005/8/layout/arrow4"/>
    <dgm:cxn modelId="{2904AADE-BAB3-44A8-9C8A-9940227E79C7}" type="presParOf" srcId="{8FFE2638-3ED0-45D9-BF6F-221370E7F6BD}" destId="{74F89882-5FA3-499A-8605-93C7EEC7C702}" srcOrd="1" destOrd="0" presId="urn:microsoft.com/office/officeart/2005/8/layout/arrow4"/>
    <dgm:cxn modelId="{866A8172-CEBC-4739-8581-56C7EC41040D}" type="presParOf" srcId="{8FFE2638-3ED0-45D9-BF6F-221370E7F6BD}" destId="{CCE98DD4-BA4D-4DBF-B0B8-5008CCA66D06}" srcOrd="2" destOrd="0" presId="urn:microsoft.com/office/officeart/2005/8/layout/arrow4"/>
    <dgm:cxn modelId="{7EE805AB-4EEF-4100-93A4-DA4C3DE1499D}" type="presParOf" srcId="{8FFE2638-3ED0-45D9-BF6F-221370E7F6BD}" destId="{690CC49F-78B3-408D-96B1-3F3BD75EF838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BE01B8-6753-4748-98C3-96DC04711433}">
      <dsp:nvSpPr>
        <dsp:cNvPr id="0" name=""/>
        <dsp:cNvSpPr/>
      </dsp:nvSpPr>
      <dsp:spPr>
        <a:xfrm>
          <a:off x="4673" y="0"/>
          <a:ext cx="2803991" cy="286879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89882-5FA3-499A-8605-93C7EEC7C702}">
      <dsp:nvSpPr>
        <dsp:cNvPr id="0" name=""/>
        <dsp:cNvSpPr/>
      </dsp:nvSpPr>
      <dsp:spPr>
        <a:xfrm>
          <a:off x="2736308" y="144013"/>
          <a:ext cx="5466845" cy="2868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0" rIns="312928" bIns="312928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rPr>
            <a:t>Динамика поступлений доходов за 2011-2013 год </a:t>
          </a:r>
          <a:endParaRPr lang="ru-RU" sz="4400" kern="1200" dirty="0">
            <a:latin typeface="Arial Black" pitchFamily="34" charset="0"/>
          </a:endParaRPr>
        </a:p>
      </dsp:txBody>
      <dsp:txXfrm>
        <a:off x="2736308" y="144013"/>
        <a:ext cx="5466845" cy="2868798"/>
      </dsp:txXfrm>
    </dsp:sp>
    <dsp:sp modelId="{CCE98DD4-BA4D-4DBF-B0B8-5008CCA66D06}">
      <dsp:nvSpPr>
        <dsp:cNvPr id="0" name=""/>
        <dsp:cNvSpPr/>
      </dsp:nvSpPr>
      <dsp:spPr>
        <a:xfrm rot="2613527">
          <a:off x="845870" y="3107865"/>
          <a:ext cx="2803991" cy="286879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CC49F-78B3-408D-96B1-3F3BD75EF838}">
      <dsp:nvSpPr>
        <dsp:cNvPr id="0" name=""/>
        <dsp:cNvSpPr/>
      </dsp:nvSpPr>
      <dsp:spPr>
        <a:xfrm>
          <a:off x="3528376" y="2952319"/>
          <a:ext cx="4758288" cy="2868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rPr>
            <a:t>показывает ежегодное снижение поступлений в местный бюджет</a:t>
          </a:r>
          <a:endParaRPr lang="ru-RU" sz="3200" kern="1200" dirty="0">
            <a:latin typeface="Arial Black" pitchFamily="34" charset="0"/>
          </a:endParaRPr>
        </a:p>
      </dsp:txBody>
      <dsp:txXfrm>
        <a:off x="3528376" y="2952319"/>
        <a:ext cx="4758288" cy="2868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B350E-232F-4086-9B74-330485E23DFC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7D312-0323-4216-AE8B-E611937955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895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69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848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182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1443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328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202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5413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733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2861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5471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71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8921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3573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2184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7621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2799715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23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356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43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465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104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53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32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8602C-3BAE-452F-8951-3BCE3C9F74F8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1474A-3A72-4C42-9BF4-D9A8AE8B7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305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3338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АРТЕМОВСКИЙ </a:t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sz="8000" b="1" dirty="0" smtClean="0">
                <a:solidFill>
                  <a:srgbClr val="FF0000"/>
                </a:solidFill>
              </a:rPr>
              <a:t>ГОРОДСКОЙ </a:t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sz="8000" b="1" dirty="0" smtClean="0">
                <a:solidFill>
                  <a:srgbClr val="FF0000"/>
                </a:solidFill>
              </a:rPr>
              <a:t>ОКРУГ</a:t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sz="8000" b="1" dirty="0" smtClean="0">
                <a:solidFill>
                  <a:srgbClr val="FF0000"/>
                </a:solidFill>
              </a:rPr>
              <a:t/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председатель Думы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Артемовского городского округа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Квон</a:t>
            </a:r>
            <a:r>
              <a:rPr lang="ru-RU" b="1" dirty="0" smtClean="0">
                <a:solidFill>
                  <a:srgbClr val="002060"/>
                </a:solidFill>
              </a:rPr>
              <a:t> Вячеслав Васильевич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31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64096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Расходы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на оплату труда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за один месяц по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учреждениям образования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и культуры из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средств местного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бюджета (млн. руб.)</a:t>
            </a:r>
            <a:endParaRPr lang="ru-RU" sz="2800" b="1" dirty="0">
              <a:latin typeface="Arial Black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646838587"/>
              </p:ext>
            </p:extLst>
          </p:nvPr>
        </p:nvGraphicFramePr>
        <p:xfrm>
          <a:off x="107504" y="1196752"/>
          <a:ext cx="892899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25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894" y="188640"/>
            <a:ext cx="8229600" cy="1512168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Расходы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 месяц по учреждениям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образования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204864"/>
            <a:ext cx="6336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увеличились 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на </a:t>
            </a:r>
            <a:r>
              <a:rPr lang="ru-RU" sz="3600" b="1" dirty="0">
                <a:solidFill>
                  <a:srgbClr val="FF0000"/>
                </a:solidFill>
                <a:latin typeface="Arial Black" pitchFamily="34" charset="0"/>
              </a:rPr>
              <a:t>8 738,86 тыс. руб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., </a:t>
            </a:r>
            <a:r>
              <a:rPr lang="ru-RU" sz="36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или </a:t>
            </a:r>
            <a:r>
              <a:rPr lang="ru-RU" sz="36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на </a:t>
            </a: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46,8%</a:t>
            </a:r>
            <a:r>
              <a:rPr lang="ru-RU" sz="36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,</a:t>
            </a:r>
          </a:p>
          <a:p>
            <a:r>
              <a:rPr lang="ru-RU" sz="36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36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год ориентировочно на </a:t>
            </a: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105 000,0 </a:t>
            </a:r>
            <a:r>
              <a:rPr lang="ru-RU" sz="3600" b="1" dirty="0" err="1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тыс.руб</a:t>
            </a:r>
            <a:r>
              <a:rPr lang="ru-RU" sz="3600" b="1" dirty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Стрелка вверх 4"/>
          <p:cNvSpPr/>
          <p:nvPr/>
        </p:nvSpPr>
        <p:spPr>
          <a:xfrm rot="1276240">
            <a:off x="390165" y="1958142"/>
            <a:ext cx="2160240" cy="3948918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5563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825" y="116632"/>
            <a:ext cx="8892480" cy="2376264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 связи с индексацией тарифных ставок (должностных окладов)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01.10.2012 года согласно решению Думы АГО от 24.11.2011 № 599 «О бюджете Артемовского городского округа на 2012 год», </a:t>
            </a: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</a:rPr>
              <a:t>в 1,06 раза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увеличились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расходы на оплату труда работников муниципальных учреждений.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863300"/>
            <a:ext cx="87129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2012 году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расходы на оплату труда за счет средств местного бюджета составили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год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228,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 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9 млн.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руб.,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месяц –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19,1 млн. руб.</a:t>
            </a:r>
          </a:p>
          <a:p>
            <a:pPr marL="571500" indent="-571500">
              <a:spcBef>
                <a:spcPts val="1200"/>
              </a:spcBef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2013 году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  расходы на оплату труда за счет средств местного бюджета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за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4 месяца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– 86,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 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7 млн.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руб.,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месяц – 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21,7 млн. руб</a:t>
            </a: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.</a:t>
            </a:r>
            <a:endParaRPr lang="ru-R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3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2650306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Расходы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на оплату труда работников муниципальных учреждений 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</a:rPr>
              <a:t>(за исключением работников учреждений образования и работников учреждений культуры)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 в связи с индексацией тарифных ставок (должностных окладов) в 1,06 раза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</a:br>
            <a:endParaRPr lang="ru-RU" sz="32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Shape 2"/>
          <p:cNvSpPr/>
          <p:nvPr/>
        </p:nvSpPr>
        <p:spPr>
          <a:xfrm rot="15266418">
            <a:off x="-23680" y="3542688"/>
            <a:ext cx="3824453" cy="2129147"/>
          </a:xfrm>
          <a:prstGeom prst="swooshArrow">
            <a:avLst>
              <a:gd name="adj1" fmla="val 56627"/>
              <a:gd name="adj2" fmla="val 36545"/>
            </a:avLst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Прямоугольник 4"/>
          <p:cNvSpPr/>
          <p:nvPr/>
        </p:nvSpPr>
        <p:spPr>
          <a:xfrm>
            <a:off x="2286760" y="2852936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увеличились </a:t>
            </a:r>
            <a:endParaRPr lang="ru-RU" sz="3600" b="1" dirty="0" smtClean="0">
              <a:solidFill>
                <a:srgbClr val="C00000"/>
              </a:solidFill>
              <a:latin typeface="Arial Black" pitchFamily="34" charset="0"/>
              <a:ea typeface="+mj-ea"/>
              <a:cs typeface="+mj-cs"/>
            </a:endParaRPr>
          </a:p>
          <a:p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на </a:t>
            </a:r>
            <a:r>
              <a:rPr lang="ru-RU" sz="3600" b="1" dirty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2,6 млн. руб. в месяц, </a:t>
            </a:r>
            <a:endParaRPr lang="ru-RU" sz="3600" b="1" dirty="0" smtClean="0">
              <a:solidFill>
                <a:srgbClr val="C00000"/>
              </a:solidFill>
              <a:latin typeface="Arial Black" pitchFamily="34" charset="0"/>
              <a:ea typeface="+mj-ea"/>
              <a:cs typeface="+mj-cs"/>
            </a:endParaRPr>
          </a:p>
          <a:p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на </a:t>
            </a:r>
            <a:r>
              <a:rPr lang="ru-RU" sz="3600" b="1" dirty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31, 2 млн. руб. в </a:t>
            </a:r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год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4941168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C00000"/>
                </a:solidFill>
                <a:latin typeface="Arial Black" pitchFamily="34" charset="0"/>
              </a:rPr>
              <a:t>(или на 13,6%, </a:t>
            </a:r>
            <a:endParaRPr lang="ru-RU" sz="36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lvl="0"/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с </a:t>
            </a:r>
            <a:r>
              <a:rPr lang="ru-RU" sz="3600" b="1" dirty="0">
                <a:solidFill>
                  <a:srgbClr val="C00000"/>
                </a:solidFill>
                <a:latin typeface="Arial Black" pitchFamily="34" charset="0"/>
              </a:rPr>
              <a:t>учетом РК и ДВ).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1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верх 2"/>
          <p:cNvSpPr/>
          <p:nvPr/>
        </p:nvSpPr>
        <p:spPr>
          <a:xfrm rot="4025556">
            <a:off x="2743392" y="-232316"/>
            <a:ext cx="3563770" cy="7460696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583264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Всего расходы на оплату труда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2013 году увеличились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по сравнению 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2012 годом на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Arial Black" pitchFamily="34" charset="0"/>
              </a:rPr>
              <a:t>140,</a:t>
            </a:r>
            <a:r>
              <a:rPr lang="ru-RU" sz="5400" b="1" dirty="0">
                <a:solidFill>
                  <a:srgbClr val="0070C0"/>
                </a:solidFill>
                <a:latin typeface="Arial Black" pitchFamily="34" charset="0"/>
              </a:rPr>
              <a:t> </a:t>
            </a:r>
            <a:r>
              <a:rPr lang="ru-RU" sz="5400" b="1" dirty="0" smtClean="0">
                <a:solidFill>
                  <a:srgbClr val="0070C0"/>
                </a:solidFill>
                <a:latin typeface="Arial Black" pitchFamily="34" charset="0"/>
              </a:rPr>
              <a:t>3 млн. </a:t>
            </a:r>
            <a:r>
              <a:rPr lang="ru-RU" sz="5400" b="1" dirty="0">
                <a:solidFill>
                  <a:srgbClr val="0070C0"/>
                </a:solidFill>
                <a:latin typeface="Arial Black" pitchFamily="34" charset="0"/>
              </a:rPr>
              <a:t>руб.</a:t>
            </a:r>
            <a:endParaRPr lang="ru-RU" sz="5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99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30622"/>
            <a:ext cx="8712968" cy="185821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Капитальный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ремонт и ремонт действующей сети автомобильных дорог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в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2012 году направлено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	– 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102,</a:t>
            </a:r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5 млн. </a:t>
            </a:r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руб., 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в </a:t>
            </a:r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2013 году </a:t>
            </a: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запланировано – 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37,</a:t>
            </a:r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5 млн. руб.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363"/>
          <a:stretch/>
        </p:blipFill>
        <p:spPr>
          <a:xfrm>
            <a:off x="251520" y="1916832"/>
            <a:ext cx="7549206" cy="4444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hape 3"/>
          <p:cNvSpPr/>
          <p:nvPr/>
        </p:nvSpPr>
        <p:spPr>
          <a:xfrm rot="7023175">
            <a:off x="5988702" y="2780024"/>
            <a:ext cx="3824453" cy="1318265"/>
          </a:xfrm>
          <a:prstGeom prst="swooshArrow">
            <a:avLst>
              <a:gd name="adj1" fmla="val 56627"/>
              <a:gd name="adj2" fmla="val 36545"/>
            </a:avLst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62434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476672"/>
            <a:ext cx="8712968" cy="2592288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 целью исполнения Указов Президента РФ от 07.05.2012 № 597 и от 01.06.2012 № 761 и требований Трудового Кодекса в части доведения заработной платы до МРОТ, а также в связи с индексацией тарифных ставок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работников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муниципальных учреждений в 1,06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раза,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при формировании проекта бюджета на 2013-2015 годы были вынуждены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779715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на озеленение территории округа, </a:t>
            </a:r>
            <a:endParaRPr lang="ru-RU" sz="2400" b="1" dirty="0" smtClean="0">
              <a:solidFill>
                <a:srgbClr val="F79646">
                  <a:lumMod val="75000"/>
                </a:srgbClr>
              </a:solidFill>
              <a:latin typeface="Arial Black" pitchFamily="34" charset="0"/>
              <a:ea typeface="+mj-ea"/>
              <a:cs typeface="+mj-cs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на </a:t>
            </a:r>
            <a:r>
              <a:rPr lang="ru-RU" sz="24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капитальный ремонт и ремонт действующей сети автомобильных </a:t>
            </a: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дорог,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благоустройство,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жилищно-коммунальное </a:t>
            </a:r>
            <a:r>
              <a:rPr lang="ru-RU" sz="24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хозяйство (содержание и уборка улиц, площадей, тротуаров) и т.д.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18117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уменьшить бюджетные </a:t>
            </a:r>
            <a:r>
              <a:rPr lang="ru-RU" sz="3200" b="1" u="sng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ассигнования</a:t>
            </a:r>
            <a:endParaRPr lang="ru-RU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40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8064896" cy="4536504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поскольку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абсолютно различная бюджетная обеспеченность по всем городам разных регионов, нужно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законодательно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, на федеральном уровне закрепить минимальную бюджетную обеспеченность на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одного жителя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каждого региона, а не передавать это на региональный уровень.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А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субъекты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пусть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имеют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право повышать этот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уровень </a:t>
            </a:r>
            <a:r>
              <a:rPr lang="ru-RU" sz="2800" b="1" i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финансовой обеспеченности. 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32656"/>
            <a:ext cx="40174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ПРЕДЛОЖЕНИЯ</a:t>
            </a:r>
            <a:r>
              <a:rPr lang="ru-RU" sz="3200" b="1" dirty="0">
                <a:solidFill>
                  <a:srgbClr val="F79646">
                    <a:lumMod val="75000"/>
                  </a:srgbClr>
                </a:solidFill>
                <a:latin typeface="Arial Black" pitchFamily="34" charset="0"/>
                <a:ea typeface="+mj-ea"/>
                <a:cs typeface="+mj-cs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04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259632" y="383924"/>
            <a:ext cx="7884369" cy="349862"/>
            <a:chOff x="1785918" y="6072206"/>
            <a:chExt cx="5643602" cy="64294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85918" y="6072206"/>
              <a:ext cx="5643602" cy="214314"/>
            </a:xfrm>
            <a:prstGeom prst="rect">
              <a:avLst/>
            </a:prstGeom>
            <a:gradFill>
              <a:gsLst>
                <a:gs pos="0">
                  <a:sysClr val="window" lastClr="FFFFFF">
                    <a:lumMod val="85000"/>
                  </a:sysClr>
                </a:gs>
                <a:gs pos="39999">
                  <a:sysClr val="window" lastClr="FFFFFF"/>
                </a:gs>
                <a:gs pos="70000">
                  <a:sysClr val="window" lastClr="FFFFFF"/>
                </a:gs>
                <a:gs pos="100000">
                  <a:srgbClr val="FFEBFA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>
                <a:solidFill>
                  <a:sysClr val="window" lastClr="FFFFFF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785918" y="6500834"/>
              <a:ext cx="5643602" cy="214314"/>
            </a:xfrm>
            <a:prstGeom prst="rect">
              <a:avLst/>
            </a:prstGeom>
            <a:gradFill>
              <a:gsLst>
                <a:gs pos="0">
                  <a:srgbClr val="FF0000">
                    <a:alpha val="20000"/>
                  </a:srgbClr>
                </a:gs>
                <a:gs pos="39999">
                  <a:srgbClr val="FF0000"/>
                </a:gs>
                <a:gs pos="70000">
                  <a:srgbClr val="FF0000"/>
                </a:gs>
                <a:gs pos="100000">
                  <a:srgbClr val="FF0000"/>
                </a:gs>
              </a:gsLst>
              <a:lin ang="16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>
                <a:solidFill>
                  <a:sysClr val="window" lastClr="FFFFFF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785918" y="6143644"/>
              <a:ext cx="5643602" cy="357190"/>
            </a:xfrm>
            <a:prstGeom prst="rect">
              <a:avLst/>
            </a:prstGeom>
            <a:gradFill>
              <a:gsLst>
                <a:gs pos="0">
                  <a:srgbClr val="1F497D">
                    <a:lumMod val="60000"/>
                    <a:lumOff val="40000"/>
                  </a:srgbClr>
                </a:gs>
                <a:gs pos="39999">
                  <a:srgbClr val="1F497D">
                    <a:lumMod val="60000"/>
                    <a:lumOff val="40000"/>
                  </a:srgbClr>
                </a:gs>
                <a:gs pos="70000">
                  <a:sysClr val="window" lastClr="FFFFFF"/>
                </a:gs>
                <a:gs pos="100000">
                  <a:sysClr val="window" lastClr="FFFFFF"/>
                </a:gs>
              </a:gsLst>
              <a:lin ang="16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583388" y="1268760"/>
            <a:ext cx="7560612" cy="4585871"/>
          </a:xfrm>
          <a:prstGeom prst="rect">
            <a:avLst/>
          </a:prstGeom>
          <a:noFill/>
          <a:ln>
            <a:noFill/>
          </a:ln>
          <a:effectLst>
            <a:outerShdw blurRad="50800" dist="50800" dir="2700000" algn="tl" rotWithShape="0">
              <a:prstClr val="black">
                <a:alpha val="88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ОТЧЕТ</a:t>
            </a:r>
          </a:p>
          <a:p>
            <a:pPr algn="ctr"/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о результатах деятельности главы Артёмовского городского округа, деятельности администрации Артёмовского городского округа, </a:t>
            </a:r>
            <a:b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</a:br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в том числе о решении </a:t>
            </a:r>
            <a: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/>
            </a:r>
            <a:b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</a:br>
            <a: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вопросов</a:t>
            </a:r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, поставленных </a:t>
            </a:r>
            <a:endParaRPr lang="ru-RU" sz="2800" b="1" i="1" dirty="0" smtClean="0">
              <a:ln>
                <a:solidFill>
                  <a:srgbClr val="00B0F0"/>
                </a:solidFill>
              </a:ln>
              <a:gradFill>
                <a:gsLst>
                  <a:gs pos="0">
                    <a:srgbClr val="00B0F0"/>
                  </a:gs>
                  <a:gs pos="9000">
                    <a:srgbClr val="6BB1C9">
                      <a:lumMod val="60000"/>
                      <a:lumOff val="40000"/>
                    </a:srgbClr>
                  </a:gs>
                  <a:gs pos="50000">
                    <a:srgbClr val="6BB1C9">
                      <a:lumMod val="75000"/>
                    </a:srgbClr>
                  </a:gs>
                  <a:gs pos="79000">
                    <a:srgbClr val="6BB1C9">
                      <a:lumMod val="75000"/>
                    </a:srgbClr>
                  </a:gs>
                  <a:gs pos="100000">
                    <a:srgbClr val="6BB1C9">
                      <a:lumMod val="20000"/>
                      <a:lumOff val="80000"/>
                    </a:srgbClr>
                  </a:gs>
                </a:gsLst>
                <a:lin ang="5400000" scaled="0"/>
              </a:gra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Думой </a:t>
            </a:r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Артёмовского </a:t>
            </a:r>
            <a: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/>
            </a:r>
            <a:b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</a:br>
            <a:r>
              <a:rPr lang="ru-RU" sz="2800" b="1" i="1" dirty="0" smtClean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городского </a:t>
            </a:r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округа </a:t>
            </a:r>
            <a:b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</a:br>
            <a:r>
              <a:rPr lang="ru-RU" sz="2800" b="1" i="1" dirty="0">
                <a:ln>
                  <a:solidFill>
                    <a:srgbClr val="00B0F0"/>
                  </a:solidFill>
                </a:ln>
                <a:gradFill>
                  <a:gsLst>
                    <a:gs pos="0">
                      <a:srgbClr val="00B0F0"/>
                    </a:gs>
                    <a:gs pos="9000">
                      <a:srgbClr val="6BB1C9">
                        <a:lumMod val="60000"/>
                        <a:lumOff val="40000"/>
                      </a:srgbClr>
                    </a:gs>
                    <a:gs pos="50000">
                      <a:srgbClr val="6BB1C9">
                        <a:lumMod val="75000"/>
                      </a:srgbClr>
                    </a:gs>
                    <a:gs pos="79000">
                      <a:srgbClr val="6BB1C9">
                        <a:lumMod val="75000"/>
                      </a:srgbClr>
                    </a:gs>
                    <a:gs pos="100000">
                      <a:srgbClr val="6BB1C9">
                        <a:lumMod val="20000"/>
                        <a:lumOff val="80000"/>
                      </a:srgbClr>
                    </a:gs>
                  </a:gsLst>
                  <a:lin ang="5400000" scaled="0"/>
                </a:gradFill>
                <a:latin typeface="Arial Black" pitchFamily="34" charset="0"/>
              </a:rPr>
              <a:t>в 2012 году</a:t>
            </a:r>
          </a:p>
        </p:txBody>
      </p:sp>
      <p:pic>
        <p:nvPicPr>
          <p:cNvPr id="23" name="Picture 6" descr="G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2406"/>
            <a:ext cx="971828" cy="121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1725104" y="272406"/>
            <a:ext cx="7242311" cy="523220"/>
          </a:xfrm>
          <a:prstGeom prst="rect">
            <a:avLst/>
          </a:prstGeom>
          <a:ln>
            <a:noFill/>
          </a:ln>
          <a:effectLst>
            <a:outerShdw blurRad="139700" dir="126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Артемовский  городской  округ</a:t>
            </a:r>
            <a:endParaRPr lang="ru-RU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0763936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333200339"/>
              </p:ext>
            </p:extLst>
          </p:nvPr>
        </p:nvGraphicFramePr>
        <p:xfrm>
          <a:off x="323528" y="332656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915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30501" y="1196752"/>
            <a:ext cx="7645956" cy="174817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0070C0"/>
              </a:solidFill>
              <a:latin typeface="Arial Black" pitchFamily="34" charset="0"/>
              <a:ea typeface="+mj-ea"/>
              <a:cs typeface="+mj-cs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связи с изменениями бюджетного и налогового законодательства с 2013 года, а именно: упрощенная система налогообложения на основе патента переводится в патентную систему 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налогообложения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endParaRPr lang="ru-RU" sz="1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0" name="Shape 9"/>
          <p:cNvSpPr/>
          <p:nvPr/>
        </p:nvSpPr>
        <p:spPr>
          <a:xfrm rot="2559002" flipV="1">
            <a:off x="-753558" y="2187358"/>
            <a:ext cx="4568837" cy="1721810"/>
          </a:xfrm>
          <a:prstGeom prst="swooshArrow">
            <a:avLst>
              <a:gd name="adj1" fmla="val 42101"/>
              <a:gd name="adj2" fmla="val 36545"/>
            </a:avLst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олилиния 10"/>
          <p:cNvSpPr>
            <a:spLocks noChangeAspect="1"/>
          </p:cNvSpPr>
          <p:nvPr/>
        </p:nvSpPr>
        <p:spPr>
          <a:xfrm>
            <a:off x="611560" y="403667"/>
            <a:ext cx="6480720" cy="650240"/>
          </a:xfrm>
          <a:custGeom>
            <a:avLst/>
            <a:gdLst>
              <a:gd name="connsiteX0" fmla="*/ 0 w 5878188"/>
              <a:gd name="connsiteY0" fmla="*/ 0 h 650240"/>
              <a:gd name="connsiteX1" fmla="*/ 5878188 w 5878188"/>
              <a:gd name="connsiteY1" fmla="*/ 0 h 650240"/>
              <a:gd name="connsiteX2" fmla="*/ 5878188 w 5878188"/>
              <a:gd name="connsiteY2" fmla="*/ 650240 h 650240"/>
              <a:gd name="connsiteX3" fmla="*/ 0 w 5878188"/>
              <a:gd name="connsiteY3" fmla="*/ 650240 h 650240"/>
              <a:gd name="connsiteX4" fmla="*/ 0 w 5878188"/>
              <a:gd name="connsiteY4" fmla="*/ 0 h 65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8188" h="650240">
                <a:moveTo>
                  <a:pt x="0" y="0"/>
                </a:moveTo>
                <a:lnTo>
                  <a:pt x="5878188" y="0"/>
                </a:lnTo>
                <a:lnTo>
                  <a:pt x="5878188" y="650240"/>
                </a:lnTo>
                <a:lnTo>
                  <a:pt x="0" y="6502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b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2800" b="1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поступления ЕНВД </a:t>
            </a:r>
          </a:p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2800" b="1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2012 году </a:t>
            </a:r>
            <a:r>
              <a:rPr lang="ru-RU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– 95 485,0 тыс. руб.,</a:t>
            </a:r>
            <a:endParaRPr lang="ru-RU" sz="2800" kern="1200" dirty="0">
              <a:latin typeface="Arial Black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3274329" y="3068960"/>
            <a:ext cx="5400601" cy="1584179"/>
          </a:xfrm>
          <a:custGeom>
            <a:avLst/>
            <a:gdLst>
              <a:gd name="connsiteX0" fmla="*/ 0 w 6417214"/>
              <a:gd name="connsiteY0" fmla="*/ 0 h 1584179"/>
              <a:gd name="connsiteX1" fmla="*/ 6417214 w 6417214"/>
              <a:gd name="connsiteY1" fmla="*/ 0 h 1584179"/>
              <a:gd name="connsiteX2" fmla="*/ 6417214 w 6417214"/>
              <a:gd name="connsiteY2" fmla="*/ 1584179 h 1584179"/>
              <a:gd name="connsiteX3" fmla="*/ 0 w 6417214"/>
              <a:gd name="connsiteY3" fmla="*/ 1584179 h 1584179"/>
              <a:gd name="connsiteX4" fmla="*/ 0 w 6417214"/>
              <a:gd name="connsiteY4" fmla="*/ 0 h 158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17214" h="1584179">
                <a:moveTo>
                  <a:pt x="0" y="0"/>
                </a:moveTo>
                <a:lnTo>
                  <a:pt x="6417214" y="0"/>
                </a:lnTo>
                <a:lnTo>
                  <a:pt x="6417214" y="1584179"/>
                </a:lnTo>
                <a:lnTo>
                  <a:pt x="0" y="15841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t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3600" b="1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 2013 год запланированы </a:t>
            </a:r>
            <a:br>
              <a:rPr lang="ru-RU" sz="3600" b="1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sz="3600" b="1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размере  - </a:t>
            </a:r>
          </a:p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4000" b="1" kern="1200" dirty="0" smtClean="0">
                <a:solidFill>
                  <a:srgbClr val="FF0000"/>
                </a:solidFill>
                <a:latin typeface="Arial Black" pitchFamily="34" charset="0"/>
              </a:rPr>
              <a:t>62 000,0 тыс. руб. </a:t>
            </a:r>
            <a:endParaRPr lang="ru-RU" sz="4000" kern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5" y="5085184"/>
            <a:ext cx="892899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chemeClr val="accent2"/>
                </a:solidFill>
                <a:latin typeface="Arial Black" pitchFamily="34" charset="0"/>
              </a:rPr>
              <a:t>поступление </a:t>
            </a:r>
            <a:r>
              <a:rPr lang="ru-RU" sz="1700" b="1" dirty="0">
                <a:solidFill>
                  <a:schemeClr val="accent2"/>
                </a:solidFill>
                <a:latin typeface="Arial Black" pitchFamily="34" charset="0"/>
              </a:rPr>
              <a:t>налога, взимаемого в связи с применением патентной системы налогообложения, зачисляемого в бюджеты городских округов, введенный с 01.01.2013 года </a:t>
            </a:r>
            <a:endParaRPr lang="ru-RU" sz="1700" b="1" dirty="0" smtClean="0">
              <a:solidFill>
                <a:schemeClr val="accent2"/>
              </a:solidFill>
              <a:latin typeface="Arial Black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700" b="1" u="sng" dirty="0" smtClean="0">
                <a:solidFill>
                  <a:srgbClr val="FF0000"/>
                </a:solidFill>
                <a:latin typeface="Arial Black" pitchFamily="34" charset="0"/>
              </a:rPr>
              <a:t>запланировано </a:t>
            </a:r>
            <a:r>
              <a:rPr lang="ru-RU" sz="1700" b="1" u="sng" dirty="0">
                <a:solidFill>
                  <a:srgbClr val="FF0000"/>
                </a:solidFill>
                <a:latin typeface="Arial Black" pitchFamily="34" charset="0"/>
              </a:rPr>
              <a:t>на 2013 год в размере 11 776,0 тыс. руб., </a:t>
            </a:r>
            <a:endParaRPr lang="ru-RU" sz="1700" b="1" u="sng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700" b="1" u="sng" dirty="0" smtClean="0">
                <a:solidFill>
                  <a:srgbClr val="FF0000"/>
                </a:solidFill>
                <a:latin typeface="Arial Black" pitchFamily="34" charset="0"/>
              </a:rPr>
              <a:t>фактически </a:t>
            </a:r>
            <a:r>
              <a:rPr lang="ru-RU" sz="1700" b="1" u="sng" dirty="0">
                <a:solidFill>
                  <a:srgbClr val="FF0000"/>
                </a:solidFill>
                <a:latin typeface="Arial Black" pitchFamily="34" charset="0"/>
              </a:rPr>
              <a:t>поступило за 5 месяцев </a:t>
            </a:r>
            <a:r>
              <a:rPr lang="ru-RU" sz="1700" b="1" u="sng" dirty="0" smtClean="0">
                <a:solidFill>
                  <a:srgbClr val="FF0000"/>
                </a:solidFill>
                <a:latin typeface="Arial Black" pitchFamily="34" charset="0"/>
              </a:rPr>
              <a:t>2013 </a:t>
            </a:r>
            <a:r>
              <a:rPr lang="ru-RU" sz="1700" b="1" u="sng" dirty="0">
                <a:solidFill>
                  <a:srgbClr val="FF0000"/>
                </a:solidFill>
                <a:latin typeface="Arial Black" pitchFamily="34" charset="0"/>
              </a:rPr>
              <a:t>года – 1 130,0 тыс. руб.</a:t>
            </a:r>
            <a:endParaRPr lang="ru-RU" sz="1700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71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"/>
          <p:cNvSpPr/>
          <p:nvPr/>
        </p:nvSpPr>
        <p:spPr>
          <a:xfrm rot="2066657" flipV="1">
            <a:off x="-82893" y="2474949"/>
            <a:ext cx="4568837" cy="1801204"/>
          </a:xfrm>
          <a:prstGeom prst="swooshArrow">
            <a:avLst>
              <a:gd name="adj1" fmla="val 56627"/>
              <a:gd name="adj2" fmla="val 36545"/>
            </a:avLst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олилиния 10"/>
          <p:cNvSpPr>
            <a:spLocks noChangeAspect="1"/>
          </p:cNvSpPr>
          <p:nvPr/>
        </p:nvSpPr>
        <p:spPr>
          <a:xfrm>
            <a:off x="1940202" y="1692131"/>
            <a:ext cx="5309230" cy="650240"/>
          </a:xfrm>
          <a:custGeom>
            <a:avLst/>
            <a:gdLst>
              <a:gd name="connsiteX0" fmla="*/ 0 w 5878188"/>
              <a:gd name="connsiteY0" fmla="*/ 0 h 650240"/>
              <a:gd name="connsiteX1" fmla="*/ 5878188 w 5878188"/>
              <a:gd name="connsiteY1" fmla="*/ 0 h 650240"/>
              <a:gd name="connsiteX2" fmla="*/ 5878188 w 5878188"/>
              <a:gd name="connsiteY2" fmla="*/ 650240 h 650240"/>
              <a:gd name="connsiteX3" fmla="*/ 0 w 5878188"/>
              <a:gd name="connsiteY3" fmla="*/ 650240 h 650240"/>
              <a:gd name="connsiteX4" fmla="*/ 0 w 5878188"/>
              <a:gd name="connsiteY4" fmla="*/ 0 h 65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8188" h="650240">
                <a:moveTo>
                  <a:pt x="0" y="0"/>
                </a:moveTo>
                <a:lnTo>
                  <a:pt x="5878188" y="0"/>
                </a:lnTo>
                <a:lnTo>
                  <a:pt x="5878188" y="650240"/>
                </a:lnTo>
                <a:lnTo>
                  <a:pt x="0" y="6502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b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2011 году составили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/>
            </a:r>
            <a:b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50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 059,0 тыс. руб.</a:t>
            </a:r>
            <a:endParaRPr lang="ru-RU" sz="3200" kern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4211961" y="3376680"/>
            <a:ext cx="4824536" cy="1080121"/>
          </a:xfrm>
          <a:custGeom>
            <a:avLst/>
            <a:gdLst>
              <a:gd name="connsiteX0" fmla="*/ 0 w 6417214"/>
              <a:gd name="connsiteY0" fmla="*/ 0 h 1584179"/>
              <a:gd name="connsiteX1" fmla="*/ 6417214 w 6417214"/>
              <a:gd name="connsiteY1" fmla="*/ 0 h 1584179"/>
              <a:gd name="connsiteX2" fmla="*/ 6417214 w 6417214"/>
              <a:gd name="connsiteY2" fmla="*/ 1584179 h 1584179"/>
              <a:gd name="connsiteX3" fmla="*/ 0 w 6417214"/>
              <a:gd name="connsiteY3" fmla="*/ 1584179 h 1584179"/>
              <a:gd name="connsiteX4" fmla="*/ 0 w 6417214"/>
              <a:gd name="connsiteY4" fmla="*/ 0 h 158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17214" h="1584179">
                <a:moveTo>
                  <a:pt x="0" y="0"/>
                </a:moveTo>
                <a:lnTo>
                  <a:pt x="6417214" y="0"/>
                </a:lnTo>
                <a:lnTo>
                  <a:pt x="6417214" y="1584179"/>
                </a:lnTo>
                <a:lnTo>
                  <a:pt x="0" y="15841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t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2012 году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– </a:t>
            </a:r>
            <a:r>
              <a:rPr lang="ru-RU" sz="3600" b="1" dirty="0">
                <a:solidFill>
                  <a:srgbClr val="FF0000"/>
                </a:solidFill>
                <a:latin typeface="Arial Black" pitchFamily="34" charset="0"/>
              </a:rPr>
              <a:t>8 520,0 тыс. руб</a:t>
            </a: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  <a:endParaRPr lang="ru-RU" sz="4000" kern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767" y="5229200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 Black" pitchFamily="34" charset="0"/>
              </a:rPr>
              <a:t>в соответствии с изменениями в федеральном законодательстве с  01.01.2012 года </a:t>
            </a:r>
            <a:r>
              <a:rPr lang="ru-RU" b="1" dirty="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  <a:latin typeface="Arial Black" pitchFamily="34" charset="0"/>
              </a:rPr>
              <a:t>государственная </a:t>
            </a:r>
            <a:r>
              <a:rPr lang="ru-RU" sz="2400" b="1" dirty="0">
                <a:solidFill>
                  <a:schemeClr val="accent2"/>
                </a:solidFill>
                <a:latin typeface="Arial Black" pitchFamily="34" charset="0"/>
              </a:rPr>
              <a:t>пошлина за государственную регистрацию транспортных средств  в местный бюджет не зачисляется</a:t>
            </a:r>
            <a:endParaRPr lang="ru-RU" sz="2400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Поступления 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государственной пошлины </a:t>
            </a:r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/>
            </a:r>
            <a:b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за 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государственную регистрацию транспортных средств</a:t>
            </a:r>
            <a:endParaRPr lang="ru-RU" sz="2400" u="sng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0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98068" y="1846992"/>
            <a:ext cx="7645956" cy="2856038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0070C0"/>
              </a:solidFill>
              <a:latin typeface="Arial Black" pitchFamily="34" charset="0"/>
              <a:ea typeface="+mj-ea"/>
              <a:cs typeface="+mj-cs"/>
            </a:endParaRPr>
          </a:p>
          <a:p>
            <a:pPr algn="r">
              <a:lnSpc>
                <a:spcPct val="80000"/>
              </a:lnSpc>
            </a:pPr>
            <a:r>
              <a:rPr lang="ru-RU" sz="24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Снижение поступлений в 2012 году объясняется уменьшением платы за негативное воздействие на окружающую среду субъектами малого и среднего предпринимательст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ва в соответствии с приказом Минприроды от 25.02.2010 № 50 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"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О порядке разработки и утверждению 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нормативов 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образования отходов и лимитов 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на </a:t>
            </a:r>
            <a:r>
              <a:rPr lang="ru-RU" sz="20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их размещение»</a:t>
            </a:r>
          </a:p>
        </p:txBody>
      </p:sp>
      <p:sp>
        <p:nvSpPr>
          <p:cNvPr id="10" name="Shape 9"/>
          <p:cNvSpPr/>
          <p:nvPr/>
        </p:nvSpPr>
        <p:spPr>
          <a:xfrm rot="2953700" flipV="1">
            <a:off x="-786422" y="2773020"/>
            <a:ext cx="4174680" cy="1900143"/>
          </a:xfrm>
          <a:prstGeom prst="swooshArrow">
            <a:avLst>
              <a:gd name="adj1" fmla="val 56627"/>
              <a:gd name="adj2" fmla="val 36545"/>
            </a:avLst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олилиния 10"/>
          <p:cNvSpPr>
            <a:spLocks noChangeAspect="1"/>
          </p:cNvSpPr>
          <p:nvPr/>
        </p:nvSpPr>
        <p:spPr>
          <a:xfrm>
            <a:off x="827584" y="1196752"/>
            <a:ext cx="5309230" cy="650240"/>
          </a:xfrm>
          <a:custGeom>
            <a:avLst/>
            <a:gdLst>
              <a:gd name="connsiteX0" fmla="*/ 0 w 5878188"/>
              <a:gd name="connsiteY0" fmla="*/ 0 h 650240"/>
              <a:gd name="connsiteX1" fmla="*/ 5878188 w 5878188"/>
              <a:gd name="connsiteY1" fmla="*/ 0 h 650240"/>
              <a:gd name="connsiteX2" fmla="*/ 5878188 w 5878188"/>
              <a:gd name="connsiteY2" fmla="*/ 650240 h 650240"/>
              <a:gd name="connsiteX3" fmla="*/ 0 w 5878188"/>
              <a:gd name="connsiteY3" fmla="*/ 650240 h 650240"/>
              <a:gd name="connsiteX4" fmla="*/ 0 w 5878188"/>
              <a:gd name="connsiteY4" fmla="*/ 0 h 65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8188" h="650240">
                <a:moveTo>
                  <a:pt x="0" y="0"/>
                </a:moveTo>
                <a:lnTo>
                  <a:pt x="5878188" y="0"/>
                </a:lnTo>
                <a:lnTo>
                  <a:pt x="5878188" y="650240"/>
                </a:lnTo>
                <a:lnTo>
                  <a:pt x="0" y="6502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b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2011 году составили 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19 581,0 тыс. руб.</a:t>
            </a:r>
            <a:endParaRPr lang="ru-RU" sz="3600" kern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915815" y="5157192"/>
            <a:ext cx="4968553" cy="1080121"/>
          </a:xfrm>
          <a:custGeom>
            <a:avLst/>
            <a:gdLst>
              <a:gd name="connsiteX0" fmla="*/ 0 w 6417214"/>
              <a:gd name="connsiteY0" fmla="*/ 0 h 1584179"/>
              <a:gd name="connsiteX1" fmla="*/ 6417214 w 6417214"/>
              <a:gd name="connsiteY1" fmla="*/ 0 h 1584179"/>
              <a:gd name="connsiteX2" fmla="*/ 6417214 w 6417214"/>
              <a:gd name="connsiteY2" fmla="*/ 1584179 h 1584179"/>
              <a:gd name="connsiteX3" fmla="*/ 0 w 6417214"/>
              <a:gd name="connsiteY3" fmla="*/ 1584179 h 1584179"/>
              <a:gd name="connsiteX4" fmla="*/ 0 w 6417214"/>
              <a:gd name="connsiteY4" fmla="*/ 0 h 158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17214" h="1584179">
                <a:moveTo>
                  <a:pt x="0" y="0"/>
                </a:moveTo>
                <a:lnTo>
                  <a:pt x="6417214" y="0"/>
                </a:lnTo>
                <a:lnTo>
                  <a:pt x="6417214" y="1584179"/>
                </a:lnTo>
                <a:lnTo>
                  <a:pt x="0" y="15841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60" tIns="35560" rIns="35560" bIns="35560" numCol="1" spcCol="1270" anchor="t" anchorCtr="0">
            <a:noAutofit/>
          </a:bodyPr>
          <a:lstStyle/>
          <a:p>
            <a:pPr lvl="0" defTabSz="1244600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 2012 году – </a:t>
            </a:r>
            <a:r>
              <a:rPr lang="ru-RU" sz="4000" b="1" dirty="0">
                <a:solidFill>
                  <a:srgbClr val="FF0000"/>
                </a:solidFill>
                <a:latin typeface="Arial Black" pitchFamily="34" charset="0"/>
              </a:rPr>
              <a:t>6 843,0 тыс. руб. </a:t>
            </a:r>
            <a:endParaRPr lang="ru-RU" sz="4000" kern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Поступление </a:t>
            </a: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платы за негативное воздействие на окружающую среду</a:t>
            </a:r>
            <a:endParaRPr lang="ru-RU" sz="2400" u="sng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98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504" y="116632"/>
            <a:ext cx="896448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Норматив отчислений по НДФЛ в доходы местного бюджета </a:t>
            </a:r>
            <a:r>
              <a:rPr lang="ru-RU" sz="2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имеет </a:t>
            </a:r>
            <a:r>
              <a:rPr lang="ru-RU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динамику к </a:t>
            </a:r>
            <a:r>
              <a:rPr lang="ru-RU" sz="2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снижению </a:t>
            </a:r>
            <a:endParaRPr lang="ru-RU" sz="1050" dirty="0"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3" y="630400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Бюджетный </a:t>
            </a:r>
            <a:r>
              <a:rPr lang="ru-RU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Кодекс, 20% от суммы получаемых налогов </a:t>
            </a:r>
            <a:r>
              <a:rPr lang="ru-RU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  <a:ea typeface="+mj-ea"/>
                <a:cs typeface="+mj-cs"/>
              </a:rPr>
              <a:t>субъекта</a:t>
            </a:r>
            <a:endParaRPr lang="ru-RU" sz="900" dirty="0">
              <a:latin typeface="Arial Black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731128540"/>
              </p:ext>
            </p:extLst>
          </p:nvPr>
        </p:nvGraphicFramePr>
        <p:xfrm>
          <a:off x="179512" y="260648"/>
          <a:ext cx="8892480" cy="6043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4561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1648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Поступления </a:t>
            </a:r>
            <a:r>
              <a:rPr lang="ru-RU" sz="36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неналоговых доходов за счет использования муниципального </a:t>
            </a:r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имущества </a:t>
            </a:r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(сравнение </a:t>
            </a:r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поступлений за январь-май млн. </a:t>
            </a:r>
            <a:r>
              <a:rPr lang="ru-RU" b="1" dirty="0" err="1" smtClean="0">
                <a:solidFill>
                  <a:srgbClr val="0070C0"/>
                </a:solidFill>
                <a:latin typeface="Arial Black" pitchFamily="34" charset="0"/>
              </a:rPr>
              <a:t>руб</a:t>
            </a:r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)</a:t>
            </a:r>
            <a:endParaRPr lang="ru-RU" b="1" dirty="0">
              <a:latin typeface="Arial Black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424906994"/>
              </p:ext>
            </p:extLst>
          </p:nvPr>
        </p:nvGraphicFramePr>
        <p:xfrm>
          <a:off x="323528" y="1837553"/>
          <a:ext cx="8136904" cy="487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075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25381"/>
            <a:ext cx="8208912" cy="1512168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 2012 году расходы на оплату труда за счет средств местного бюджета составили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91683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по учреждениям образования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32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год - 224 253,42 тыс. руб., </a:t>
            </a:r>
            <a:b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месяц – 18 687,79 тыс. руб</a:t>
            </a:r>
            <a:r>
              <a:rPr lang="ru-RU" sz="32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.,</a:t>
            </a:r>
          </a:p>
          <a:p>
            <a:pPr marL="571500" indent="-571500">
              <a:buFontTx/>
              <a:buChar char="-"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по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учреждениям культуры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3200" b="1" dirty="0" smtClean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</a:t>
            </a: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год – 114 847,64 тыс. руб., </a:t>
            </a:r>
            <a:b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  <a:ea typeface="+mj-ea"/>
                <a:cs typeface="+mj-cs"/>
              </a:rPr>
              <a:t>в месяц – 9 570,64 тыс. руб.</a:t>
            </a:r>
            <a:endParaRPr lang="ru-RU" sz="32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77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reenWave_BusDesignSlid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655</Words>
  <Application>Microsoft Office PowerPoint</Application>
  <PresentationFormat>Экран (4:3)</PresentationFormat>
  <Paragraphs>84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GreenWave_BusDesignSlides</vt:lpstr>
      <vt:lpstr>АРТЕМОВСКИЙ  ГОРОДСКОЙ  ОКРУГ  председатель Думы  Артемовского городского округа  Квон Вячеслав Васильевич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 2012 году расходы на оплату труда за счет средств местного бюджета составили:</vt:lpstr>
      <vt:lpstr>Слайд 10</vt:lpstr>
      <vt:lpstr>Расходы в месяц по учреждениям образования</vt:lpstr>
      <vt:lpstr>В связи с индексацией тарифных ставок (должностных окладов) с 01.10.2012 года согласно решению Думы АГО от 24.11.2011 № 599 «О бюджете Артемовского городского округа на 2012 год», в 1,06 раза увеличились расходы на оплату труда работников муниципальных учреждений.</vt:lpstr>
      <vt:lpstr>Расходы на оплату труда работников муниципальных учреждений (за исключением работников учреждений образования и работников учреждений культуры) в связи с индексацией тарифных ставок (должностных окладов) в 1,06 раза  </vt:lpstr>
      <vt:lpstr>Всего расходы на оплату труда в 2013 году увеличились по сравнению  с 2012 годом на  140, 3 млн. руб.</vt:lpstr>
      <vt:lpstr>Капитальный ремонт и ремонт действующей сети автомобильных дорог  в 2012 году направлено  – 102, 5 млн. руб.,  в 2013 году запланировано – 37, 5 млн. руб.</vt:lpstr>
      <vt:lpstr>С целью исполнения Указов Президента РФ от 07.05.2012 № 597 и от 01.06.2012 № 761 и требований Трудового Кодекса в части доведения заработной платы до МРОТ, а также в связи с индексацией тарифных ставок работников муниципальных учреждений в 1,06 раза, при формировании проекта бюджета на 2013-2015 годы были вынуждены </vt:lpstr>
      <vt:lpstr>поскольку абсолютно различная бюджетная обеспеченность по всем городам разных регионов, нужно  законодательно, на федеральном уровне закрепить минимальную бюджетную обеспеченность на одного жителя каждого региона, а не передавать это на региональный уровень. А субъекты пусть имеют право повышать этот уровень финансовой обеспеченности.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АРТЕМОВСКИЙ  ГОРОДСКОЙ  ОКРУГ</dc:title>
  <dc:creator>user</dc:creator>
  <cp:lastModifiedBy>maslin</cp:lastModifiedBy>
  <cp:revision>32</cp:revision>
  <dcterms:created xsi:type="dcterms:W3CDTF">2013-06-12T07:23:38Z</dcterms:created>
  <dcterms:modified xsi:type="dcterms:W3CDTF">2013-06-14T05:42:54Z</dcterms:modified>
</cp:coreProperties>
</file>