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6" r:id="rId3"/>
    <p:sldMasterId id="2147483702" r:id="rId4"/>
  </p:sldMasterIdLst>
  <p:notesMasterIdLst>
    <p:notesMasterId r:id="rId16"/>
  </p:notesMasterIdLst>
  <p:handoutMasterIdLst>
    <p:handoutMasterId r:id="rId17"/>
  </p:handoutMasterIdLst>
  <p:sldIdLst>
    <p:sldId id="541" r:id="rId5"/>
    <p:sldId id="546" r:id="rId6"/>
    <p:sldId id="543" r:id="rId7"/>
    <p:sldId id="552" r:id="rId8"/>
    <p:sldId id="458" r:id="rId9"/>
    <p:sldId id="556" r:id="rId10"/>
    <p:sldId id="545" r:id="rId11"/>
    <p:sldId id="544" r:id="rId12"/>
    <p:sldId id="535" r:id="rId13"/>
    <p:sldId id="554" r:id="rId14"/>
    <p:sldId id="542" r:id="rId15"/>
  </p:sldIdLst>
  <p:sldSz cx="9144000" cy="6858000" type="screen4x3"/>
  <p:notesSz cx="9926638" cy="6781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DB"/>
    <a:srgbClr val="FEF9DA"/>
    <a:srgbClr val="FEFADA"/>
    <a:srgbClr val="004F86"/>
    <a:srgbClr val="306090"/>
    <a:srgbClr val="F8C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88" autoAdjust="0"/>
    <p:restoredTop sz="94082" autoAdjust="0"/>
  </p:normalViewPr>
  <p:slideViewPr>
    <p:cSldViewPr>
      <p:cViewPr varScale="1">
        <p:scale>
          <a:sx n="63" d="100"/>
          <a:sy n="63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orozovaSU\&#1052;&#1086;&#1080;%20&#1076;&#1086;&#1082;&#1091;&#1084;&#1077;&#1085;&#1090;&#1099;\EKONOM\&#1048;&#1090;&#1086;&#1075;&#1080;\2012\&#1075;&#1086;&#1076;\&#1050;&#1085;&#1080;&#1075;&#1072;1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\Desktop\&#1052;&#1054;&#1048;%20&#1044;&#1054;&#1050;&#1059;&#1052;&#1045;&#1053;&#1058;&#1067;\&#1053;&#1040;&#1051;&#1054;&#1043;%20&#1053;&#1040;%20&#1053;&#1045;&#1044;&#1042;&#1048;&#1046;&#1048;&#1052;&#1054;&#1057;&#1058;&#1068;\&#1040;&#1057;&#1044;&#1043;%2017.04.2013\&#1058;&#1072;&#1073;&#1083;&#1080;&#1094;&#1099;%20&#1082;%20&#1076;&#1080;&#1072;&#1075;&#1088;&#1072;&#1084;&#1084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haylova\Desktop\&#1052;&#1054;&#1048;%20&#1044;&#1054;&#1050;&#1059;&#1052;&#1045;&#1053;&#1058;&#1067;\&#1053;&#1040;&#1051;&#1054;&#1043;%20&#1053;&#1040;%20&#1053;&#1045;&#1044;&#1042;&#1048;&#1046;&#1048;&#1052;&#1054;&#1057;&#1058;&#1068;\&#1040;&#1057;&#1044;&#1043;%2017.04.2013\&#1058;&#1072;&#1073;&#1083;&#1080;&#1094;&#1099;%20&#1082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accent2"/>
                </a:solidFill>
              </a:defRPr>
            </a:pPr>
            <a:r>
              <a:rPr lang="ru-RU" sz="1600" dirty="0" smtClean="0">
                <a:solidFill>
                  <a:schemeClr val="accent2"/>
                </a:solidFill>
              </a:rPr>
              <a:t>Численность постоянного населения</a:t>
            </a:r>
            <a:endParaRPr lang="ru-RU" sz="160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19201471000576656"/>
          <c:y val="0"/>
        </c:manualLayout>
      </c:layout>
    </c:title>
    <c:plotArea>
      <c:layout>
        <c:manualLayout>
          <c:layoutTarget val="inner"/>
          <c:xMode val="edge"/>
          <c:yMode val="edge"/>
          <c:x val="0.16505904105892996"/>
          <c:y val="0.31715472474384826"/>
          <c:w val="0.8151037493733907"/>
          <c:h val="0.5279444337750466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Text" lastClr="000000"/>
              </a:solidFill>
            </a:ln>
          </c:spPr>
          <c:dPt>
            <c:idx val="1"/>
            <c:spPr>
              <a:solidFill>
                <a:srgbClr val="D48C88"/>
              </a:solidFill>
              <a:ln>
                <a:solidFill>
                  <a:sysClr val="windowText" lastClr="000000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Лист1!$B$1:$C$1</c:f>
              <c:strCache>
                <c:ptCount val="2"/>
                <c:pt idx="0">
                  <c:v>На 01.01.2012</c:v>
                </c:pt>
                <c:pt idx="1">
                  <c:v>На 01.01.2013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998.1</c:v>
                </c:pt>
                <c:pt idx="1">
                  <c:v>1017.2</c:v>
                </c:pt>
              </c:numCache>
            </c:numRef>
          </c:val>
        </c:ser>
        <c:dLbls>
          <c:showVal val="1"/>
        </c:dLbls>
        <c:axId val="61070336"/>
        <c:axId val="62673664"/>
      </c:barChart>
      <c:catAx>
        <c:axId val="6107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2673664"/>
        <c:crosses val="autoZero"/>
        <c:auto val="1"/>
        <c:lblAlgn val="ctr"/>
        <c:lblOffset val="400"/>
      </c:catAx>
      <c:valAx>
        <c:axId val="626736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ru-RU" sz="1400" b="0" dirty="0" smtClean="0"/>
                  <a:t>тыс. чел.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2.1344593399087328E-2"/>
              <c:y val="0.1058701810909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107033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57711300998758"/>
          <c:y val="0.12016188011445887"/>
          <c:w val="0.78266033254156775"/>
          <c:h val="0.6386233269598671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4.849965620115238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5786905246034992E-2"/>
                  <c:y val="-4.94335789803070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413582757218802E-2"/>
                  <c:y val="-3.020940937685389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1146807645384416E-2"/>
                  <c:y val="-4.3940959093605271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1990 г.</c:v>
                </c:pt>
                <c:pt idx="1">
                  <c:v>1995 г.</c:v>
                </c:pt>
                <c:pt idx="2">
                  <c:v>2000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12.567</c:v>
                </c:pt>
                <c:pt idx="1">
                  <c:v>8.077</c:v>
                </c:pt>
                <c:pt idx="2">
                  <c:v>7.5149999999999899</c:v>
                </c:pt>
                <c:pt idx="3">
                  <c:v>12.844000000000001</c:v>
                </c:pt>
                <c:pt idx="4">
                  <c:v>13.157</c:v>
                </c:pt>
                <c:pt idx="5">
                  <c:v>13.016</c:v>
                </c:pt>
                <c:pt idx="6">
                  <c:v>14.220999999999998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dLbls>
            <c:dLbl>
              <c:idx val="0"/>
              <c:layout>
                <c:manualLayout>
                  <c:x val="-6.2096160007986421E-2"/>
                  <c:y val="-3.743233459239185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1346308559330052E-2"/>
                  <c:y val="-5.360488316969469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3.828920226406844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9.7600650671004468E-3"/>
                  <c:y val="5.2179888923656284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,3</a:t>
                    </a:r>
                    <a:endParaRPr lang="ru-RU" dirty="0"/>
                  </a:p>
                </c:rich>
              </c:tx>
              <c:dLblPos val="r"/>
            </c:dLbl>
            <c:dLbl>
              <c:idx val="4"/>
              <c:layout>
                <c:manualLayout>
                  <c:x val="-3.2533550223668652E-3"/>
                  <c:y val="5.767250881035692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8.0707555072277205E-3"/>
                  <c:y val="2.220657822376625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1990 г.</c:v>
                </c:pt>
                <c:pt idx="1">
                  <c:v>1995 г.</c:v>
                </c:pt>
                <c:pt idx="2">
                  <c:v>2000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  <c:pt idx="6">
                  <c:v>2012 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8.2030000000000012</c:v>
                </c:pt>
                <c:pt idx="1">
                  <c:v>12.627999999999998</c:v>
                </c:pt>
                <c:pt idx="2">
                  <c:v>12.367000000000004</c:v>
                </c:pt>
                <c:pt idx="3">
                  <c:v>10.335000000000004</c:v>
                </c:pt>
                <c:pt idx="4">
                  <c:v>10.662000000000004</c:v>
                </c:pt>
                <c:pt idx="5">
                  <c:v>10.715</c:v>
                </c:pt>
                <c:pt idx="6">
                  <c:v>10.895000000000019</c:v>
                </c:pt>
              </c:numCache>
            </c:numRef>
          </c:val>
        </c:ser>
        <c:marker val="1"/>
        <c:axId val="62715776"/>
        <c:axId val="62717312"/>
      </c:lineChart>
      <c:catAx>
        <c:axId val="627157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717312"/>
        <c:crosses val="autoZero"/>
        <c:auto val="1"/>
        <c:lblAlgn val="ctr"/>
        <c:lblOffset val="100"/>
      </c:catAx>
      <c:valAx>
        <c:axId val="62717312"/>
        <c:scaling>
          <c:orientation val="minMax"/>
          <c:max val="20"/>
          <c:min val="4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 b="0" dirty="0" smtClean="0">
                    <a:latin typeface="Times New Roman" pitchFamily="18" charset="0"/>
                    <a:cs typeface="Times New Roman" pitchFamily="18" charset="0"/>
                  </a:rPr>
                  <a:t>тыс. чел.</a:t>
                </a:r>
                <a:endParaRPr lang="ru-RU" sz="12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9686991300483807E-2"/>
              <c:y val="2.8825127883092782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715776"/>
        <c:crosses val="autoZero"/>
        <c:crossBetween val="between"/>
        <c:minorUnit val="0.4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8.4424798210827087E-2"/>
          <c:y val="0.84713732745600867"/>
          <c:w val="0.81736763561061343"/>
          <c:h val="0.15080905463982941"/>
        </c:manualLayout>
      </c:layout>
      <c:txPr>
        <a:bodyPr/>
        <a:lstStyle/>
        <a:p>
          <a:pPr>
            <a:defRPr sz="13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443646390733362"/>
          <c:y val="0.35543820114961844"/>
          <c:w val="0.63087852396157984"/>
          <c:h val="0.5201365066387018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646155014376725"/>
                  <c:y val="-0.24202584575948891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-0.11863080452834511"/>
                  <c:y val="-0.24114993664150094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0.1015571409496812"/>
                  <c:y val="-0.34249515754288257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5873605786920947"/>
                  <c:y val="-0.23158739206110932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0995554520445742"/>
                  <c:y val="-0.12582337872281502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0.1126862560632928"/>
                  <c:y val="-2.7319830807849235E-2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5.7691368488966673E-2"/>
                  <c:y val="4.1805611686896414E-2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7.6547305141426811E-2"/>
                  <c:y val="0.1285338263542376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р-во неметаллических минеральных продуктов; 5,4%</a:t>
                    </a:r>
                  </a:p>
                </c:rich>
              </c:tx>
              <c:dLblPos val="bestFit"/>
            </c:dLbl>
            <c:dLbl>
              <c:idx val="8"/>
              <c:layout>
                <c:manualLayout>
                  <c:x val="-0.16763567323652587"/>
                  <c:y val="2.6031241799770403E-2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-6.4045890925473123E-2"/>
                  <c:y val="2.3413863837995458E-2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-0.13736649036957171"/>
                  <c:y val="-7.2845770759770723E-2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-0.17560204829432821"/>
                  <c:y val="-0.21037396810982353"/>
                </c:manualLayout>
              </c:layout>
              <c:dLblPos val="bestFit"/>
              <c:showVal val="1"/>
              <c:showCatName val="1"/>
            </c:dLbl>
            <c:dLbl>
              <c:idx val="12"/>
              <c:layout>
                <c:manualLayout>
                  <c:x val="-4.3357822627251415E-2"/>
                  <c:y val="-0.10525360306181865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 </a:t>
                    </a:r>
                    <a:r>
                      <a:rPr lang="ru-RU"/>
                      <a:t>  прочие </a:t>
                    </a:r>
                  </a:p>
                  <a:p>
                    <a:r>
                      <a:rPr lang="ru-RU"/>
                      <a:t>пр-ва; 5,3%</a:t>
                    </a: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Лист1!$A$284:$A$296</c:f>
              <c:strCache>
                <c:ptCount val="13"/>
                <c:pt idx="0">
                  <c:v>   пр-во пищевых продуктов</c:v>
                </c:pt>
                <c:pt idx="1">
                  <c:v>   текстильное и швейное пр-во</c:v>
                </c:pt>
                <c:pt idx="2">
                  <c:v>   пр-во обуви</c:v>
                </c:pt>
                <c:pt idx="3">
                  <c:v>   обработка древесины </c:v>
                </c:pt>
                <c:pt idx="4">
                  <c:v>   целлюлозно-бумажное пр-во</c:v>
                </c:pt>
                <c:pt idx="5">
                  <c:v>   химическое пр-во </c:v>
                </c:pt>
                <c:pt idx="6">
                  <c:v>   пр-во резиновых изделий</c:v>
                </c:pt>
                <c:pt idx="7">
                  <c:v>   пр-во неметаллических минеральных продуктов</c:v>
                </c:pt>
                <c:pt idx="8">
                  <c:v>   металлургическое пр-во</c:v>
                </c:pt>
                <c:pt idx="9">
                  <c:v>   пр-во машин и оборудования</c:v>
                </c:pt>
                <c:pt idx="10">
                  <c:v>   пр-во электронного и  оптического оборудования</c:v>
                </c:pt>
                <c:pt idx="11">
                  <c:v>   пр-во транспорта и оборудования</c:v>
                </c:pt>
                <c:pt idx="12">
                  <c:v>   прочие пр-ва</c:v>
                </c:pt>
              </c:strCache>
            </c:strRef>
          </c:cat>
          <c:val>
            <c:numRef>
              <c:f>Лист1!$B$284:$B$296</c:f>
              <c:numCache>
                <c:formatCode>0.0%</c:formatCode>
                <c:ptCount val="13"/>
                <c:pt idx="0">
                  <c:v>0.10900000000000012</c:v>
                </c:pt>
                <c:pt idx="1">
                  <c:v>1.0000000000000041E-3</c:v>
                </c:pt>
                <c:pt idx="2">
                  <c:v>1.0000000000000041E-3</c:v>
                </c:pt>
                <c:pt idx="3">
                  <c:v>6.6249691675925324E-3</c:v>
                </c:pt>
                <c:pt idx="4">
                  <c:v>1.3536404276659321E-2</c:v>
                </c:pt>
                <c:pt idx="5">
                  <c:v>2.300000000000001E-2</c:v>
                </c:pt>
                <c:pt idx="6">
                  <c:v>2.4000000000000042E-2</c:v>
                </c:pt>
                <c:pt idx="7">
                  <c:v>5.4000000000000194E-2</c:v>
                </c:pt>
                <c:pt idx="8">
                  <c:v>0.51900000000000002</c:v>
                </c:pt>
                <c:pt idx="9">
                  <c:v>0.12200000000000009</c:v>
                </c:pt>
                <c:pt idx="10">
                  <c:v>2.8000000000000011E-2</c:v>
                </c:pt>
                <c:pt idx="11">
                  <c:v>4.6000000000000013E-2</c:v>
                </c:pt>
                <c:pt idx="12">
                  <c:v>5.3000000000000033E-2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CC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 b="1">
                <a:latin typeface="+mj-lt"/>
              </a:defRPr>
            </a:pPr>
            <a:r>
              <a:rPr lang="ru-RU" sz="1300" b="1" dirty="0" smtClean="0">
                <a:latin typeface="+mj-lt"/>
              </a:rPr>
              <a:t>Бюджет</a:t>
            </a:r>
            <a:r>
              <a:rPr lang="ru-RU" sz="1300" b="1" baseline="0" dirty="0" smtClean="0">
                <a:latin typeface="+mj-lt"/>
              </a:rPr>
              <a:t> г. Красноярска в 2011-2013 гг.</a:t>
            </a:r>
            <a:endParaRPr lang="ru-RU" sz="1300" b="1" dirty="0">
              <a:latin typeface="+mj-lt"/>
            </a:endParaRPr>
          </a:p>
        </c:rich>
      </c:tx>
      <c:layout>
        <c:manualLayout>
          <c:xMode val="edge"/>
          <c:yMode val="edge"/>
          <c:x val="0.16962937163480865"/>
          <c:y val="2.4023855878051156E-2"/>
        </c:manualLayout>
      </c:layout>
    </c:title>
    <c:plotArea>
      <c:layout>
        <c:manualLayout>
          <c:layoutTarget val="inner"/>
          <c:xMode val="edge"/>
          <c:yMode val="edge"/>
          <c:x val="8.7937481141378213E-2"/>
          <c:y val="2.4489100772031452E-2"/>
          <c:w val="0.84546302388084749"/>
          <c:h val="0.6967580279403120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Доходы, млрд.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0131615847047216E-3"/>
                  <c:y val="9.609542351220530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4945931543816271E-3"/>
                  <c:y val="2.213372699668508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6151434164536523E-3"/>
                  <c:y val="2.59465750520931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6.9135124163610534E-3"/>
                  <c:y val="7.534353291452553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2349869817184181E-3"/>
                  <c:y val="1.4678888473677995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2097763095271657E-3"/>
                  <c:y val="-7.8024483376889922E-4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Лист1!$B$1:$I$1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Лист1!$B$2:$I$2</c:f>
              <c:numCache>
                <c:formatCode>#,##0.0</c:formatCode>
                <c:ptCount val="3"/>
                <c:pt idx="0">
                  <c:v>26.500094600000001</c:v>
                </c:pt>
                <c:pt idx="1">
                  <c:v>28.520161000000005</c:v>
                </c:pt>
                <c:pt idx="2">
                  <c:v>28.2</c:v>
                </c:pt>
              </c:numCache>
            </c:numRef>
          </c:val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Расходы, млрд.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7.4067723060558912E-4"/>
                  <c:y val="1.120399933295775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7037361068339462E-3"/>
                  <c:y val="6.949473973783383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2346370279123226E-3"/>
                  <c:y val="3.474584833062937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2097763095271657E-3"/>
                  <c:y val="-3.9012241688445368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9628838993252878E-3"/>
                  <c:y val="1.2608683479867627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4.9378482040371191E-4"/>
                  <c:y val="7.338987775352798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0">
                    <a:latin typeface="+mn-lt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Лист1!$B$1:$I$1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Лист1!$B$4:$I$4</c:f>
              <c:numCache>
                <c:formatCode>#,##0.0</c:formatCode>
                <c:ptCount val="3"/>
                <c:pt idx="0">
                  <c:v>27.632177349999999</c:v>
                </c:pt>
                <c:pt idx="1">
                  <c:v>29.516214999999999</c:v>
                </c:pt>
                <c:pt idx="2">
                  <c:v>30.2</c:v>
                </c:pt>
              </c:numCache>
            </c:numRef>
          </c:val>
        </c:ser>
        <c:gapWidth val="49"/>
        <c:axId val="63674624"/>
        <c:axId val="63717376"/>
      </c:barChart>
      <c:catAx>
        <c:axId val="6367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ru-RU"/>
          </a:p>
        </c:txPr>
        <c:crossAx val="63717376"/>
        <c:crosses val="autoZero"/>
        <c:auto val="1"/>
        <c:lblAlgn val="ctr"/>
        <c:lblOffset val="50"/>
      </c:catAx>
      <c:valAx>
        <c:axId val="63717376"/>
        <c:scaling>
          <c:orientation val="minMax"/>
          <c:max val="38"/>
          <c:min val="1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00" b="0">
                <a:latin typeface="+mn-lt"/>
              </a:defRPr>
            </a:pPr>
            <a:endParaRPr lang="ru-RU"/>
          </a:p>
        </c:txPr>
        <c:crossAx val="63674624"/>
        <c:crosses val="autoZero"/>
        <c:crossBetween val="between"/>
        <c:majorUnit val="10"/>
      </c:valAx>
    </c:plotArea>
    <c:legend>
      <c:legendPos val="b"/>
      <c:legendEntry>
        <c:idx val="0"/>
        <c:txPr>
          <a:bodyPr/>
          <a:lstStyle/>
          <a:p>
            <a:pPr>
              <a:defRPr sz="1100" b="1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4.4754637842350939E-2"/>
          <c:y val="0.83704784301805846"/>
          <c:w val="0.92280549270526591"/>
          <c:h val="0.12058474947973605"/>
        </c:manualLayout>
      </c:layout>
      <c:txPr>
        <a:bodyPr/>
        <a:lstStyle/>
        <a:p>
          <a:pPr>
            <a:defRPr sz="1100" b="0">
              <a:latin typeface="+mn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sz="13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Times New Roman" pitchFamily="18" charset="0"/>
              </a:defRPr>
            </a:pPr>
            <a:r>
              <a:rPr lang="ru-RU" sz="1300" b="1" i="0" u="none" strike="noStrike" kern="1200" baseline="0" dirty="0" smtClean="0">
                <a:solidFill>
                  <a:prstClr val="black"/>
                </a:solidFill>
                <a:latin typeface="+mj-lt"/>
                <a:ea typeface="+mn-ea"/>
                <a:cs typeface="Times New Roman" pitchFamily="18" charset="0"/>
              </a:rPr>
              <a:t>Структура доходов бюджета г. Красноярска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991940599898141"/>
          <c:y val="0.18882537303485128"/>
          <c:w val="0.83887498994808762"/>
          <c:h val="0.4770948717156785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 2013 год (план)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0.44</c:v>
                </c:pt>
                <c:pt idx="1">
                  <c:v>0.33000000000000107</c:v>
                </c:pt>
                <c:pt idx="2">
                  <c:v>0.39500000000000107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 2013 год (план)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 2013 год (план)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0.41000000000000031</c:v>
                </c:pt>
                <c:pt idx="1">
                  <c:v>0.56999999999999995</c:v>
                </c:pt>
                <c:pt idx="2">
                  <c:v>0.49500000000000038</c:v>
                </c:pt>
              </c:numCache>
            </c:numRef>
          </c:val>
        </c:ser>
        <c:dLbls>
          <c:showVal val="1"/>
        </c:dLbls>
        <c:gapWidth val="77"/>
        <c:overlap val="100"/>
        <c:axId val="63831424"/>
        <c:axId val="63837312"/>
      </c:barChart>
      <c:catAx>
        <c:axId val="63831424"/>
        <c:scaling>
          <c:orientation val="minMax"/>
        </c:scaling>
        <c:axPos val="b"/>
        <c:tickLblPos val="nextTo"/>
        <c:crossAx val="63837312"/>
        <c:crosses val="autoZero"/>
        <c:auto val="1"/>
        <c:lblAlgn val="ctr"/>
        <c:lblOffset val="100"/>
      </c:catAx>
      <c:valAx>
        <c:axId val="63837312"/>
        <c:scaling>
          <c:orientation val="minMax"/>
        </c:scaling>
        <c:axPos val="l"/>
        <c:majorGridlines/>
        <c:numFmt formatCode="0%" sourceLinked="1"/>
        <c:tickLblPos val="nextTo"/>
        <c:crossAx val="63831424"/>
        <c:crosses val="autoZero"/>
        <c:crossBetween val="between"/>
        <c:majorUnit val="0.2"/>
      </c:valAx>
    </c:plotArea>
    <c:legend>
      <c:legendPos val="b"/>
      <c:layout/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dirty="0" smtClean="0"/>
              <a:t>Динамика</a:t>
            </a:r>
            <a:r>
              <a:rPr lang="ru-RU" sz="1300" baseline="0" dirty="0" smtClean="0"/>
              <a:t> основных налоговых доходов в бюджет г. Красноярска, млн. руб.</a:t>
            </a:r>
            <a:endParaRPr lang="ru-RU" sz="13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1127294250502524E-2"/>
          <c:y val="0.15589308877894861"/>
          <c:w val="0.65394262617774201"/>
          <c:h val="0.69749759698386482"/>
        </c:manualLayout>
      </c:layout>
      <c:barChart>
        <c:barDir val="col"/>
        <c:grouping val="clustered"/>
        <c:ser>
          <c:idx val="4"/>
          <c:order val="0"/>
          <c:tx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2464.9087999999997</c:v>
                </c:pt>
                <c:pt idx="1">
                  <c:v>1374.518</c:v>
                </c:pt>
                <c:pt idx="2">
                  <c:v>1592.7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-4.7197496872701901E-3"/>
                  <c:y val="1.269832382125559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6879.1852000000044</c:v>
                </c:pt>
                <c:pt idx="1">
                  <c:v>5799.741</c:v>
                </c:pt>
                <c:pt idx="2">
                  <c:v>6923.8470000000007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ЕНВД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918.12739999999997</c:v>
                </c:pt>
                <c:pt idx="1">
                  <c:v>996.53300000000002</c:v>
                </c:pt>
                <c:pt idx="2">
                  <c:v>1298.954</c:v>
                </c:pt>
              </c:numCache>
            </c:numRef>
          </c:val>
        </c:ser>
        <c:ser>
          <c:idx val="2"/>
          <c:order val="3"/>
          <c:tx>
            <c:strRef>
              <c:f>Лист1!$A$5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Лист1!$B$5:$D$5</c:f>
              <c:numCache>
                <c:formatCode>#,##0</c:formatCode>
                <c:ptCount val="3"/>
                <c:pt idx="0">
                  <c:v>62.171600000000005</c:v>
                </c:pt>
                <c:pt idx="1">
                  <c:v>128.65600000000001</c:v>
                </c:pt>
                <c:pt idx="2">
                  <c:v>161.68800000000007</c:v>
                </c:pt>
              </c:numCache>
            </c:numRef>
          </c:val>
        </c:ser>
        <c:ser>
          <c:idx val="3"/>
          <c:order val="4"/>
          <c:tx>
            <c:strRef>
              <c:f>Лист1!$A$6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Лист1!$B$6:$D$6</c:f>
              <c:numCache>
                <c:formatCode>#,##0</c:formatCode>
                <c:ptCount val="3"/>
                <c:pt idx="0">
                  <c:v>848.62729999999794</c:v>
                </c:pt>
                <c:pt idx="1">
                  <c:v>912.57799999999997</c:v>
                </c:pt>
                <c:pt idx="2">
                  <c:v>991.702</c:v>
                </c:pt>
              </c:numCache>
            </c:numRef>
          </c:val>
        </c:ser>
        <c:gapWidth val="62"/>
        <c:axId val="64004096"/>
        <c:axId val="64005632"/>
      </c:barChart>
      <c:lineChart>
        <c:grouping val="standard"/>
        <c:ser>
          <c:idx val="5"/>
          <c:order val="5"/>
          <c:tx>
            <c:strRef>
              <c:f>Лист1!$A$7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6931098428340775E-2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-1.5732498957567182E-3"/>
                  <c:y val="1.6931098428340792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Лист1!$B$1:$D$1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(план)</c:v>
                </c:pt>
              </c:strCache>
            </c:strRef>
          </c:cat>
          <c:val>
            <c:numRef>
              <c:f>Лист1!$B$7:$D$7</c:f>
              <c:numCache>
                <c:formatCode>#,##0</c:formatCode>
                <c:ptCount val="3"/>
                <c:pt idx="0">
                  <c:v>11595.992</c:v>
                </c:pt>
                <c:pt idx="1">
                  <c:v>9350.4699999999484</c:v>
                </c:pt>
                <c:pt idx="2">
                  <c:v>11132.733000000018</c:v>
                </c:pt>
              </c:numCache>
            </c:numRef>
          </c:val>
        </c:ser>
        <c:marker val="1"/>
        <c:axId val="64008960"/>
        <c:axId val="64007168"/>
      </c:lineChart>
      <c:catAx>
        <c:axId val="64004096"/>
        <c:scaling>
          <c:orientation val="minMax"/>
        </c:scaling>
        <c:axPos val="b"/>
        <c:numFmt formatCode="#,##0" sourceLinked="1"/>
        <c:tickLblPos val="nextTo"/>
        <c:crossAx val="64005632"/>
        <c:crosses val="autoZero"/>
        <c:auto val="1"/>
        <c:lblAlgn val="ctr"/>
        <c:lblOffset val="100"/>
      </c:catAx>
      <c:valAx>
        <c:axId val="64005632"/>
        <c:scaling>
          <c:logBase val="5"/>
          <c:orientation val="minMax"/>
          <c:max val="60000"/>
          <c:min val="30"/>
        </c:scaling>
        <c:axPos val="l"/>
        <c:majorGridlines/>
        <c:numFmt formatCode="#,##0" sourceLinked="1"/>
        <c:tickLblPos val="nextTo"/>
        <c:crossAx val="64004096"/>
        <c:crosses val="autoZero"/>
        <c:crossBetween val="between"/>
      </c:valAx>
      <c:valAx>
        <c:axId val="64007168"/>
        <c:scaling>
          <c:orientation val="minMax"/>
          <c:max val="13000"/>
        </c:scaling>
        <c:axPos val="r"/>
        <c:numFmt formatCode="#,##0" sourceLinked="1"/>
        <c:tickLblPos val="nextTo"/>
        <c:crossAx val="64008960"/>
        <c:crosses val="max"/>
        <c:crossBetween val="between"/>
      </c:valAx>
      <c:catAx>
        <c:axId val="64008960"/>
        <c:scaling>
          <c:orientation val="minMax"/>
        </c:scaling>
        <c:delete val="1"/>
        <c:axPos val="b"/>
        <c:tickLblPos val="none"/>
        <c:crossAx val="64007168"/>
        <c:crosses val="autoZero"/>
        <c:auto val="1"/>
        <c:lblAlgn val="ctr"/>
        <c:lblOffset val="100"/>
      </c:catAx>
    </c:plotArea>
    <c:legend>
      <c:legendPos val="r"/>
      <c:legendEntry>
        <c:idx val="5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.7950466660604939"/>
          <c:y val="0.11765546947802892"/>
          <c:w val="0.20451629255114651"/>
          <c:h val="0.85829670483496157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385134149897928E-2"/>
          <c:y val="1.457114327575427E-2"/>
          <c:w val="0.74064596092155421"/>
          <c:h val="0.787466195794925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Лист1!$B$36</c:f>
              <c:strCache>
                <c:ptCount val="1"/>
                <c:pt idx="0">
                  <c:v>Доля налоговой нагрузки в доходах налогоплательщиков в условиях действовавших в 2012 году налоговых ставок НИФЛ,%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9100806843589114E-3"/>
                  <c:y val="-1.6942309069748373E-2"/>
                </c:manualLayout>
              </c:layout>
              <c:showVal val="1"/>
            </c:dLbl>
            <c:dLbl>
              <c:idx val="1"/>
              <c:layout>
                <c:manualLayout>
                  <c:x val="1.0802469135802547E-2"/>
                  <c:y val="-1.8470289194553641E-2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-1.847047098873867E-2"/>
                </c:manualLayout>
              </c:layout>
              <c:showVal val="1"/>
            </c:dLbl>
            <c:dLbl>
              <c:idx val="3"/>
              <c:layout>
                <c:manualLayout>
                  <c:x val="6.1728395061728504E-3"/>
                  <c:y val="-2.0779257138057811E-2"/>
                </c:manualLayout>
              </c:layout>
              <c:showVal val="1"/>
            </c:dLbl>
            <c:dLbl>
              <c:idx val="4"/>
              <c:layout>
                <c:manualLayout>
                  <c:x val="4.6296296296296589E-3"/>
                  <c:y val="-2.077907534387280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154393074659604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Лист1!$A$37:$A$42</c:f>
              <c:strCache>
                <c:ptCount val="6"/>
                <c:pt idx="0">
                  <c:v>жилые от 300 до 500 тыс. рублей</c:v>
                </c:pt>
                <c:pt idx="1">
                  <c:v>жилые от 500 до 1 000 тыс. рублей</c:v>
                </c:pt>
                <c:pt idx="2">
                  <c:v>жилые от 1 000 до 2 000 тыс. рублей</c:v>
                </c:pt>
                <c:pt idx="3">
                  <c:v>жилые от 2 000 до 3 000 тыс. рублей</c:v>
                </c:pt>
                <c:pt idx="4">
                  <c:v>жилые от 3 000 до 5 000 тыс. рублей</c:v>
                </c:pt>
                <c:pt idx="5">
                  <c:v>жилые свыше 5 000 тыс. рублей</c:v>
                </c:pt>
              </c:strCache>
            </c:strRef>
          </c:cat>
          <c:val>
            <c:numRef>
              <c:f>Лист1!$B$37:$B$42</c:f>
              <c:numCache>
                <c:formatCode>0.0%</c:formatCode>
                <c:ptCount val="6"/>
                <c:pt idx="0">
                  <c:v>3.0000000000000191E-3</c:v>
                </c:pt>
                <c:pt idx="1">
                  <c:v>3.0000000000000191E-3</c:v>
                </c:pt>
                <c:pt idx="2">
                  <c:v>2.0000000000000052E-3</c:v>
                </c:pt>
                <c:pt idx="3">
                  <c:v>2.0000000000000052E-3</c:v>
                </c:pt>
                <c:pt idx="4">
                  <c:v>1.0000000000000041E-3</c:v>
                </c:pt>
                <c:pt idx="5" formatCode="0.00%">
                  <c:v>3.0000000000000236E-4</c:v>
                </c:pt>
              </c:numCache>
            </c:numRef>
          </c:val>
        </c:ser>
        <c:ser>
          <c:idx val="1"/>
          <c:order val="1"/>
          <c:tx>
            <c:strRef>
              <c:f>Лист1!$C$36</c:f>
              <c:strCache>
                <c:ptCount val="1"/>
                <c:pt idx="0">
                  <c:v>Доля налоговой нагрузки в доходах налогоплательщиков в условиях установленных с 01.01.2013 налоговых ставок НИФЛ,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0802469135802547E-2"/>
                  <c:y val="-1.8470289194553641E-2"/>
                </c:manualLayout>
              </c:layout>
              <c:showVal val="1"/>
            </c:dLbl>
            <c:dLbl>
              <c:idx val="1"/>
              <c:layout>
                <c:manualLayout>
                  <c:x val="1.0802469135802547E-2"/>
                  <c:y val="-1.847047098873867E-2"/>
                </c:manualLayout>
              </c:layout>
              <c:showVal val="1"/>
            </c:dLbl>
            <c:dLbl>
              <c:idx val="2"/>
              <c:layout>
                <c:manualLayout>
                  <c:x val="7.7160493827161088E-3"/>
                  <c:y val="-4.6175722986383965E-3"/>
                </c:manualLayout>
              </c:layout>
              <c:showVal val="1"/>
            </c:dLbl>
            <c:dLbl>
              <c:idx val="3"/>
              <c:layout>
                <c:manualLayout>
                  <c:x val="6.1728395061728504E-3"/>
                  <c:y val="-4.6175722986383965E-3"/>
                </c:manualLayout>
              </c:layout>
              <c:showVal val="1"/>
            </c:dLbl>
            <c:dLbl>
              <c:idx val="4"/>
              <c:layout>
                <c:manualLayout>
                  <c:x val="1.2345679012345746E-2"/>
                  <c:y val="-4.6175722986383965E-3"/>
                </c:manualLayout>
              </c:layout>
              <c:showVal val="1"/>
            </c:dLbl>
            <c:dLbl>
              <c:idx val="5"/>
              <c:layout>
                <c:manualLayout>
                  <c:x val="9.259259259259342E-3"/>
                  <c:y val="-9.235326391461800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Лист1!$A$37:$A$42</c:f>
              <c:strCache>
                <c:ptCount val="6"/>
                <c:pt idx="0">
                  <c:v>жилые от 300 до 500 тыс. рублей</c:v>
                </c:pt>
                <c:pt idx="1">
                  <c:v>жилые от 500 до 1 000 тыс. рублей</c:v>
                </c:pt>
                <c:pt idx="2">
                  <c:v>жилые от 1 000 до 2 000 тыс. рублей</c:v>
                </c:pt>
                <c:pt idx="3">
                  <c:v>жилые от 2 000 до 3 000 тыс. рублей</c:v>
                </c:pt>
                <c:pt idx="4">
                  <c:v>жилые от 3 000 до 5 000 тыс. рублей</c:v>
                </c:pt>
                <c:pt idx="5">
                  <c:v>жилые свыше 5 000 тыс. рублей</c:v>
                </c:pt>
              </c:strCache>
            </c:strRef>
          </c:cat>
          <c:val>
            <c:numRef>
              <c:f>Лист1!$C$37:$C$42</c:f>
              <c:numCache>
                <c:formatCode>0.0%</c:formatCode>
                <c:ptCount val="6"/>
                <c:pt idx="0">
                  <c:v>3.0000000000000191E-3</c:v>
                </c:pt>
                <c:pt idx="1">
                  <c:v>3.0000000000000191E-3</c:v>
                </c:pt>
                <c:pt idx="2">
                  <c:v>3.0000000000000191E-3</c:v>
                </c:pt>
                <c:pt idx="3">
                  <c:v>3.0000000000000191E-3</c:v>
                </c:pt>
                <c:pt idx="4">
                  <c:v>3.0000000000000191E-3</c:v>
                </c:pt>
                <c:pt idx="5">
                  <c:v>2.0000000000000052E-3</c:v>
                </c:pt>
              </c:numCache>
            </c:numRef>
          </c:val>
        </c:ser>
        <c:gapWidth val="54"/>
        <c:shape val="cylinder"/>
        <c:axId val="88425216"/>
        <c:axId val="88427520"/>
        <c:axId val="0"/>
      </c:bar3DChart>
      <c:catAx>
        <c:axId val="8842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88427520"/>
        <c:crosses val="autoZero"/>
        <c:auto val="1"/>
        <c:lblAlgn val="ctr"/>
        <c:lblOffset val="100"/>
      </c:catAx>
      <c:valAx>
        <c:axId val="88427520"/>
        <c:scaling>
          <c:orientation val="minMax"/>
          <c:max val="3.5000000000000187E-3"/>
        </c:scaling>
        <c:axPos val="l"/>
        <c:majorGridlines/>
        <c:numFmt formatCode="0.0%" sourceLinked="1"/>
        <c:tickLblPos val="nextTo"/>
        <c:crossAx val="8842521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79354549431321164"/>
          <c:y val="6.4668372865690882E-2"/>
          <c:w val="0.19719524642753095"/>
          <c:h val="0.726595907522025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0"/>
      <c:perspective val="0"/>
    </c:view3D>
    <c:plotArea>
      <c:layout>
        <c:manualLayout>
          <c:layoutTarget val="inner"/>
          <c:xMode val="edge"/>
          <c:yMode val="edge"/>
          <c:x val="1.6465728163226761E-2"/>
          <c:y val="0"/>
          <c:w val="0.97474033427588014"/>
          <c:h val="0.726248246342597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Лист1!$B$49</c:f>
              <c:strCache>
                <c:ptCount val="1"/>
                <c:pt idx="0">
                  <c:v>Сумма налога на имущество физических лиц  с 01.01.2013,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Лист1!$A$50:$A$54</c:f>
              <c:strCache>
                <c:ptCount val="5"/>
                <c:pt idx="0">
                  <c:v>1-к квартира   40,5 кв.м </c:v>
                </c:pt>
                <c:pt idx="1">
                  <c:v>2-к квартира   54 кв.м</c:v>
                </c:pt>
                <c:pt idx="2">
                  <c:v>3-к квартира   68 кв. м</c:v>
                </c:pt>
                <c:pt idx="3">
                  <c:v>4-к квартира   84 кв. м</c:v>
                </c:pt>
                <c:pt idx="4">
                  <c:v>крупногабарит. квартира 150 кв.м</c:v>
                </c:pt>
              </c:strCache>
            </c:strRef>
          </c:cat>
          <c:val>
            <c:numRef>
              <c:f>Лист1!$B$50:$B$54</c:f>
              <c:numCache>
                <c:formatCode>#,##0.00</c:formatCode>
                <c:ptCount val="5"/>
                <c:pt idx="0">
                  <c:v>406.01</c:v>
                </c:pt>
                <c:pt idx="1">
                  <c:v>521.12</c:v>
                </c:pt>
                <c:pt idx="2">
                  <c:v>1951.6299999999999</c:v>
                </c:pt>
                <c:pt idx="3">
                  <c:v>2595.5700000000002</c:v>
                </c:pt>
                <c:pt idx="4">
                  <c:v>4867.99</c:v>
                </c:pt>
              </c:numCache>
            </c:numRef>
          </c:val>
        </c:ser>
        <c:ser>
          <c:idx val="1"/>
          <c:order val="1"/>
          <c:tx>
            <c:strRef>
              <c:f>Лист1!$C$49</c:f>
              <c:strCache>
                <c:ptCount val="1"/>
                <c:pt idx="0">
                  <c:v>Сумма налога на недвижимость за строения, помещения, сооружения, рассчитанная в соответствии с проектом поправок Правительства РФ,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Лист1!$A$50:$A$54</c:f>
              <c:strCache>
                <c:ptCount val="5"/>
                <c:pt idx="0">
                  <c:v>1-к квартира   40,5 кв.м </c:v>
                </c:pt>
                <c:pt idx="1">
                  <c:v>2-к квартира   54 кв.м</c:v>
                </c:pt>
                <c:pt idx="2">
                  <c:v>3-к квартира   68 кв. м</c:v>
                </c:pt>
                <c:pt idx="3">
                  <c:v>4-к квартира   84 кв. м</c:v>
                </c:pt>
                <c:pt idx="4">
                  <c:v>крупногабарит. квартира 150 кв.м</c:v>
                </c:pt>
              </c:strCache>
            </c:strRef>
          </c:cat>
          <c:val>
            <c:numRef>
              <c:f>Лист1!$C$50:$C$54</c:f>
              <c:numCache>
                <c:formatCode>#,##0.00</c:formatCode>
                <c:ptCount val="5"/>
                <c:pt idx="0">
                  <c:v>448.15000000000032</c:v>
                </c:pt>
                <c:pt idx="1">
                  <c:v>668.8</c:v>
                </c:pt>
                <c:pt idx="2">
                  <c:v>961.18000000000052</c:v>
                </c:pt>
                <c:pt idx="3">
                  <c:v>1153.1199999999999</c:v>
                </c:pt>
                <c:pt idx="4">
                  <c:v>1633.6699999999998</c:v>
                </c:pt>
              </c:numCache>
            </c:numRef>
          </c:val>
        </c:ser>
        <c:dLbls>
          <c:showVal val="1"/>
        </c:dLbls>
        <c:gapWidth val="49"/>
        <c:shape val="cylinder"/>
        <c:axId val="138365568"/>
        <c:axId val="48841088"/>
        <c:axId val="0"/>
      </c:bar3DChart>
      <c:catAx>
        <c:axId val="1383655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000" b="0"/>
            </a:pPr>
            <a:endParaRPr lang="ru-RU"/>
          </a:p>
        </c:txPr>
        <c:crossAx val="48841088"/>
        <c:crosses val="autoZero"/>
        <c:auto val="1"/>
        <c:lblAlgn val="ctr"/>
        <c:lblOffset val="100"/>
      </c:catAx>
      <c:valAx>
        <c:axId val="48841088"/>
        <c:scaling>
          <c:orientation val="minMax"/>
        </c:scaling>
        <c:delete val="1"/>
        <c:axPos val="l"/>
        <c:majorGridlines/>
        <c:numFmt formatCode="#,##0.00" sourceLinked="1"/>
        <c:tickLblPos val="none"/>
        <c:crossAx val="13836556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7.5421035414316552E-3"/>
          <c:y val="0.83353377909671456"/>
          <c:w val="0.98171248602391659"/>
          <c:h val="0.1664662597870422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100">
          <a:latin typeface="+mn-l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9783919C-698F-445E-9EBB-1866BE716996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41534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60DA83C3-AC5B-465C-ADAD-C6B53B3705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4B7D2278-6D68-419D-8476-15E9F8E94222}" type="datetimeFigureOut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339" tIns="45670" rIns="91339" bIns="4567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41534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B9286653-7797-4B2E-80F3-8EAA073EC0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848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1699-EB63-4A7A-81A4-9067126D9D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6653-7797-4B2E-80F3-8EAA073EC01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86653-7797-4B2E-80F3-8EAA073EC01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Действующая инфраструктура поддержки предпринимательства схематично изображена на этом рисунке.</a:t>
            </a:r>
          </a:p>
          <a:p>
            <a:r>
              <a:rPr lang="ru-RU" smtClean="0"/>
              <a:t>Городская целевая программа и существующая инфраструктура поддержки субъектов малого и среднего предпринимательства города ориентирована на поддержку всех отраслей предпринимательства и дополнительное содействие инновационным, технологическим инициативам.</a:t>
            </a:r>
          </a:p>
          <a:p>
            <a:endParaRPr lang="ru-RU" smtClean="0"/>
          </a:p>
          <a:p>
            <a:r>
              <a:rPr lang="ru-RU" smtClean="0"/>
              <a:t>Чтобы не перегружать слайд, здесь не показаны связи с центрами занятости, другими органами исполнительной власти, финансовыми учреждениями, общественными объединениями, которые выражены в соглашениях о сотрудничестве. Т.е. инфраструктура показана в чистом виде – регуляторы, инструменты и функции.</a:t>
            </a:r>
          </a:p>
          <a:p>
            <a:endParaRPr lang="ru-RU" smtClean="0"/>
          </a:p>
          <a:p>
            <a:r>
              <a:rPr lang="ru-RU" smtClean="0"/>
              <a:t>Инновационный бизнес-инкубатор и Центр содействия предпринимательству – основные проводники программы поддержки предпринимательства в бизнес-среду.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DE6D8-081D-47C7-8322-75EED37CC5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1699-EB63-4A7A-81A4-9067126D9D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7" descr="2.bmp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1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Содержимое 3" descr="герб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3800" b="1" kern="1200" dirty="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B38-2AE5-4B0F-83DC-55FB47CF38B1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2C8-E28E-4728-A8E1-0FADC92518F7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A65-0081-42BB-802B-AC11CF36893C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FFB6-0678-4361-B68D-94C4B5972F89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AED7-8A8B-4862-9AAF-76AC9D938C89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4B53-F814-4C0B-878E-A5D3225200BD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8A44-4003-4B59-A549-58B7508D16E0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7EE-F3B4-4695-980D-6F27888FC35D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AED6-2DB1-4AA4-9C35-8946B5710230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0171-D0D8-44AC-A33C-FC19E525F62C}" type="datetime1">
              <a:rPr lang="ru-RU" smtClean="0"/>
              <a:pPr>
                <a:defRPr/>
              </a:pPr>
              <a:t>14.06.2013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BADE-1189-4196-8155-1FCD7D6CCF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08175" y="1125538"/>
            <a:ext cx="7235825" cy="71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8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 bwMode="auto">
          <a:xfrm>
            <a:off x="-36513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5425"/>
            <a:ext cx="8064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F59-32A3-490E-9FE2-FEA8A2BFA2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6379-6CEB-421B-B10F-FE0C0B369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80513" cy="6884988"/>
            <a:chOff x="0" y="0"/>
            <a:chExt cx="9180513" cy="68849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3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08063" y="6704013"/>
              <a:ext cx="8172450" cy="180975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0" name="Рисунок 8" descr="3_3_1024_768.jpg"/>
            <p:cNvPicPr>
              <a:picLocks noChangeAspect="1"/>
            </p:cNvPicPr>
            <p:nvPr userDrawn="1"/>
          </p:nvPicPr>
          <p:blipFill>
            <a:blip r:embed="rId3" cstate="print"/>
            <a:srcRect l="7143" r="81589"/>
            <a:stretch>
              <a:fillRect/>
            </a:stretch>
          </p:blipFill>
          <p:spPr bwMode="auto">
            <a:xfrm>
              <a:off x="11113" y="0"/>
              <a:ext cx="10302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0" y="290513"/>
              <a:ext cx="9180513" cy="792162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Picture 16" descr="Герб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44450"/>
              <a:ext cx="687387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4400" b="1" kern="1200" dirty="0">
                <a:solidFill>
                  <a:srgbClr val="F7F0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C1EC-A7EF-41DE-89ED-C48A01443A76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42BD-3E96-4AF7-9D5A-B025CC6FD2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9853-052A-406F-8CD2-1DF8B72C7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7E2D-B800-432A-B4AD-BD88BC9CBC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728E-F967-47F0-9FE4-ED6422ECA7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4FDF-03E6-453F-B4FE-A64B897BBA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361A-4700-484F-9BFC-B28CE7475B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D9EB-2B47-40A5-9DFB-221512891A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68E3-29CF-4C8C-827D-E9D21FBAD3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B366-1832-4B05-B502-8C67486EDB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5B41-AEE3-4F7C-8B45-72B3F09E1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5B39-F27D-4D70-9617-EA88D4D1095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021D-16F3-49F6-9647-430780E57D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A973-0569-47B8-AEAF-DF6DDBF315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EDAE-4D21-44D0-A37E-19FB86F771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54D5-B3EB-4B32-B9CB-343793865C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1289-1BB7-4BEC-815F-219529BF94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FC4D-2A23-4462-B6AE-93F24E9F1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413B-1130-49A6-916C-04B0B60934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C03D-3C98-44AE-84E1-2FC916EF3A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4ABD-BD5A-4A7C-8668-AD2C5B6847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25BE-08DE-4E23-AD73-6BED2F6475ED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/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0C0B-88B3-447A-A6D4-D80F233F7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5F0A-9B41-4EB5-A6BD-945891C17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7" descr="2.bmp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1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Содержимое 3" descr="герб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3800" b="1" kern="1200" dirty="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6C0-0A73-45D4-AC4F-4CB9A4D42E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80513" cy="6884988"/>
            <a:chOff x="0" y="0"/>
            <a:chExt cx="9180513" cy="68849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3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08063" y="6704013"/>
              <a:ext cx="8172450" cy="180975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8" descr="3_3_1024_768.jpg"/>
            <p:cNvPicPr>
              <a:picLocks noChangeAspect="1"/>
            </p:cNvPicPr>
            <p:nvPr userDrawn="1"/>
          </p:nvPicPr>
          <p:blipFill>
            <a:blip r:embed="rId3" cstate="print"/>
            <a:srcRect l="7143" r="81589"/>
            <a:stretch>
              <a:fillRect/>
            </a:stretch>
          </p:blipFill>
          <p:spPr bwMode="auto">
            <a:xfrm>
              <a:off x="11113" y="0"/>
              <a:ext cx="10302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0" y="290513"/>
              <a:ext cx="9180513" cy="792162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Picture 16" descr="Герб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44450"/>
              <a:ext cx="687387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4400" b="1" kern="1200" dirty="0">
                <a:solidFill>
                  <a:srgbClr val="F7F0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FB32-3BEA-4D1B-B463-447AB9742A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B65-BCD8-46C1-B0B7-89CECD660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034E-B75B-4AB3-A751-960A819F48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046-B806-4333-979F-91AE605336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9CF6-B9D0-4183-9E66-ADBE9F6F66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609C-9FAD-404C-A04D-3276CF7ECE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3CE1-4F6D-48A4-A0A6-466D405F7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F1C2-1D50-474D-A4A1-0628F41E15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60A-7A54-407C-85A8-5D5DB2FB3ADE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271-E107-4F06-9E14-3A6056D284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F718-456A-4873-9E51-D4EBA6D4C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9D2A-18D3-4F7A-87E6-11E360B997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74FC-8CCF-40B2-BB2C-B44FB5822E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F632-19D6-4333-B1C7-868392A1A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8702-B160-440F-8368-FC5E582C6D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7" descr="2.bmp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1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Содержимое 3" descr="герб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3800" b="1" kern="1200" dirty="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B38-2AE5-4B0F-83DC-55FB47CF38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80513" cy="6884988"/>
            <a:chOff x="0" y="0"/>
            <a:chExt cx="9180513" cy="6884988"/>
          </a:xfrm>
        </p:grpSpPr>
        <p:pic>
          <p:nvPicPr>
            <p:cNvPr id="8" name="Содержимое 3" descr="фон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3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1008063" y="6704013"/>
              <a:ext cx="8172450" cy="180975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8" descr="3_3_1024_768.jpg"/>
            <p:cNvPicPr>
              <a:picLocks noChangeAspect="1"/>
            </p:cNvPicPr>
            <p:nvPr userDrawn="1"/>
          </p:nvPicPr>
          <p:blipFill>
            <a:blip r:embed="rId3" cstate="print"/>
            <a:srcRect l="7143" r="81589"/>
            <a:stretch>
              <a:fillRect/>
            </a:stretch>
          </p:blipFill>
          <p:spPr bwMode="auto">
            <a:xfrm>
              <a:off x="11113" y="0"/>
              <a:ext cx="103028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0" y="290513"/>
              <a:ext cx="9180513" cy="792162"/>
            </a:xfrm>
            <a:prstGeom prst="rect">
              <a:avLst/>
            </a:prstGeom>
            <a:solidFill>
              <a:srgbClr val="AF8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6" descr="Герб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44450"/>
              <a:ext cx="687387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229600" cy="1143000"/>
          </a:xfrm>
        </p:spPr>
        <p:txBody>
          <a:bodyPr>
            <a:normAutofit/>
          </a:bodyPr>
          <a:lstStyle>
            <a:lvl1pPr algn="ctr" rtl="0" fontAlgn="auto">
              <a:spcBef>
                <a:spcPct val="0"/>
              </a:spcBef>
              <a:spcAft>
                <a:spcPts val="0"/>
              </a:spcAft>
              <a:defRPr lang="ru-RU" sz="4400" b="1" kern="1200" dirty="0">
                <a:solidFill>
                  <a:srgbClr val="F7F0D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C1EC-A7EF-41DE-89ED-C48A01443A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25BE-08DE-4E23-AD73-6BED2F6475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60A-7A54-407C-85A8-5D5DB2FB3A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9F6F-7A42-4DD0-90FA-76541C5B84B2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9F6F-7A42-4DD0-90FA-76541C5B8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0327-37CF-4B2E-8182-7354309D07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CE05-CB05-4BB6-B900-09704ED0DE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3D8-A739-4051-A8E2-9190475E9D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E080-6B77-417D-9F84-DC1A7A5DDA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2C8-E28E-4728-A8E1-0FADC92518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8A65-0081-42BB-802B-AC11CF368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FFB6-0678-4361-B68D-94C4B5972F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AED7-8A8B-4862-9AAF-76AC9D938C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4B53-F814-4C0B-878E-A5D3225200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0327-37CF-4B2E-8182-7354309D07E8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8A44-4003-4B59-A549-58B7508D1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C943-93D9-4A67-BC10-4E5892DD60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7EE-F3B4-4695-980D-6F27888FC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75039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971550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7" descr="3_3_1024_76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81589"/>
          <a:stretch>
            <a:fillRect/>
          </a:stretch>
        </p:blipFill>
        <p:spPr bwMode="auto">
          <a:xfrm>
            <a:off x="-36513" y="0"/>
            <a:ext cx="103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95400" y="1268413"/>
            <a:ext cx="7885113" cy="73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AED6-2DB1-4AA4-9C35-8946B57102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62E-D4B5-42F2-9770-8586050E7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75039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0171-D0D8-44AC-A33C-FC19E525F6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BADE-1189-4196-8155-1FCD7D6CCF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CE05-CB05-4BB6-B900-09704ED0DEAE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93D8-A739-4051-A8E2-9190475E9D52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E080-6B77-417D-9F84-DC1A7A5DDAC1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C519-555C-4474-BF8B-D062A4313380}" type="datetime1">
              <a:rPr lang="ru-RU" smtClean="0"/>
              <a:pPr/>
              <a:t>14.06.2013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8973C-09E0-4727-8310-2CFD746376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B8E4F9-0448-4CE1-B9DF-3CA746556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EAADE-3B26-4C86-B0C0-85C81F6A5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C519-555C-4474-BF8B-D062A43133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krasno-yarsk.ru/images/photos/medium/f0a8e538de4ad28e985a3fa463688efb.jpg" TargetMode="External"/><Relationship Id="rId7" Type="http://schemas.openxmlformats.org/officeDocument/2006/relationships/hyperlink" Target="http://www.j100.ru/upload/iblock/d62/d6266839dc5c75525326c005d238d51d.jpg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static.ngs.ru/news/preview/91e01f9c9c9206f3ef95c053ccd9f15308ae11d7_667.jpg" TargetMode="External"/><Relationship Id="rId5" Type="http://schemas.openxmlformats.org/officeDocument/2006/relationships/hyperlink" Target="http://s55.radikal.ru/i150/1102/e9/c6962fdb8849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elektrika.org/galery/image.raw?type=img&amp;id=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16800" cy="2519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A20000"/>
                </a:solidFill>
                <a:latin typeface="Opium" pitchFamily="2" charset="0"/>
              </a:rPr>
              <a:t>Проблемы обеспеченности бюджетов муниципальных образований, формирование и регулирование доходов местных бюджетов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 pitchFamily="2" charset="0"/>
              <a:ea typeface="+mn-ea"/>
              <a:cs typeface="+mn-cs"/>
            </a:endParaRPr>
          </a:p>
        </p:txBody>
      </p:sp>
      <p:pic>
        <p:nvPicPr>
          <p:cNvPr id="30723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 bwMode="auto">
          <a:xfrm>
            <a:off x="-107950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5425"/>
            <a:ext cx="804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775" y="188913"/>
            <a:ext cx="6149975" cy="719137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Администрация  города </a:t>
            </a:r>
            <a:r>
              <a:rPr lang="ru-RU" sz="2000" dirty="0" smtClean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Красноярска</a:t>
            </a:r>
            <a:endParaRPr lang="ru-RU" sz="20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6375" y="5373688"/>
            <a:ext cx="7559675" cy="13319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8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Красноярск 2013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27988" y="6356350"/>
            <a:ext cx="936625" cy="365125"/>
          </a:xfrm>
        </p:spPr>
        <p:txBody>
          <a:bodyPr/>
          <a:lstStyle/>
          <a:p>
            <a:pPr>
              <a:defRPr/>
            </a:pPr>
            <a:fld id="{E586EB0A-9F0E-4C3F-A5D7-B5007B2E7642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txBody>
          <a:bodyPr>
            <a:normAutofit/>
          </a:bodyPr>
          <a:lstStyle/>
          <a:p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нагрузки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собственников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жилья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введением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налога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 smtClean="0">
                <a:latin typeface="Times New Roman" pitchFamily="18" charset="0"/>
                <a:cs typeface="Times New Roman" pitchFamily="18" charset="0"/>
              </a:rPr>
              <a:t>недвижимость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000108"/>
          <a:ext cx="792961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58016" y="6357958"/>
            <a:ext cx="21336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4A63A496-A089-47F9-85B0-FF9608862CAF}" type="slidenum">
              <a:rPr lang="ru-RU" sz="1800" b="1" smtClean="0"/>
              <a:pPr>
                <a:defRPr/>
              </a:pPr>
              <a:t>10</a:t>
            </a:fld>
            <a:endParaRPr lang="ru-RU" sz="1800" b="1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5111463"/>
            <a:ext cx="778674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целесообразным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 имущества суммарной кадастровой стоимостью до 300 млн. рублей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увеличить предлагаемые Правительством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пределы налоговых ставок: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 0,05% до 0,3% – в отношении жилых помещений и строений;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 0,5% до 1% – в отношении прочих объектов налогообложения.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2349500"/>
            <a:ext cx="7416800" cy="2519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A20000"/>
                </a:solidFill>
                <a:latin typeface="Opium" pitchFamily="2" charset="0"/>
              </a:rPr>
              <a:t>Спасибо за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 pitchFamily="2" charset="0"/>
              <a:ea typeface="+mn-ea"/>
              <a:cs typeface="+mn-cs"/>
            </a:endParaRPr>
          </a:p>
        </p:txBody>
      </p:sp>
      <p:pic>
        <p:nvPicPr>
          <p:cNvPr id="30723" name="Рисунок 3" descr="3_3_1024_768.jpg"/>
          <p:cNvPicPr>
            <a:picLocks noChangeAspect="1"/>
          </p:cNvPicPr>
          <p:nvPr/>
        </p:nvPicPr>
        <p:blipFill>
          <a:blip r:embed="rId3" cstate="print"/>
          <a:srcRect l="5638" r="78999"/>
          <a:stretch>
            <a:fillRect/>
          </a:stretch>
        </p:blipFill>
        <p:spPr bwMode="auto">
          <a:xfrm>
            <a:off x="-107950" y="0"/>
            <a:ext cx="140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6" descr="Герб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5425"/>
            <a:ext cx="804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775" y="188913"/>
            <a:ext cx="6149975" cy="719137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Администрация  города </a:t>
            </a:r>
            <a:r>
              <a:rPr lang="ru-RU" sz="2000" dirty="0" smtClean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Красноярска</a:t>
            </a:r>
            <a:endParaRPr lang="ru-RU" sz="20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6375" y="5373688"/>
            <a:ext cx="7559675" cy="13319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8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Opium" pitchFamily="2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  <a:latin typeface="Opium" pitchFamily="2" charset="0"/>
              </a:rPr>
              <a:t>Красноярск 2013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27988" y="6356350"/>
            <a:ext cx="936625" cy="365125"/>
          </a:xfrm>
        </p:spPr>
        <p:txBody>
          <a:bodyPr/>
          <a:lstStyle/>
          <a:p>
            <a:pPr>
              <a:defRPr/>
            </a:pPr>
            <a:fld id="{E586EB0A-9F0E-4C3F-A5D7-B5007B2E7642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Красноярск сегодня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314" name="Picture 2" descr="http://krasno-yarsk.ru/images/photos/medium/f0a8e538de4ad28e985a3fa463688ef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3059832" cy="2160240"/>
          </a:xfrm>
          <a:prstGeom prst="rect">
            <a:avLst/>
          </a:prstGeom>
          <a:noFill/>
        </p:spPr>
      </p:pic>
      <p:pic>
        <p:nvPicPr>
          <p:cNvPr id="13316" name="Picture 4" descr="http://s55.radikal.ru/i150/1102/e9/c6962fdb884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196752"/>
            <a:ext cx="4824536" cy="3122824"/>
          </a:xfrm>
          <a:prstGeom prst="rect">
            <a:avLst/>
          </a:prstGeom>
          <a:noFill/>
        </p:spPr>
      </p:pic>
      <p:pic>
        <p:nvPicPr>
          <p:cNvPr id="13318" name="Picture 6" descr="http://www.j100.ru/upload/iblock/d62/d6266839dc5c75525326c005d238d51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5884" y="1556792"/>
            <a:ext cx="3078116" cy="2304256"/>
          </a:xfrm>
          <a:prstGeom prst="rect">
            <a:avLst/>
          </a:prstGeom>
          <a:noFill/>
        </p:spPr>
      </p:pic>
      <p:pic>
        <p:nvPicPr>
          <p:cNvPr id="13320" name="Picture 8" descr="http://www.elektrika.org/galery/image.raw?type=img&amp;id=4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4437112"/>
            <a:ext cx="2828019" cy="2016224"/>
          </a:xfrm>
          <a:prstGeom prst="rect">
            <a:avLst/>
          </a:prstGeom>
          <a:noFill/>
        </p:spPr>
      </p:pic>
      <p:pic>
        <p:nvPicPr>
          <p:cNvPr id="13322" name="Picture 10" descr="http://static.ngs.ru/news/preview/91e01f9c9c9206f3ef95c053ccd9f15308ae11d7_66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4365104"/>
            <a:ext cx="2816605" cy="21084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lan\Рабочий стол\105_150605.jpg"/>
          <p:cNvPicPr>
            <a:picLocks noChangeAspect="1" noChangeArrowheads="1"/>
          </p:cNvPicPr>
          <p:nvPr/>
        </p:nvPicPr>
        <p:blipFill>
          <a:blip r:embed="rId2" cstate="print">
            <a:lum bright="45000"/>
          </a:blip>
          <a:srcRect/>
          <a:stretch>
            <a:fillRect/>
          </a:stretch>
        </p:blipFill>
        <p:spPr bwMode="auto">
          <a:xfrm>
            <a:off x="5580112" y="1268760"/>
            <a:ext cx="3420888" cy="21262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ru-RU" sz="1800" b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940152" y="4509120"/>
          <a:ext cx="3024336" cy="1213476"/>
        </p:xfrm>
        <a:graphic>
          <a:graphicData uri="http://schemas.openxmlformats.org/drawingml/2006/table">
            <a:tbl>
              <a:tblPr/>
              <a:tblGrid>
                <a:gridCol w="1792200"/>
                <a:gridCol w="616068"/>
                <a:gridCol w="616068"/>
              </a:tblGrid>
              <a:tr h="23943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2915920" algn="l"/>
                        </a:tabLs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2011г. Отчет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2012г. Отчет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7D"/>
                    </a:solidFill>
                  </a:tcPr>
                </a:tc>
              </a:tr>
              <a:tr h="21141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b="0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Естественный прирост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8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Миграционный</a:t>
                      </a:r>
                      <a:r>
                        <a:rPr lang="ru-RU" sz="1300" b="0" i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прирост</a:t>
                      </a:r>
                      <a:endParaRPr lang="ru-RU" sz="13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958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Общий</a:t>
                      </a:r>
                      <a:endParaRPr lang="ru-RU" sz="1300" b="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5940152" y="3501008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504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естественного и миграционного движения населения, тыс. человек</a:t>
            </a:r>
            <a:endParaRPr lang="ru-RU" sz="1600" b="1" dirty="0" smtClean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1196752"/>
          <a:ext cx="3888432" cy="308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3"/>
          <p:cNvGraphicFramePr>
            <a:graphicFrameLocks/>
          </p:cNvGraphicFramePr>
          <p:nvPr/>
        </p:nvGraphicFramePr>
        <p:xfrm>
          <a:off x="1043608" y="4149080"/>
          <a:ext cx="4968552" cy="245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3419872" y="2204864"/>
            <a:ext cx="288032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3728" y="242088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+19 тыс. чел.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7525" cy="885825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обрабатывающих производств по видам экономической деятельности за 2012 г., %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idx="1"/>
          </p:nvPr>
        </p:nvSpPr>
        <p:spPr>
          <a:xfrm>
            <a:off x="1116013" y="1484313"/>
            <a:ext cx="7869237" cy="4525962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15616" y="1484784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7958"/>
            <a:ext cx="21336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88640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F0D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и структура доходов бюджета Красноярска в 2011-2013 годах</a:t>
            </a:r>
            <a:endParaRPr lang="ru-RU" sz="2800" b="1" dirty="0">
              <a:solidFill>
                <a:srgbClr val="F7F0D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1538" y="1071546"/>
          <a:ext cx="371477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14876" y="1071546"/>
          <a:ext cx="4429124" cy="24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928662" y="3500438"/>
          <a:ext cx="80724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Выноска со стрелкой вниз 9"/>
          <p:cNvSpPr/>
          <p:nvPr/>
        </p:nvSpPr>
        <p:spPr>
          <a:xfrm>
            <a:off x="3286116" y="3857628"/>
            <a:ext cx="1884820" cy="357190"/>
          </a:xfrm>
          <a:prstGeom prst="downArrowCallou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СНИЖЕНИЕ - 2,2 млрд. руб. 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85728"/>
            <a:ext cx="8245475" cy="785818"/>
          </a:xfrm>
        </p:spPr>
        <p:txBody>
          <a:bodyPr>
            <a:normAutofit/>
          </a:bodyPr>
          <a:lstStyle/>
          <a:p>
            <a:r>
              <a:rPr sz="2200" smtClean="0">
                <a:latin typeface="Times New Roman" pitchFamily="18" charset="0"/>
                <a:cs typeface="Times New Roman" pitchFamily="18" charset="0"/>
              </a:rPr>
              <a:t>Результативность ключевых мероприятий по мобилизации неналоговых доходов в бюджет города в 2012-2013 годах</a:t>
            </a: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58016" y="6357958"/>
            <a:ext cx="21336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4A63A496-A089-47F9-85B0-FF9608862CAF}" type="slidenum">
              <a:rPr lang="ru-RU" sz="1800" b="1" smtClean="0"/>
              <a:pPr>
                <a:defRPr/>
              </a:pPr>
              <a:t>6</a:t>
            </a:fld>
            <a:endParaRPr lang="ru-RU" sz="18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8838" y="1214422"/>
          <a:ext cx="9001155" cy="522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76"/>
                <a:gridCol w="4958373"/>
                <a:gridCol w="1463603"/>
                <a:gridCol w="1463603"/>
              </a:tblGrid>
              <a:tr h="45371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Критерий результативности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Январь-апрель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года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3715">
                <a:tc row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земли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претензионно-исковой работой общей задолженности по аренде земли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8036">
                <a:tc vMerge="1"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претензионно-исковой работой неуплаченных в бюджет города сумм землепользователями в связи с уклонением от заключения договора аренды земельных участков</a:t>
                      </a:r>
                      <a:endParaRPr lang="ru-RU" sz="13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4368">
                <a:tc vMerge="1"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выявленных пользователей земельных участков под временными сооружениями, не заключивших договоры аренды земли либо не продливших сроки их действия</a:t>
                      </a:r>
                      <a:endParaRPr lang="ru-RU" sz="13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2 294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37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претензионно-исковой работой общей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задолженности по аренде муниципального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3715">
                <a:tc vMerge="1"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муниципальных помещений, п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редоставленных в аренду на конкурсной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3,27 м²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 тыс. м²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844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рекламы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проданных мест под рекламные конструкции на аукционах в электронной форме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мест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 мест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81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</a:t>
                      </a:r>
                    </a:p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продажи мест под временные сооружения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аукционов по продаже мест под размещение временных сооружений / количество проданных мест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аукционов / продано 9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</a:t>
                      </a:r>
                      <a:endParaRPr lang="ru-RU" sz="1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2491">
                <a:tc vMerge="1"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Превышение начальной цены в результате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проведения аукционов по 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продаже мест под размещение временных сооружений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почти в 8 раз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85728"/>
            <a:ext cx="8245475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ключевых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мобилизации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в 2012-2013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годах</a:t>
            </a:r>
            <a:endParaRPr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58016" y="6357958"/>
            <a:ext cx="21336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4A63A496-A089-47F9-85B0-FF9608862CAF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sz="1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8838" y="1081490"/>
          <a:ext cx="9001155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4521"/>
                <a:gridCol w="5049428"/>
                <a:gridCol w="1463603"/>
                <a:gridCol w="1463603"/>
              </a:tblGrid>
              <a:tr h="48201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Критерий результативности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Январь-апрель</a:t>
                      </a:r>
                    </a:p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 года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632">
                <a:tc row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 и ИП,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рассмотренных на комиссиях по снижению задолженности по налогам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4 818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2 731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770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сниженной задолженности по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налогам в бюджет города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278,3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67,9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Создано новых рабочих мест в результате поддержки субъектов малого и среднего бизнеса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дополнительных поступлений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 от субъектов малого и среднего бизнеса, получивших поддержку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rowSpan="4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 и ИП,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увеличивших зарплату в рамках работы по легализации «теневой» заработной платы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дополнительно начисленного НДФЛ 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 города в результате работы по легализации «теневой» заработной платы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48,7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 млн. руб.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собственников жилья, сдающих в аренду жилплощадь, привлеченных к декларированию доходов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1 475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дополнительного поступления НДФЛ в бюджет города от декларирования доходов</a:t>
                      </a:r>
                      <a:endParaRPr lang="ru-RU" sz="13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 млн. руб.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ЕНВД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попадающих под уплату ЕНВД, по которым сведения переданы в налоговые органы</a:t>
                      </a:r>
                      <a:endParaRPr lang="ru-RU" sz="13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12 278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1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 лиц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незарегистрированных объектов недвижимости</a:t>
                      </a:r>
                      <a:endParaRPr lang="ru-RU" sz="13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1639">
                <a:tc vMerge="1"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Введено в эксплуатацию объектов недвижимости</a:t>
                      </a:r>
                      <a:endParaRPr lang="ru-RU" sz="13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142875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Действующая инфраструктура поддержки малого и среднего предпринимательства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Красноярске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286124" y="1357313"/>
            <a:ext cx="5246296" cy="4860498"/>
            <a:chOff x="1367606" y="-248181"/>
            <a:chExt cx="4650590" cy="7114667"/>
          </a:xfrm>
        </p:grpSpPr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1367606" y="-248181"/>
              <a:ext cx="4650590" cy="6895518"/>
              <a:chOff x="1367646" y="-248193"/>
              <a:chExt cx="4650723" cy="6895872"/>
            </a:xfrm>
          </p:grpSpPr>
          <p:sp>
            <p:nvSpPr>
              <p:cNvPr id="15" name="Прямоугольник 14"/>
              <p:cNvSpPr/>
              <p:nvPr/>
            </p:nvSpPr>
            <p:spPr bwMode="auto">
              <a:xfrm>
                <a:off x="1620958" y="1006691"/>
                <a:ext cx="3650492" cy="7203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lnSpc>
                    <a:spcPct val="115000"/>
                  </a:lnSpc>
                  <a:spcBef>
                    <a:spcPct val="0"/>
                  </a:spcBef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Долгосрочная целевая программа «Поддержка и развитие малого и среднего предпринимательства в городе Красноярске»</a:t>
                </a:r>
              </a:p>
            </p:txBody>
          </p:sp>
          <p:cxnSp>
            <p:nvCxnSpPr>
              <p:cNvPr id="16" name="Прямая со стрелкой 15"/>
              <p:cNvCxnSpPr>
                <a:stCxn id="50" idx="2"/>
              </p:cNvCxnSpPr>
              <p:nvPr/>
            </p:nvCxnSpPr>
            <p:spPr bwMode="auto">
              <a:xfrm rot="5400000">
                <a:off x="2495331" y="895604"/>
                <a:ext cx="197527" cy="1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Группа 16"/>
              <p:cNvGrpSpPr>
                <a:grpSpLocks/>
              </p:cNvGrpSpPr>
              <p:nvPr/>
            </p:nvGrpSpPr>
            <p:grpSpPr bwMode="auto">
              <a:xfrm>
                <a:off x="1367646" y="-248193"/>
                <a:ext cx="4650723" cy="6895872"/>
                <a:chOff x="1367646" y="-248193"/>
                <a:chExt cx="4650723" cy="6895872"/>
              </a:xfrm>
            </p:grpSpPr>
            <p:grpSp>
              <p:nvGrpSpPr>
                <p:cNvPr id="5" name="Группа 17"/>
                <p:cNvGrpSpPr>
                  <a:grpSpLocks/>
                </p:cNvGrpSpPr>
                <p:nvPr/>
              </p:nvGrpSpPr>
              <p:grpSpPr bwMode="auto">
                <a:xfrm>
                  <a:off x="1874269" y="-248193"/>
                  <a:ext cx="4144100" cy="1045724"/>
                  <a:chOff x="1867445" y="-248193"/>
                  <a:chExt cx="4144100" cy="1045724"/>
                </a:xfrm>
              </p:grpSpPr>
              <p:sp>
                <p:nvSpPr>
                  <p:cNvPr id="50" name="Прямоугольник 49"/>
                  <p:cNvSpPr/>
                  <p:nvPr/>
                </p:nvSpPr>
                <p:spPr bwMode="auto">
                  <a:xfrm>
                    <a:off x="1867445" y="-248193"/>
                    <a:ext cx="1439651" cy="1045737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Департамент экономики администрации города</a:t>
                    </a:r>
                  </a:p>
                </p:txBody>
              </p:sp>
              <p:sp>
                <p:nvSpPr>
                  <p:cNvPr id="51" name="Прямоугольник 50"/>
                  <p:cNvSpPr/>
                  <p:nvPr/>
                </p:nvSpPr>
                <p:spPr bwMode="auto">
                  <a:xfrm>
                    <a:off x="4572243" y="-52989"/>
                    <a:ext cx="1439651" cy="720397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Координационный совет при Главе города</a:t>
                    </a:r>
                  </a:p>
                </p:txBody>
              </p:sp>
              <p:cxnSp>
                <p:nvCxnSpPr>
                  <p:cNvPr id="53" name="Прямая со стрелкой 52"/>
                  <p:cNvCxnSpPr/>
                  <p:nvPr/>
                </p:nvCxnSpPr>
                <p:spPr bwMode="auto">
                  <a:xfrm>
                    <a:off x="3323983" y="379249"/>
                    <a:ext cx="1266555" cy="232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Группа 18"/>
                <p:cNvGrpSpPr>
                  <a:grpSpLocks/>
                </p:cNvGrpSpPr>
                <p:nvPr/>
              </p:nvGrpSpPr>
              <p:grpSpPr bwMode="auto">
                <a:xfrm>
                  <a:off x="1430974" y="1738681"/>
                  <a:ext cx="3845999" cy="1137744"/>
                  <a:chOff x="1424150" y="-109898"/>
                  <a:chExt cx="3845999" cy="1137744"/>
                </a:xfrm>
              </p:grpSpPr>
              <p:sp>
                <p:nvSpPr>
                  <p:cNvPr id="41" name="Прямоугольник 40"/>
                  <p:cNvSpPr/>
                  <p:nvPr/>
                </p:nvSpPr>
                <p:spPr bwMode="auto">
                  <a:xfrm>
                    <a:off x="3830605" y="308422"/>
                    <a:ext cx="1439650" cy="720396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Центр содействия МСП</a:t>
                    </a:r>
                  </a:p>
                </p:txBody>
              </p:sp>
              <p:cxnSp>
                <p:nvCxnSpPr>
                  <p:cNvPr id="42" name="Прямая со стрелкой 41"/>
                  <p:cNvCxnSpPr/>
                  <p:nvPr/>
                </p:nvCxnSpPr>
                <p:spPr bwMode="auto">
                  <a:xfrm rot="16200000" flipH="1">
                    <a:off x="4385579" y="95085"/>
                    <a:ext cx="411324" cy="140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Прямоугольник 42"/>
                  <p:cNvSpPr/>
                  <p:nvPr/>
                </p:nvSpPr>
                <p:spPr bwMode="auto">
                  <a:xfrm>
                    <a:off x="1424151" y="308422"/>
                    <a:ext cx="1439650" cy="720396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Инновационный бизнес-инкубатор</a:t>
                    </a:r>
                  </a:p>
                </p:txBody>
              </p:sp>
              <p:grpSp>
                <p:nvGrpSpPr>
                  <p:cNvPr id="7" name="Группа 43"/>
                  <p:cNvGrpSpPr>
                    <a:grpSpLocks/>
                  </p:cNvGrpSpPr>
                  <p:nvPr/>
                </p:nvGrpSpPr>
                <p:grpSpPr bwMode="auto">
                  <a:xfrm>
                    <a:off x="2437394" y="99247"/>
                    <a:ext cx="2153142" cy="228951"/>
                    <a:chOff x="1697922" y="-171097"/>
                    <a:chExt cx="2153142" cy="228951"/>
                  </a:xfrm>
                </p:grpSpPr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1697923" y="-171069"/>
                      <a:ext cx="2153143" cy="23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Прямая со стрелкой 47"/>
                    <p:cNvCxnSpPr/>
                    <p:nvPr/>
                  </p:nvCxnSpPr>
                  <p:spPr>
                    <a:xfrm>
                      <a:off x="1697923" y="-171069"/>
                      <a:ext cx="0" cy="23006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6" name="Прямая со стрелкой 45"/>
                  <p:cNvCxnSpPr>
                    <a:stCxn id="41" idx="1"/>
                    <a:endCxn id="43" idx="3"/>
                  </p:cNvCxnSpPr>
                  <p:nvPr/>
                </p:nvCxnSpPr>
                <p:spPr bwMode="auto">
                  <a:xfrm rot="10800000">
                    <a:off x="2863801" y="668621"/>
                    <a:ext cx="966804" cy="232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Группа 19"/>
                <p:cNvGrpSpPr>
                  <a:grpSpLocks/>
                </p:cNvGrpSpPr>
                <p:nvPr/>
              </p:nvGrpSpPr>
              <p:grpSpPr bwMode="auto">
                <a:xfrm>
                  <a:off x="1367646" y="3516411"/>
                  <a:ext cx="3356734" cy="3131268"/>
                  <a:chOff x="1367646" y="384250"/>
                  <a:chExt cx="3356734" cy="3131268"/>
                </a:xfrm>
              </p:grpSpPr>
              <p:sp>
                <p:nvSpPr>
                  <p:cNvPr id="21" name="Прямоугольник с одним вырезанным углом 20"/>
                  <p:cNvSpPr/>
                  <p:nvPr/>
                </p:nvSpPr>
                <p:spPr>
                  <a:xfrm>
                    <a:off x="1367647" y="1011740"/>
                    <a:ext cx="1439651" cy="527515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Поддержка </a:t>
                    </a:r>
                    <a:r>
                      <a:rPr lang="en-US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start-up</a:t>
                    </a:r>
                    <a:endParaRPr lang="ru-RU" sz="1000" b="1" dirty="0">
                      <a:solidFill>
                        <a:prstClr val="black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endParaRPr>
                  </a:p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инноваций</a:t>
                    </a:r>
                  </a:p>
                </p:txBody>
              </p:sp>
              <p:sp>
                <p:nvSpPr>
                  <p:cNvPr id="22" name="Прямоугольник с одним вырезанным углом 21"/>
                  <p:cNvSpPr/>
                  <p:nvPr/>
                </p:nvSpPr>
                <p:spPr>
                  <a:xfrm>
                    <a:off x="1367647" y="1743755"/>
                    <a:ext cx="1439651" cy="527517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Офисное </a:t>
                    </a:r>
                  </a:p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обслуживание</a:t>
                    </a:r>
                  </a:p>
                </p:txBody>
              </p:sp>
              <p:sp>
                <p:nvSpPr>
                  <p:cNvPr id="23" name="Прямоугольник с одним вырезанным углом 22"/>
                  <p:cNvSpPr/>
                  <p:nvPr/>
                </p:nvSpPr>
                <p:spPr>
                  <a:xfrm>
                    <a:off x="1367647" y="2475771"/>
                    <a:ext cx="1439651" cy="527515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Бух., юр., маркетинг</a:t>
                    </a:r>
                  </a:p>
                </p:txBody>
              </p:sp>
              <p:sp>
                <p:nvSpPr>
                  <p:cNvPr id="24" name="Прямоугольник с одним вырезанным углом 23"/>
                  <p:cNvSpPr/>
                  <p:nvPr/>
                </p:nvSpPr>
                <p:spPr>
                  <a:xfrm>
                    <a:off x="3140824" y="1011740"/>
                    <a:ext cx="1439651" cy="527515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Консалтинг </a:t>
                    </a:r>
                  </a:p>
                </p:txBody>
              </p:sp>
              <p:sp>
                <p:nvSpPr>
                  <p:cNvPr id="25" name="Прямоугольник с одним вырезанным углом 24"/>
                  <p:cNvSpPr/>
                  <p:nvPr/>
                </p:nvSpPr>
                <p:spPr>
                  <a:xfrm>
                    <a:off x="3140824" y="1743755"/>
                    <a:ext cx="1439651" cy="527517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 err="1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Фин.поддержка</a:t>
                    </a: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, гарантийный фонд</a:t>
                    </a:r>
                  </a:p>
                </p:txBody>
              </p:sp>
              <p:sp>
                <p:nvSpPr>
                  <p:cNvPr id="26" name="Прямоугольник с одним вырезанным углом 25"/>
                  <p:cNvSpPr/>
                  <p:nvPr/>
                </p:nvSpPr>
                <p:spPr>
                  <a:xfrm>
                    <a:off x="3140824" y="2475771"/>
                    <a:ext cx="1439651" cy="527515"/>
                  </a:xfrm>
                  <a:prstGeom prst="snip1Rect">
                    <a:avLst/>
                  </a:prstGeom>
                  <a:solidFill>
                    <a:schemeClr val="accent3">
                      <a:lumMod val="60000"/>
                      <a:lumOff val="40000"/>
                      <a:alpha val="50000"/>
                    </a:schemeClr>
                  </a:solidFill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lnSpc>
                        <a:spcPct val="115000"/>
                      </a:lnSpc>
                      <a:spcBef>
                        <a:spcPct val="0"/>
                      </a:spcBef>
                      <a:defRPr/>
                    </a:pPr>
                    <a:r>
                      <a:rPr lang="ru-RU" sz="1000" b="1" dirty="0">
                        <a:solidFill>
                          <a:prstClr val="black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Документальное обеспечение МСП</a:t>
                    </a:r>
                  </a:p>
                </p:txBody>
              </p: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2254235" y="384298"/>
                    <a:ext cx="696606" cy="232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 flipV="1">
                    <a:off x="2950841" y="384298"/>
                    <a:ext cx="0" cy="23912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flipV="1">
                    <a:off x="4724017" y="384298"/>
                    <a:ext cx="0" cy="31743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" name="Прямоугольник с одним вырезанным углом 12"/>
            <p:cNvSpPr/>
            <p:nvPr/>
          </p:nvSpPr>
          <p:spPr>
            <a:xfrm>
              <a:off x="3140733" y="6339621"/>
              <a:ext cx="1439610" cy="527490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lnSpc>
                  <a:spcPct val="115000"/>
                </a:lnSpc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Содействие </a:t>
              </a:r>
            </a:p>
            <a:p>
              <a:pPr algn="ctr" fontAlgn="base">
                <a:lnSpc>
                  <a:spcPct val="115000"/>
                </a:lnSpc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самозанятости</a:t>
              </a:r>
            </a:p>
          </p:txBody>
        </p:sp>
      </p:grpSp>
      <p:sp>
        <p:nvSpPr>
          <p:cNvPr id="54" name="Прямоугольник 53"/>
          <p:cNvSpPr/>
          <p:nvPr/>
        </p:nvSpPr>
        <p:spPr bwMode="auto">
          <a:xfrm>
            <a:off x="5286375" y="3714750"/>
            <a:ext cx="1624013" cy="49212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Левобережный (центральный) офис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358063" y="3714750"/>
            <a:ext cx="1624012" cy="492125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Правобережный (проектный) офис</a:t>
            </a:r>
          </a:p>
        </p:txBody>
      </p:sp>
      <p:cxnSp>
        <p:nvCxnSpPr>
          <p:cNvPr id="56" name="Прямая со стрелкой 55"/>
          <p:cNvCxnSpPr/>
          <p:nvPr/>
        </p:nvCxnSpPr>
        <p:spPr bwMode="auto">
          <a:xfrm>
            <a:off x="6215063" y="3500438"/>
            <a:ext cx="0" cy="20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215063" y="3571875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 bwMode="auto">
          <a:xfrm>
            <a:off x="8143875" y="3571875"/>
            <a:ext cx="1588" cy="125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7215188" y="3929063"/>
            <a:ext cx="9525" cy="2136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с одним вырезанным углом 101"/>
          <p:cNvSpPr/>
          <p:nvPr/>
        </p:nvSpPr>
        <p:spPr>
          <a:xfrm>
            <a:off x="7358063" y="4357688"/>
            <a:ext cx="1624012" cy="360362"/>
          </a:xfrm>
          <a:prstGeom prst="snip1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Поддержка </a:t>
            </a:r>
            <a:r>
              <a:rPr lang="en-US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start-up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производств</a:t>
            </a:r>
          </a:p>
        </p:txBody>
      </p:sp>
      <p:sp>
        <p:nvSpPr>
          <p:cNvPr id="106" name="Прямоугольник с одним вырезанным углом 105"/>
          <p:cNvSpPr/>
          <p:nvPr/>
        </p:nvSpPr>
        <p:spPr>
          <a:xfrm>
            <a:off x="7358063" y="4857750"/>
            <a:ext cx="1624012" cy="360363"/>
          </a:xfrm>
          <a:prstGeom prst="snip1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Офисное обслуживание</a:t>
            </a:r>
          </a:p>
        </p:txBody>
      </p:sp>
      <p:sp>
        <p:nvSpPr>
          <p:cNvPr id="113" name="Прямоугольник с одним вырезанным углом 112"/>
          <p:cNvSpPr/>
          <p:nvPr/>
        </p:nvSpPr>
        <p:spPr>
          <a:xfrm>
            <a:off x="7358063" y="5357813"/>
            <a:ext cx="1624012" cy="360362"/>
          </a:xfrm>
          <a:prstGeom prst="snip1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Бух., юр., инжиниринг</a:t>
            </a:r>
          </a:p>
        </p:txBody>
      </p:sp>
      <p:sp>
        <p:nvSpPr>
          <p:cNvPr id="114" name="Прямоугольник с одним вырезанным углом 113"/>
          <p:cNvSpPr/>
          <p:nvPr/>
        </p:nvSpPr>
        <p:spPr>
          <a:xfrm>
            <a:off x="7358063" y="5857875"/>
            <a:ext cx="1624012" cy="360363"/>
          </a:xfrm>
          <a:prstGeom prst="snip1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 ЦКР</a:t>
            </a:r>
          </a:p>
        </p:txBody>
      </p:sp>
      <p:cxnSp>
        <p:nvCxnSpPr>
          <p:cNvPr id="64" name="Прямая со стрелкой 63"/>
          <p:cNvCxnSpPr>
            <a:stCxn id="160" idx="6"/>
          </p:cNvCxnSpPr>
          <p:nvPr/>
        </p:nvCxnSpPr>
        <p:spPr bwMode="auto">
          <a:xfrm>
            <a:off x="2214563" y="1785938"/>
            <a:ext cx="15716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215188" y="39290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215188" y="4572000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215188" y="50720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215188" y="5500688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215188" y="6072188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929438" y="39290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 flipH="1" flipV="1">
            <a:off x="4072731" y="3713957"/>
            <a:ext cx="428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929438" y="45005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929438" y="50720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6929438" y="5500688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6929438" y="6072188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4929188" y="45005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4929188" y="5072063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4929188" y="5572125"/>
            <a:ext cx="142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/>
          <p:cNvSpPr/>
          <p:nvPr/>
        </p:nvSpPr>
        <p:spPr>
          <a:xfrm>
            <a:off x="500063" y="1285875"/>
            <a:ext cx="1714500" cy="10001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Министерство инвестиций и инноваций Красноярского края</a:t>
            </a:r>
          </a:p>
        </p:txBody>
      </p:sp>
      <p:sp>
        <p:nvSpPr>
          <p:cNvPr id="161" name="Овал 160"/>
          <p:cNvSpPr/>
          <p:nvPr/>
        </p:nvSpPr>
        <p:spPr>
          <a:xfrm>
            <a:off x="179512" y="2857500"/>
            <a:ext cx="1320676" cy="10715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Краевой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бизнес-инкубатор</a:t>
            </a:r>
          </a:p>
        </p:txBody>
      </p:sp>
      <p:sp>
        <p:nvSpPr>
          <p:cNvPr id="162" name="Овал 161"/>
          <p:cNvSpPr/>
          <p:nvPr/>
        </p:nvSpPr>
        <p:spPr>
          <a:xfrm>
            <a:off x="1619672" y="2786063"/>
            <a:ext cx="1440160" cy="12144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Красноярское региональное агентство поддержки МСБ</a:t>
            </a:r>
          </a:p>
        </p:txBody>
      </p:sp>
      <p:sp>
        <p:nvSpPr>
          <p:cNvPr id="163" name="Прямоугольник с одним вырезанным углом 162"/>
          <p:cNvSpPr/>
          <p:nvPr/>
        </p:nvSpPr>
        <p:spPr>
          <a:xfrm>
            <a:off x="323528" y="4357688"/>
            <a:ext cx="1105222" cy="360362"/>
          </a:xfrm>
          <a:prstGeom prst="snip1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Поддержка </a:t>
            </a:r>
            <a:r>
              <a:rPr lang="en-US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start-up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4" name="Прямоугольник с одним вырезанным углом 163"/>
          <p:cNvSpPr/>
          <p:nvPr/>
        </p:nvSpPr>
        <p:spPr>
          <a:xfrm>
            <a:off x="323528" y="4929188"/>
            <a:ext cx="1105222" cy="360362"/>
          </a:xfrm>
          <a:prstGeom prst="snip1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Офисное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обслуживание</a:t>
            </a:r>
          </a:p>
        </p:txBody>
      </p:sp>
      <p:sp>
        <p:nvSpPr>
          <p:cNvPr id="166" name="Прямоугольник с одним вырезанным углом 165"/>
          <p:cNvSpPr/>
          <p:nvPr/>
        </p:nvSpPr>
        <p:spPr>
          <a:xfrm>
            <a:off x="1928813" y="4357688"/>
            <a:ext cx="1214437" cy="360362"/>
          </a:xfrm>
          <a:prstGeom prst="snip1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Гарантийный фонд</a:t>
            </a:r>
          </a:p>
        </p:txBody>
      </p:sp>
      <p:sp>
        <p:nvSpPr>
          <p:cNvPr id="167" name="Прямоугольник с одним вырезанным углом 166"/>
          <p:cNvSpPr/>
          <p:nvPr/>
        </p:nvSpPr>
        <p:spPr>
          <a:xfrm>
            <a:off x="1928813" y="4929188"/>
            <a:ext cx="1214437" cy="360362"/>
          </a:xfrm>
          <a:prstGeom prst="snip1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10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Микрофинан-сирование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71" name="Прямая со стрелкой 170"/>
          <p:cNvCxnSpPr/>
          <p:nvPr/>
        </p:nvCxnSpPr>
        <p:spPr>
          <a:xfrm rot="5400000">
            <a:off x="534988" y="2535238"/>
            <a:ext cx="642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857250" y="2500313"/>
            <a:ext cx="15716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rot="5400000">
            <a:off x="2285207" y="2642394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hape 176"/>
          <p:cNvCxnSpPr>
            <a:stCxn id="161" idx="4"/>
          </p:cNvCxnSpPr>
          <p:nvPr/>
        </p:nvCxnSpPr>
        <p:spPr>
          <a:xfrm rot="16200000" flipH="1">
            <a:off x="1134300" y="3634613"/>
            <a:ext cx="214312" cy="80321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hape 178"/>
          <p:cNvCxnSpPr>
            <a:endCxn id="164" idx="0"/>
          </p:cNvCxnSpPr>
          <p:nvPr/>
        </p:nvCxnSpPr>
        <p:spPr>
          <a:xfrm rot="5400000">
            <a:off x="1052910" y="4519215"/>
            <a:ext cx="965994" cy="21431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1428750" y="4572000"/>
            <a:ext cx="214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hape 194"/>
          <p:cNvCxnSpPr>
            <a:stCxn id="162" idx="4"/>
          </p:cNvCxnSpPr>
          <p:nvPr/>
        </p:nvCxnSpPr>
        <p:spPr>
          <a:xfrm rot="5400000">
            <a:off x="1955692" y="3759314"/>
            <a:ext cx="142875" cy="625247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5400000">
            <a:off x="1249363" y="4608513"/>
            <a:ext cx="9286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1714500" y="4572000"/>
            <a:ext cx="2143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1714500" y="5072063"/>
            <a:ext cx="2143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Номер слайда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25E35-FD04-4F1C-B317-523EABF7A86F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sz="18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88" y="274638"/>
            <a:ext cx="8229600" cy="796908"/>
          </a:xfrm>
        </p:spPr>
        <p:txBody>
          <a:bodyPr>
            <a:normAutofit/>
          </a:bodyPr>
          <a:lstStyle/>
          <a:p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доли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нагрузки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налогу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физических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доходах</a:t>
            </a:r>
            <a:r>
              <a:rPr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300" dirty="0" err="1" smtClean="0">
                <a:latin typeface="Times New Roman" pitchFamily="18" charset="0"/>
                <a:cs typeface="Times New Roman" pitchFamily="18" charset="0"/>
              </a:rPr>
              <a:t>налогоплательщиков</a:t>
            </a:r>
            <a:endParaRPr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792088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858016" y="6357958"/>
            <a:ext cx="2133600" cy="365125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fld id="{4A63A496-A089-47F9-85B0-FF9608862CAF}" type="slidenum">
              <a:rPr lang="ru-RU" sz="1800" b="1" smtClean="0"/>
              <a:pPr>
                <a:defRPr/>
              </a:pPr>
              <a:t>9</a:t>
            </a:fld>
            <a:endParaRPr lang="ru-RU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896</Words>
  <Application>Microsoft Office PowerPoint</Application>
  <PresentationFormat>Экран (4:3)</PresentationFormat>
  <Paragraphs>203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2_Тема Office</vt:lpstr>
      <vt:lpstr>1_Тема Office</vt:lpstr>
      <vt:lpstr>3_Тема Office</vt:lpstr>
      <vt:lpstr>Проблемы обеспеченности бюджетов муниципальных образований, формирование и регулирование доходов местных бюджетов </vt:lpstr>
      <vt:lpstr>Красноярск сегодня</vt:lpstr>
      <vt:lpstr>Демографическая ситуация</vt:lpstr>
      <vt:lpstr>Структура обрабатывающих производств по видам экономической деятельности за 2012 г., %</vt:lpstr>
      <vt:lpstr>Слайд 5</vt:lpstr>
      <vt:lpstr>Результативность ключевых мероприятий по мобилизации неналоговых доходов в бюджет города в 2012-2013 годах</vt:lpstr>
      <vt:lpstr>Результативность ключевых мероприятий по мобилизации налоговых доходов в бюджет города в 2012-2013 годах</vt:lpstr>
      <vt:lpstr>Слайд 8</vt:lpstr>
      <vt:lpstr>Анализ доли налоговой нагрузки по налогу на имущество физических лиц в доходах налогоплательщиков</vt:lpstr>
      <vt:lpstr>Изменение налоговой нагрузки на собственников жилья в связи с введением налога на недвижимость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Dorvid</dc:creator>
  <cp:lastModifiedBy>PC2</cp:lastModifiedBy>
  <cp:revision>733</cp:revision>
  <dcterms:modified xsi:type="dcterms:W3CDTF">2013-06-14T02:34:03Z</dcterms:modified>
</cp:coreProperties>
</file>