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6" r:id="rId2"/>
    <p:sldId id="292" r:id="rId3"/>
    <p:sldId id="258" r:id="rId4"/>
    <p:sldId id="300" r:id="rId5"/>
    <p:sldId id="305" r:id="rId6"/>
    <p:sldId id="293" r:id="rId7"/>
    <p:sldId id="265" r:id="rId8"/>
    <p:sldId id="268" r:id="rId9"/>
    <p:sldId id="269" r:id="rId10"/>
    <p:sldId id="295" r:id="rId11"/>
    <p:sldId id="299" r:id="rId12"/>
    <p:sldId id="273" r:id="rId13"/>
    <p:sldId id="279" r:id="rId14"/>
    <p:sldId id="289" r:id="rId15"/>
    <p:sldId id="290" r:id="rId16"/>
    <p:sldId id="301" r:id="rId17"/>
    <p:sldId id="302" r:id="rId18"/>
    <p:sldId id="303" r:id="rId19"/>
    <p:sldId id="304" r:id="rId20"/>
    <p:sldId id="297" r:id="rId21"/>
    <p:sldId id="294" r:id="rId22"/>
    <p:sldId id="298" r:id="rId23"/>
    <p:sldId id="28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86" autoAdjust="0"/>
  </p:normalViewPr>
  <p:slideViewPr>
    <p:cSldViewPr showGuides="1"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02D37-D31B-458D-BC63-401A34C0690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BB94B-51E2-4F32-A8CA-7790AB5AA0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389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BB94B-51E2-4F32-A8CA-7790AB5AA0A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496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BB94B-51E2-4F32-A8CA-7790AB5AA0A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967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BB94B-51E2-4F32-A8CA-7790AB5AA0A2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967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C92A-4442-4EBF-A4C6-0C5C94FED5E6}" type="datetime1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8567-1C56-440D-A82F-C2FD1E626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737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4048-21C9-47EE-B5B9-D236521A5AC4}" type="datetime1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8567-1C56-440D-A82F-C2FD1E626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710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2FBE-70A5-4EF7-BC39-1E2B73B966AB}" type="datetime1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8567-1C56-440D-A82F-C2FD1E626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811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A618B-C310-4CF2-B2AF-0D958EA0DF53}" type="datetime1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8567-1C56-440D-A82F-C2FD1E626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6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20556-09FD-4FBA-BB6A-F18BCF0F7B80}" type="datetime1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8567-1C56-440D-A82F-C2FD1E626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724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7ED5-4E3A-4FBC-AFF1-76FAE8613442}" type="datetime1">
              <a:rPr lang="ru-RU" smtClean="0"/>
              <a:pPr/>
              <a:t>21.06.2018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8567-1C56-440D-A82F-C2FD1E626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683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AD06-0CAE-48AF-8FDE-738E95279442}" type="datetime1">
              <a:rPr lang="ru-RU" smtClean="0"/>
              <a:pPr/>
              <a:t>21.06.2018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8567-1C56-440D-A82F-C2FD1E626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37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DD229-84D9-4042-8316-3C836D30819E}" type="datetime1">
              <a:rPr lang="ru-RU" smtClean="0"/>
              <a:pPr/>
              <a:t>21.06.2018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8567-1C56-440D-A82F-C2FD1E626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010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0D7C8-B1CE-4F07-BA1B-4F3F8C8D9EDE}" type="datetime1">
              <a:rPr lang="ru-RU" smtClean="0"/>
              <a:pPr/>
              <a:t>21.06.2018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8567-1C56-440D-A82F-C2FD1E626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94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07BE8-A607-4CD0-B295-890C1EA4D2EC}" type="datetime1">
              <a:rPr lang="ru-RU" smtClean="0"/>
              <a:pPr/>
              <a:t>21.06.2018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8567-1C56-440D-A82F-C2FD1E626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404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2D1B5-D875-42E8-91AA-6B0CE4A374AB}" type="datetime1">
              <a:rPr lang="ru-RU" smtClean="0"/>
              <a:pPr/>
              <a:t>21.06.2018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8567-1C56-440D-A82F-C2FD1E626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460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8A576-0E5B-4022-962C-032B62853305}" type="datetime1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B8567-1C56-440D-A82F-C2FD1E626C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853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3181618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kern="0" dirty="0" smtClean="0">
                <a:ln w="12700">
                  <a:noFill/>
                  <a:prstDash val="solid"/>
                </a:ln>
                <a:solidFill>
                  <a:srgbClr val="0070C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ИСОГД города Красноярска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9872" y="6093296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г. Красноярск </a:t>
            </a:r>
          </a:p>
          <a:p>
            <a:pPr algn="ctr"/>
            <a:r>
              <a:rPr lang="ru-RU" sz="1600" dirty="0" smtClean="0"/>
              <a:t>2018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674228" y="836712"/>
            <a:ext cx="373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Администрация г. Красноярска</a:t>
            </a:r>
            <a:endParaRPr lang="ru-RU" dirty="0"/>
          </a:p>
        </p:txBody>
      </p:sp>
      <p:pic>
        <p:nvPicPr>
          <p:cNvPr id="10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2304256" cy="172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3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542984" y="3183253"/>
            <a:ext cx="6054977" cy="1224136"/>
          </a:xfrm>
          <a:prstGeom prst="rect">
            <a:avLst/>
          </a:prstGeom>
          <a:noFill/>
        </p:spPr>
        <p:txBody>
          <a:bodyPr vert="horz" lIns="108000" rIns="126000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1400" dirty="0" smtClean="0">
                <a:latin typeface="+mj-lt"/>
              </a:rPr>
              <a:t>В </a:t>
            </a:r>
            <a:r>
              <a:rPr lang="ru-RU" sz="1400" dirty="0">
                <a:latin typeface="+mj-lt"/>
              </a:rPr>
              <a:t>результате внесения в ИСОГД результатов инженерных изысканий, предусмотренных ст</a:t>
            </a:r>
            <a:r>
              <a:rPr lang="ru-RU" sz="1400" dirty="0" smtClean="0">
                <a:latin typeface="+mj-lt"/>
              </a:rPr>
              <a:t>. 51 </a:t>
            </a:r>
            <a:r>
              <a:rPr lang="ru-RU" sz="1400" dirty="0">
                <a:latin typeface="+mj-lt"/>
              </a:rPr>
              <a:t>Градостроительного кодекса РФ, происходит постоянное обновление </a:t>
            </a:r>
            <a:r>
              <a:rPr lang="ru-RU" sz="1400" dirty="0" smtClean="0">
                <a:latin typeface="+mj-lt"/>
              </a:rPr>
              <a:t>цифрового топографического </a:t>
            </a:r>
            <a:r>
              <a:rPr lang="ru-RU" sz="1400" dirty="0">
                <a:latin typeface="+mj-lt"/>
              </a:rPr>
              <a:t>плана города и векторного цифрового </a:t>
            </a:r>
            <a:r>
              <a:rPr lang="ru-RU" sz="1400" dirty="0" smtClean="0">
                <a:latin typeface="+mj-lt"/>
              </a:rPr>
              <a:t>плана</a:t>
            </a:r>
            <a:endParaRPr lang="ru-RU" sz="1400" dirty="0">
              <a:latin typeface="+mj-lt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427984" y="4262891"/>
            <a:ext cx="3908652" cy="2376264"/>
          </a:xfrm>
          <a:prstGeom prst="rect">
            <a:avLst/>
          </a:prstGeom>
          <a:noFill/>
        </p:spPr>
        <p:txBody>
          <a:bodyPr vert="horz" lIns="0" rIns="18288" anchor="ctr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FF0000"/>
                </a:solidFill>
              </a:rPr>
              <a:t>в </a:t>
            </a:r>
            <a:r>
              <a:rPr lang="ru-RU" sz="1800" dirty="0" smtClean="0">
                <a:solidFill>
                  <a:srgbClr val="FF0000"/>
                </a:solidFill>
                <a:cs typeface="Aharoni" panose="02010803020104030203" pitchFamily="2" charset="-79"/>
              </a:rPr>
              <a:t>2017</a:t>
            </a:r>
            <a:r>
              <a:rPr lang="ru-RU" sz="1800" dirty="0" smtClean="0">
                <a:solidFill>
                  <a:srgbClr val="FF0000"/>
                </a:solidFill>
              </a:rPr>
              <a:t> году</a:t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FF0000"/>
                </a:solidFill>
              </a:rPr>
              <a:t>в департамент градостроительства представлены </a:t>
            </a:r>
            <a:r>
              <a:rPr lang="ru-RU" sz="18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295</a:t>
            </a:r>
            <a:r>
              <a:rPr lang="en-US" sz="18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0</a:t>
            </a:r>
            <a:r>
              <a:rPr lang="ru-RU" sz="1800" b="1" dirty="0" smtClean="0">
                <a:solidFill>
                  <a:srgbClr val="FF0000"/>
                </a:solidFill>
              </a:rPr>
              <a:t> материалов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FF0000"/>
                </a:solidFill>
              </a:rPr>
              <a:t>топографо-геодезических работ</a:t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FF0000"/>
                </a:solidFill>
              </a:rPr>
              <a:t>в электронном виде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578169" y="2217426"/>
            <a:ext cx="7988364" cy="9658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108000" rIns="126000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1600" dirty="0" smtClean="0"/>
              <a:t>В </a:t>
            </a:r>
            <a:r>
              <a:rPr lang="ru-RU" sz="1600" dirty="0"/>
              <a:t>настоящее время все организации, выполняющие инженерные изыскания для строительства предоставляют результаты топографо-геодезических работ в едином формате данных, что позволяет интегрировать данную информацию в </a:t>
            </a:r>
            <a:r>
              <a:rPr lang="ru-RU" sz="1600" dirty="0" smtClean="0"/>
              <a:t>систему</a:t>
            </a:r>
            <a:endParaRPr lang="ru-RU" sz="16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3958" y="3410565"/>
            <a:ext cx="1584919" cy="1512168"/>
          </a:xfrm>
          <a:prstGeom prst="rect">
            <a:avLst/>
          </a:prstGeom>
        </p:spPr>
      </p:pic>
      <p:pic>
        <p:nvPicPr>
          <p:cNvPr id="16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337161" y="887888"/>
            <a:ext cx="3458975" cy="3394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Обновление ВЦП</a:t>
            </a: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775984" y="4221088"/>
            <a:ext cx="3312368" cy="648072"/>
          </a:xfrm>
          <a:prstGeom prst="rect">
            <a:avLst/>
          </a:prstGeom>
          <a:solidFill>
            <a:schemeClr val="accent1"/>
          </a:solidFill>
        </p:spPr>
        <p:txBody>
          <a:bodyPr vert="horz" anchor="ctr">
            <a:no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Панорама, Кредо, </a:t>
            </a:r>
            <a:r>
              <a:rPr lang="en-US" sz="1600" b="1" dirty="0" err="1" smtClean="0">
                <a:solidFill>
                  <a:schemeClr val="bg1"/>
                </a:solidFill>
              </a:rPr>
              <a:t>ArcGis</a:t>
            </a:r>
            <a:r>
              <a:rPr lang="ru-RU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Mapinfo</a:t>
            </a:r>
            <a:r>
              <a:rPr lang="ru-RU" sz="1600" b="1" dirty="0" smtClean="0">
                <a:solidFill>
                  <a:schemeClr val="bg1"/>
                </a:solidFill>
              </a:rPr>
              <a:t>, ПТК СОТО,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Полис, </a:t>
            </a:r>
            <a:r>
              <a:rPr lang="en-US" sz="1600" b="1" dirty="0" err="1" smtClean="0">
                <a:solidFill>
                  <a:schemeClr val="bg1"/>
                </a:solidFill>
              </a:rPr>
              <a:t>AutoCad</a:t>
            </a:r>
            <a:r>
              <a:rPr lang="ru-RU" sz="1600" b="1" dirty="0" smtClean="0">
                <a:solidFill>
                  <a:schemeClr val="bg1"/>
                </a:solidFill>
              </a:rPr>
              <a:t>,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779510" y="5218858"/>
            <a:ext cx="3347366" cy="324036"/>
          </a:xfrm>
          <a:prstGeom prst="rect">
            <a:avLst/>
          </a:prstGeom>
          <a:solidFill>
            <a:schemeClr val="accent1"/>
          </a:solidFill>
        </p:spPr>
        <p:txBody>
          <a:bodyPr vert="horz" anchor="ctr">
            <a:no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Классификатор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779510" y="5873937"/>
            <a:ext cx="3312368" cy="324036"/>
          </a:xfrm>
          <a:prstGeom prst="rect">
            <a:avLst/>
          </a:prstGeom>
          <a:solidFill>
            <a:schemeClr val="accent1"/>
          </a:solidFill>
        </p:spPr>
        <p:txBody>
          <a:bodyPr vert="horz" anchor="ctr">
            <a:no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 err="1" smtClean="0">
                <a:solidFill>
                  <a:schemeClr val="bg1"/>
                </a:solidFill>
              </a:rPr>
              <a:t>Mif</a:t>
            </a:r>
            <a:r>
              <a:rPr lang="en-US" sz="1600" b="1" dirty="0" smtClean="0">
                <a:solidFill>
                  <a:schemeClr val="bg1"/>
                </a:solidFill>
              </a:rPr>
              <a:t>/Mid</a:t>
            </a:r>
            <a:endParaRPr lang="ru-RU" sz="1600" b="1" dirty="0">
              <a:solidFill>
                <a:schemeClr val="bg1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2195736" y="4869160"/>
            <a:ext cx="648072" cy="32027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2337161" y="5542894"/>
            <a:ext cx="722671" cy="33104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0972" y="361994"/>
            <a:ext cx="3242281" cy="173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91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слайда"/>
          <p:cNvSpPr/>
          <p:nvPr/>
        </p:nvSpPr>
        <p:spPr>
          <a:xfrm>
            <a:off x="2843808" y="908720"/>
            <a:ext cx="5540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/>
              <a:t>Размещение информации и документов в ИСОГД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" t="15303" r="14654" b="10512"/>
          <a:stretch/>
        </p:blipFill>
        <p:spPr bwMode="auto">
          <a:xfrm>
            <a:off x="344099" y="1988840"/>
            <a:ext cx="4032448" cy="200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50933" y="1545020"/>
            <a:ext cx="4067175" cy="390333"/>
          </a:xfrm>
          <a:solidFill>
            <a:schemeClr val="accent1">
              <a:lumMod val="75000"/>
            </a:schemeClr>
          </a:solidFill>
        </p:spPr>
        <p:txBody>
          <a:bodyPr anchor="ctr">
            <a:normAutofit fontScale="92500"/>
          </a:bodyPr>
          <a:lstStyle/>
          <a:p>
            <a:pPr marL="0" indent="0" algn="ctr"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Заполнение формы </a:t>
            </a:r>
            <a:r>
              <a:rPr lang="ru-RU" sz="1400" dirty="0">
                <a:solidFill>
                  <a:schemeClr val="bg1"/>
                </a:solidFill>
              </a:rPr>
              <a:t>градостроительной </a:t>
            </a:r>
            <a:r>
              <a:rPr lang="ru-RU" sz="1400" dirty="0" smtClean="0">
                <a:solidFill>
                  <a:schemeClr val="bg1"/>
                </a:solidFill>
              </a:rPr>
              <a:t>документации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344099" y="4379048"/>
            <a:ext cx="4032448" cy="2218743"/>
            <a:chOff x="344099" y="4379048"/>
            <a:chExt cx="4032448" cy="2218743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t="11159" r="16908" b="10491"/>
            <a:stretch/>
          </p:blipFill>
          <p:spPr bwMode="auto">
            <a:xfrm>
              <a:off x="344099" y="4379048"/>
              <a:ext cx="4032448" cy="2218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233169" y="6091618"/>
              <a:ext cx="690759" cy="3077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</a:rPr>
                <a:t>Растр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60303" y="4383248"/>
            <a:ext cx="4017976" cy="2237699"/>
            <a:chOff x="4629755" y="5085184"/>
            <a:chExt cx="4017976" cy="2237699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85" t="30123" r="19974" b="15283"/>
            <a:stretch/>
          </p:blipFill>
          <p:spPr bwMode="auto">
            <a:xfrm>
              <a:off x="4629755" y="5085184"/>
              <a:ext cx="4017976" cy="2237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596336" y="6747331"/>
              <a:ext cx="792088" cy="3077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</a:rPr>
                <a:t>Вектор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00797" y="3994327"/>
            <a:ext cx="4104456" cy="3847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Размещение градостроительной документации</a:t>
            </a:r>
          </a:p>
          <a:p>
            <a:endParaRPr lang="ru-RU" sz="500" dirty="0"/>
          </a:p>
        </p:txBody>
      </p:sp>
      <p:sp>
        <p:nvSpPr>
          <p:cNvPr id="23" name="TextBox 22"/>
          <p:cNvSpPr txBox="1"/>
          <p:nvPr/>
        </p:nvSpPr>
        <p:spPr>
          <a:xfrm>
            <a:off x="4538330" y="1556792"/>
            <a:ext cx="4104456" cy="7386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Заполнение форм и привязка векторной информации, входящей в состав градостроительной документации</a:t>
            </a:r>
            <a:endParaRPr lang="ru-RU" sz="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6" t="54051" r="47325" b="21276"/>
          <a:stretch/>
        </p:blipFill>
        <p:spPr bwMode="auto">
          <a:xfrm>
            <a:off x="4517397" y="2295456"/>
            <a:ext cx="4124248" cy="181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7" t="10784" r="1222" b="10631"/>
          <a:stretch/>
        </p:blipFill>
        <p:spPr bwMode="auto">
          <a:xfrm>
            <a:off x="4527242" y="4186686"/>
            <a:ext cx="4123953" cy="232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17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4" t="43177" r="39803" b="10432"/>
          <a:stretch/>
        </p:blipFill>
        <p:spPr bwMode="auto">
          <a:xfrm>
            <a:off x="4733326" y="1892284"/>
            <a:ext cx="3847023" cy="252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слайда"/>
          <p:cNvSpPr/>
          <p:nvPr/>
        </p:nvSpPr>
        <p:spPr>
          <a:xfrm>
            <a:off x="1907704" y="286972"/>
            <a:ext cx="7236296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eaLnBrk="0" hangingPunct="0">
              <a:buClr>
                <a:schemeClr val="tx2"/>
              </a:buClr>
              <a:buSzPct val="115000"/>
              <a:defRPr/>
            </a:pPr>
            <a:r>
              <a:rPr lang="ru-RU" sz="1600" dirty="0"/>
              <a:t>Основным принципом работы внутри системы является выполнение оператором стандартных процедур</a:t>
            </a:r>
            <a:r>
              <a:rPr lang="en-US" sz="1600" dirty="0"/>
              <a:t> </a:t>
            </a:r>
            <a:r>
              <a:rPr lang="ru-RU" sz="1600" dirty="0"/>
              <a:t>в рамках </a:t>
            </a:r>
            <a:r>
              <a:rPr lang="ru-RU" sz="1600" b="1" dirty="0"/>
              <a:t>автоматизированных рабочих мест, (АРМ</a:t>
            </a:r>
            <a:r>
              <a:rPr lang="ru-RU" sz="1600" dirty="0"/>
              <a:t>)  разработанных для конкретного вида деятельности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89346" y="1434393"/>
            <a:ext cx="4104456" cy="6001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Размещение документа в ЕМ ГИС и регистрация в ИСОГД</a:t>
            </a:r>
          </a:p>
          <a:p>
            <a:endParaRPr lang="ru-RU" sz="500" dirty="0"/>
          </a:p>
        </p:txBody>
      </p:sp>
      <p:sp>
        <p:nvSpPr>
          <p:cNvPr id="23" name="TextBox 22"/>
          <p:cNvSpPr txBox="1"/>
          <p:nvPr/>
        </p:nvSpPr>
        <p:spPr>
          <a:xfrm>
            <a:off x="4604610" y="1115160"/>
            <a:ext cx="4104456" cy="81560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Регистрация документов в </a:t>
            </a:r>
            <a:endParaRPr lang="ru-RU" sz="1400" dirty="0">
              <a:solidFill>
                <a:schemeClr val="bg1"/>
              </a:solidFill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Книге регистрации и в электронной Книге хранения</a:t>
            </a:r>
            <a:endParaRPr lang="ru-RU" sz="1400" dirty="0">
              <a:solidFill>
                <a:schemeClr val="bg1"/>
              </a:solidFill>
            </a:endParaRPr>
          </a:p>
          <a:p>
            <a:endParaRPr lang="ru-RU" sz="500" dirty="0"/>
          </a:p>
        </p:txBody>
      </p:sp>
      <p:sp>
        <p:nvSpPr>
          <p:cNvPr id="24" name="TextBox 23"/>
          <p:cNvSpPr txBox="1"/>
          <p:nvPr/>
        </p:nvSpPr>
        <p:spPr>
          <a:xfrm>
            <a:off x="4584154" y="4316744"/>
            <a:ext cx="4104456" cy="3847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Карточка регистрации документа</a:t>
            </a:r>
          </a:p>
          <a:p>
            <a:endParaRPr lang="ru-RU" sz="5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7" r="9721" b="8105"/>
          <a:stretch/>
        </p:blipFill>
        <p:spPr bwMode="auto">
          <a:xfrm>
            <a:off x="381154" y="1923506"/>
            <a:ext cx="4112648" cy="226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08424" y="4097551"/>
            <a:ext cx="4067175" cy="390333"/>
          </a:xfr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Регистрация документа в Книге учета сведений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3" r="66364" b="67467"/>
          <a:stretch/>
        </p:blipFill>
        <p:spPr bwMode="auto">
          <a:xfrm>
            <a:off x="1246158" y="1898151"/>
            <a:ext cx="2101706" cy="224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34390" r="43529" b="28541"/>
          <a:stretch/>
        </p:blipFill>
        <p:spPr bwMode="auto">
          <a:xfrm>
            <a:off x="268410" y="4479646"/>
            <a:ext cx="4057201" cy="233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4" t="16013" r="14860" b="19927"/>
          <a:stretch/>
        </p:blipFill>
        <p:spPr bwMode="auto">
          <a:xfrm>
            <a:off x="4860032" y="4701398"/>
            <a:ext cx="3359529" cy="205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379552" y="3861048"/>
            <a:ext cx="936104" cy="109786"/>
          </a:xfrm>
          <a:prstGeom prst="rect">
            <a:avLst/>
          </a:prstGeom>
          <a:solidFill>
            <a:srgbClr val="FF0000">
              <a:alpha val="3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5364088" y="2832628"/>
            <a:ext cx="4104456" cy="2972634"/>
            <a:chOff x="5364088" y="2832628"/>
            <a:chExt cx="4104456" cy="2972634"/>
          </a:xfrm>
        </p:grpSpPr>
        <p:sp>
          <p:nvSpPr>
            <p:cNvPr id="26" name="TextBox 25"/>
            <p:cNvSpPr txBox="1"/>
            <p:nvPr/>
          </p:nvSpPr>
          <p:spPr>
            <a:xfrm>
              <a:off x="5580112" y="5343597"/>
              <a:ext cx="3888432" cy="46166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04701000-08-226</a:t>
              </a:r>
              <a:r>
                <a:rPr lang="ru-RU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регистрационный номер в                 Книге регистрации документов 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64088" y="2832628"/>
              <a:ext cx="3888432" cy="46166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04701000-08-226</a:t>
              </a:r>
              <a:r>
                <a:rPr lang="ru-RU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регистрационный номер в                 Книге регистрации документов 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940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4" grpId="0" animBg="1"/>
      <p:bldP spid="8" grpId="0" build="p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88801" y="1630441"/>
            <a:ext cx="4067175" cy="358775"/>
          </a:xfr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Создание электронного дела о ЗУ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716016" y="1630440"/>
            <a:ext cx="4084704" cy="6464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0" rIns="18288" anchor="ctr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Ведение ИСОГД на бумажном носителе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Книги хранения документов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6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слайда"/>
          <p:cNvSpPr/>
          <p:nvPr/>
        </p:nvSpPr>
        <p:spPr>
          <a:xfrm>
            <a:off x="3063627" y="790903"/>
            <a:ext cx="5828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 smtClean="0"/>
              <a:t>Создание Книг хранения</a:t>
            </a:r>
            <a:endParaRPr lang="ru-RU" kern="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7" t="10237" r="4786" b="36002"/>
          <a:stretch/>
        </p:blipFill>
        <p:spPr bwMode="auto">
          <a:xfrm>
            <a:off x="395536" y="1990481"/>
            <a:ext cx="3928906" cy="158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76109" y="3140968"/>
            <a:ext cx="936104" cy="109786"/>
          </a:xfrm>
          <a:prstGeom prst="rect">
            <a:avLst/>
          </a:prstGeom>
          <a:solidFill>
            <a:srgbClr val="FF0000">
              <a:alpha val="3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6" t="55879" r="46321" b="6238"/>
          <a:stretch/>
        </p:blipFill>
        <p:spPr bwMode="auto">
          <a:xfrm>
            <a:off x="395536" y="3717032"/>
            <a:ext cx="4198195" cy="274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8" t="19040" r="50000" b="23092"/>
          <a:stretch/>
        </p:blipFill>
        <p:spPr bwMode="auto">
          <a:xfrm>
            <a:off x="4979703" y="2301056"/>
            <a:ext cx="3557330" cy="4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48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5" t="8043" r="11256" b="5534"/>
          <a:stretch/>
        </p:blipFill>
        <p:spPr bwMode="auto">
          <a:xfrm>
            <a:off x="4681998" y="1638024"/>
            <a:ext cx="4445058" cy="315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88801" y="1630441"/>
            <a:ext cx="4067175" cy="502415"/>
          </a:xfr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Карточка ОКС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859908" y="1128025"/>
            <a:ext cx="4084704" cy="5024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0" rIns="18288" anchor="ctr">
            <a:normAutofit lnSpcReduction="10000"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Размещение и регистрация документа на ОКС в ИСОГД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6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слайда"/>
          <p:cNvSpPr/>
          <p:nvPr/>
        </p:nvSpPr>
        <p:spPr>
          <a:xfrm>
            <a:off x="2935882" y="619083"/>
            <a:ext cx="5828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 smtClean="0"/>
              <a:t>Создание Книг хранения на ОКС</a:t>
            </a:r>
            <a:endParaRPr lang="ru-RU" kern="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3" t="52853" r="47829" b="9379"/>
          <a:stretch/>
        </p:blipFill>
        <p:spPr bwMode="auto">
          <a:xfrm>
            <a:off x="393960" y="2132856"/>
            <a:ext cx="3981098" cy="269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915816" y="2420888"/>
            <a:ext cx="936104" cy="109786"/>
          </a:xfrm>
          <a:prstGeom prst="rect">
            <a:avLst/>
          </a:prstGeom>
          <a:solidFill>
            <a:srgbClr val="FF0000">
              <a:alpha val="3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4" t="56346" r="46335" b="8353"/>
          <a:stretch/>
        </p:blipFill>
        <p:spPr bwMode="auto">
          <a:xfrm>
            <a:off x="2267744" y="3972564"/>
            <a:ext cx="4163656" cy="252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315353" y="4637972"/>
            <a:ext cx="1730853" cy="663237"/>
          </a:xfrm>
          <a:prstGeom prst="rect">
            <a:avLst/>
          </a:prstGeom>
          <a:solidFill>
            <a:srgbClr val="FF0000">
              <a:alpha val="3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1818" r="72942" b="71010"/>
          <a:stretch/>
        </p:blipFill>
        <p:spPr bwMode="auto">
          <a:xfrm>
            <a:off x="5127636" y="1673305"/>
            <a:ext cx="1445346" cy="2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389403" y="3558043"/>
            <a:ext cx="936104" cy="109786"/>
          </a:xfrm>
          <a:prstGeom prst="rect">
            <a:avLst/>
          </a:prstGeom>
          <a:solidFill>
            <a:srgbClr val="FF0000">
              <a:alpha val="3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2267744" y="3470148"/>
            <a:ext cx="4084704" cy="5024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0" rIns="18288" anchor="ctr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solidFill>
                  <a:schemeClr val="bg1"/>
                </a:solidFill>
              </a:rPr>
              <a:t>Создание электронного дела об ОКС</a:t>
            </a:r>
          </a:p>
        </p:txBody>
      </p:sp>
    </p:spTree>
    <p:extLst>
      <p:ext uri="{BB962C8B-B14F-4D97-AF65-F5344CB8AC3E}">
        <p14:creationId xmlns:p14="http://schemas.microsoft.com/office/powerpoint/2010/main" val="337869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5" grpId="0" animBg="1"/>
      <p:bldP spid="20" grpId="0" animBg="1"/>
      <p:bldP spid="2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слайда"/>
          <p:cNvSpPr/>
          <p:nvPr/>
        </p:nvSpPr>
        <p:spPr>
          <a:xfrm>
            <a:off x="3063627" y="790903"/>
            <a:ext cx="5540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/>
              <a:t>Выдача сведений из ИСОГД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" r="29784" b="5677"/>
          <a:stretch/>
        </p:blipFill>
        <p:spPr bwMode="auto">
          <a:xfrm>
            <a:off x="539552" y="1772816"/>
            <a:ext cx="3813209" cy="279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" t="15246" r="2546" b="26154"/>
          <a:stretch/>
        </p:blipFill>
        <p:spPr bwMode="auto">
          <a:xfrm>
            <a:off x="755576" y="4041381"/>
            <a:ext cx="7536264" cy="264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23708" y="1415242"/>
            <a:ext cx="45847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Форма предоставления сведений из ИСОГД предусматривает максимально возможное </a:t>
            </a:r>
            <a:r>
              <a:rPr lang="ru-RU" sz="1600" dirty="0" smtClean="0"/>
              <a:t>количество информации</a:t>
            </a:r>
            <a:r>
              <a:rPr lang="ru-RU" sz="1600" dirty="0"/>
              <a:t>, содержащееся в составе </a:t>
            </a:r>
            <a:r>
              <a:rPr lang="ru-RU" sz="1600" dirty="0" smtClean="0"/>
              <a:t>разделов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493866" y="2523772"/>
            <a:ext cx="4758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 </a:t>
            </a:r>
            <a:r>
              <a:rPr lang="ru-RU" sz="1600" dirty="0" smtClean="0"/>
              <a:t>2016-2017 годах </a:t>
            </a:r>
            <a:r>
              <a:rPr lang="ru-RU" sz="1600" dirty="0"/>
              <a:t>было зафиксировано </a:t>
            </a:r>
            <a:r>
              <a:rPr lang="ru-RU" sz="1600" b="1" dirty="0" smtClean="0"/>
              <a:t>более </a:t>
            </a:r>
            <a:r>
              <a:rPr lang="en-US" sz="1600" b="1" smtClean="0"/>
              <a:t>1</a:t>
            </a:r>
            <a:r>
              <a:rPr lang="ru-RU" sz="1600" b="1" smtClean="0"/>
              <a:t>7000 </a:t>
            </a:r>
            <a:r>
              <a:rPr lang="ru-RU" sz="1600" b="1" dirty="0"/>
              <a:t>обращений </a:t>
            </a:r>
            <a:r>
              <a:rPr lang="ru-RU" sz="1600" dirty="0"/>
              <a:t>за предоставлением сведений из ИСОГД</a:t>
            </a:r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412568" y="1414539"/>
            <a:ext cx="4067175" cy="390333"/>
          </a:xfr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Запуск отчета сведений из ИСОГД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47664" y="4041381"/>
            <a:ext cx="1080120" cy="8277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7" t="18437" r="11768" b="17055"/>
          <a:stretch/>
        </p:blipFill>
        <p:spPr bwMode="auto">
          <a:xfrm>
            <a:off x="1547664" y="3629610"/>
            <a:ext cx="3040595" cy="232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411760" y="3284984"/>
            <a:ext cx="1512168" cy="109786"/>
          </a:xfrm>
          <a:prstGeom prst="rect">
            <a:avLst/>
          </a:prstGeom>
          <a:solidFill>
            <a:srgbClr val="FF0000">
              <a:alpha val="3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363393" y="3934819"/>
            <a:ext cx="1121070" cy="109786"/>
          </a:xfrm>
          <a:prstGeom prst="rect">
            <a:avLst/>
          </a:prstGeom>
          <a:solidFill>
            <a:srgbClr val="FF0000">
              <a:alpha val="3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95736" y="3703986"/>
            <a:ext cx="3888432" cy="4616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2-дсп/14.02.2016/14.02.2016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регистрационный номер в                 Книге предоставления сведений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60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3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88801" y="1630441"/>
            <a:ext cx="4067175" cy="358775"/>
          </a:xfr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Создание отчета ГПЗУ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716016" y="1630441"/>
            <a:ext cx="4084704" cy="3600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0" rIns="18288" anchor="ctr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Текстовая часть ГПЗУ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8801" y="1987323"/>
            <a:ext cx="4067175" cy="206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8801" y="4173412"/>
            <a:ext cx="1728192" cy="249594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45"/>
          <a:stretch/>
        </p:blipFill>
        <p:spPr bwMode="auto">
          <a:xfrm>
            <a:off x="4716016" y="1846465"/>
            <a:ext cx="4084704" cy="221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6098" y="4173412"/>
            <a:ext cx="1800200" cy="249570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4173412"/>
            <a:ext cx="4447533" cy="248459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80112" y="2420888"/>
            <a:ext cx="936000" cy="97802"/>
          </a:xfrm>
          <a:prstGeom prst="rect">
            <a:avLst/>
          </a:prstGeom>
          <a:solidFill>
            <a:srgbClr val="FF0000">
              <a:alpha val="3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115616" y="2341776"/>
            <a:ext cx="936104" cy="109786"/>
          </a:xfrm>
          <a:prstGeom prst="rect">
            <a:avLst/>
          </a:prstGeom>
          <a:solidFill>
            <a:srgbClr val="FF0000">
              <a:alpha val="3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слайда"/>
          <p:cNvSpPr/>
          <p:nvPr/>
        </p:nvSpPr>
        <p:spPr>
          <a:xfrm>
            <a:off x="3063627" y="790903"/>
            <a:ext cx="58288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/>
              <a:t>Подготовка Градостроительных планов </a:t>
            </a:r>
            <a:r>
              <a:rPr lang="ru-RU" kern="0" dirty="0" smtClean="0"/>
              <a:t/>
            </a:r>
            <a:br>
              <a:rPr lang="ru-RU" kern="0" dirty="0" smtClean="0"/>
            </a:br>
            <a:r>
              <a:rPr lang="ru-RU" kern="0" dirty="0" smtClean="0"/>
              <a:t>земельных </a:t>
            </a:r>
            <a:r>
              <a:rPr lang="ru-RU" kern="0" dirty="0"/>
              <a:t>участков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272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  <p:bldP spid="2" grpId="1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989697" y="1268761"/>
            <a:ext cx="6995409" cy="792088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/>
              <a:t>Для автоматизации процесса выдачи разрешения на строительство департаментом градостроительства разработан </a:t>
            </a:r>
            <a:r>
              <a:rPr lang="ru-RU" sz="1400" dirty="0">
                <a:solidFill>
                  <a:srgbClr val="FF0000"/>
                </a:solidFill>
              </a:rPr>
              <a:t>Единый стандарт подготовки и предоставления материалов проектной документации в электронном </a:t>
            </a:r>
            <a:r>
              <a:rPr lang="ru-RU" sz="1400" dirty="0" smtClean="0">
                <a:solidFill>
                  <a:srgbClr val="FF0000"/>
                </a:solidFill>
              </a:rPr>
              <a:t>виде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07740" y="2091764"/>
            <a:ext cx="5228356" cy="1049204"/>
          </a:xfrm>
          <a:prstGeom prst="rect">
            <a:avLst/>
          </a:prstGeom>
          <a:noFill/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 smtClean="0"/>
              <a:t>Информация о порядке подачи документов в электронном виде размещена на официальном сайте администрации города</a:t>
            </a:r>
            <a:r>
              <a:rPr lang="ru-RU" sz="1400" dirty="0"/>
              <a:t>. 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rgbClr val="FF0000"/>
                </a:solidFill>
              </a:rPr>
              <a:t>http</a:t>
            </a:r>
            <a:r>
              <a:rPr lang="ru-RU" sz="1400" dirty="0">
                <a:solidFill>
                  <a:srgbClr val="FF0000"/>
                </a:solidFill>
              </a:rPr>
              <a:t>://www.admkrsk.ru в разделе «</a:t>
            </a:r>
            <a:r>
              <a:rPr lang="ru-RU" sz="1400" dirty="0" smtClean="0">
                <a:solidFill>
                  <a:srgbClr val="FF0000"/>
                </a:solidFill>
              </a:rPr>
              <a:t>Город сегодня/Градостроительство»</a:t>
            </a:r>
          </a:p>
          <a:p>
            <a:pPr algn="l"/>
            <a:endParaRPr lang="ru-RU" sz="1400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267744" y="4005064"/>
            <a:ext cx="4968552" cy="875998"/>
          </a:xfrm>
          <a:prstGeom prst="rect">
            <a:avLst/>
          </a:prstGeom>
          <a:noFill/>
        </p:spPr>
        <p:txBody>
          <a:bodyPr vert="horz" lIns="0" rIns="18288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/>
              <a:t>Застройщиком формируется пакет документов на бумажном носителе и в виде электронных документов, заверенных электронно-цифровой подписью. 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267745" y="5013176"/>
            <a:ext cx="3710308" cy="1584176"/>
          </a:xfrm>
          <a:prstGeom prst="rect">
            <a:avLst/>
          </a:prstGeom>
          <a:noFill/>
        </p:spPr>
        <p:txBody>
          <a:bodyPr vert="horz" lIns="0" rIns="18288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 smtClean="0"/>
              <a:t>Проектная </a:t>
            </a:r>
            <a:r>
              <a:rPr lang="ru-RU" sz="1400" dirty="0"/>
              <a:t>документация в электронном виде размещается в системе в виде файлов формата </a:t>
            </a:r>
            <a:r>
              <a:rPr lang="ru-RU" sz="1400" dirty="0" err="1"/>
              <a:t>Pdf</a:t>
            </a:r>
            <a:r>
              <a:rPr lang="ru-RU" sz="1400" dirty="0"/>
              <a:t>. </a:t>
            </a:r>
            <a:endParaRPr lang="ru-RU" sz="1400" dirty="0" smtClean="0"/>
          </a:p>
          <a:p>
            <a:pPr algn="l"/>
            <a:r>
              <a:rPr lang="ru-RU" sz="1400" dirty="0" smtClean="0"/>
              <a:t>Схема </a:t>
            </a:r>
            <a:r>
              <a:rPr lang="ru-RU" sz="1400" dirty="0"/>
              <a:t>планировочной организации в формате растровой копии чертежа с графической привязкой размещается в плане территории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080" y="2058819"/>
            <a:ext cx="2959587" cy="175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55167" y="3125739"/>
            <a:ext cx="3071855" cy="763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40" y="3125739"/>
            <a:ext cx="1870321" cy="2664296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4168" y="4807006"/>
            <a:ext cx="2808312" cy="186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слайда"/>
          <p:cNvSpPr/>
          <p:nvPr/>
        </p:nvSpPr>
        <p:spPr>
          <a:xfrm>
            <a:off x="3063627" y="790903"/>
            <a:ext cx="5828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 smtClean="0"/>
              <a:t>Выдача </a:t>
            </a:r>
            <a:r>
              <a:rPr lang="ru-RU" kern="0" dirty="0"/>
              <a:t>разрешения на строительство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878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2204864"/>
            <a:ext cx="4464266" cy="212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79512" y="1556792"/>
            <a:ext cx="4464266" cy="685169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200" dirty="0" smtClean="0">
                <a:solidFill>
                  <a:schemeClr val="bg1"/>
                </a:solidFill>
              </a:rPr>
              <a:t>Создание объекта капитального строительства, заполнение его проектных характеристик объекта, внесение необходимой документации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080" y="2634373"/>
            <a:ext cx="3474376" cy="170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3774" y="2060848"/>
            <a:ext cx="2750989" cy="192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8095" y="1626691"/>
            <a:ext cx="2438376" cy="176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1" y="4328007"/>
            <a:ext cx="4464265" cy="240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9775" y="4322893"/>
            <a:ext cx="4095330" cy="240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39552" y="2454208"/>
            <a:ext cx="2448272" cy="109786"/>
          </a:xfrm>
          <a:prstGeom prst="rect">
            <a:avLst/>
          </a:prstGeom>
          <a:solidFill>
            <a:srgbClr val="FF0000">
              <a:alpha val="3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79512" y="3741462"/>
            <a:ext cx="4464265" cy="6956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1200">
                <a:solidFill>
                  <a:schemeClr val="bg1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dirty="0"/>
              <a:t>Внесение графической информации о проектируемом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объекте </a:t>
            </a:r>
            <a:r>
              <a:rPr lang="ru-RU" dirty="0"/>
              <a:t>в план территории и проверка на соответствие градостроительному плану</a:t>
            </a: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4752313" y="3741462"/>
            <a:ext cx="4112791" cy="6956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1200">
                <a:solidFill>
                  <a:schemeClr val="bg1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dirty="0"/>
              <a:t>Проверка проектируемого объекта на соответствие документации по планировке территории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21" name="Заголовок слайда"/>
          <p:cNvSpPr/>
          <p:nvPr/>
        </p:nvSpPr>
        <p:spPr>
          <a:xfrm>
            <a:off x="3063627" y="790903"/>
            <a:ext cx="5828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 smtClean="0"/>
              <a:t>Выдача </a:t>
            </a:r>
            <a:r>
              <a:rPr lang="ru-RU" kern="0" dirty="0"/>
              <a:t>разрешения на строительство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355529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7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876" y="2003215"/>
            <a:ext cx="442716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460088" y="1628800"/>
            <a:ext cx="4431954" cy="3600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1200">
                <a:solidFill>
                  <a:schemeClr val="bg1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dirty="0"/>
              <a:t>Подготовка отчета «Разрешение на строительство объекта»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72316" y="2876920"/>
            <a:ext cx="7750993" cy="373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Подпись" descr="Зуевский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8051" y="4743340"/>
            <a:ext cx="983389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Печать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5F6FA"/>
              </a:clrFrom>
              <a:clrTo>
                <a:srgbClr val="F5F6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6043" y="4839332"/>
            <a:ext cx="1384933" cy="1162051"/>
          </a:xfrm>
          <a:prstGeom prst="rect">
            <a:avLst/>
          </a:prstGeom>
        </p:spPr>
      </p:pic>
      <p:pic>
        <p:nvPicPr>
          <p:cNvPr id="12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998475" y="2538746"/>
            <a:ext cx="1413285" cy="109786"/>
          </a:xfrm>
          <a:prstGeom prst="rect">
            <a:avLst/>
          </a:prstGeom>
          <a:solidFill>
            <a:srgbClr val="FF0000">
              <a:alpha val="3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17" name="Заголовок слайда"/>
          <p:cNvSpPr/>
          <p:nvPr/>
        </p:nvSpPr>
        <p:spPr>
          <a:xfrm>
            <a:off x="3063627" y="790903"/>
            <a:ext cx="5828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 smtClean="0"/>
              <a:t>Выдача </a:t>
            </a:r>
            <a:r>
              <a:rPr lang="ru-RU" kern="0" dirty="0"/>
              <a:t>разрешения на строительство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326546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3249587" y="1384961"/>
            <a:ext cx="2507447" cy="1482834"/>
            <a:chOff x="3249587" y="1384961"/>
            <a:chExt cx="2507447" cy="1482834"/>
          </a:xfrm>
        </p:grpSpPr>
        <p:sp>
          <p:nvSpPr>
            <p:cNvPr id="33" name="Куб 32"/>
            <p:cNvSpPr/>
            <p:nvPr/>
          </p:nvSpPr>
          <p:spPr>
            <a:xfrm>
              <a:off x="3249587" y="1384961"/>
              <a:ext cx="2507447" cy="1482834"/>
            </a:xfrm>
            <a:prstGeom prst="cub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97957" y="2394670"/>
              <a:ext cx="19221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890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latin typeface="Calibri" pitchFamily="34" charset="0"/>
                  <a:cs typeface="Arial" pitchFamily="34" charset="0"/>
                </a:rPr>
                <a:t>ИСОГД </a:t>
              </a:r>
              <a:endParaRPr lang="ru-RU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Куб 4"/>
          <p:cNvSpPr/>
          <p:nvPr/>
        </p:nvSpPr>
        <p:spPr>
          <a:xfrm>
            <a:off x="3265711" y="768114"/>
            <a:ext cx="2475201" cy="1580768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ыноска 1 6"/>
          <p:cNvSpPr/>
          <p:nvPr/>
        </p:nvSpPr>
        <p:spPr>
          <a:xfrm>
            <a:off x="2881647" y="2927558"/>
            <a:ext cx="1964060" cy="1077506"/>
          </a:xfrm>
          <a:prstGeom prst="borderCallout1">
            <a:avLst>
              <a:gd name="adj1" fmla="val 60715"/>
              <a:gd name="adj2" fmla="val 364"/>
              <a:gd name="adj3" fmla="val 86388"/>
              <a:gd name="adj4" fmla="val -661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94629" y="237229"/>
            <a:ext cx="48965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/>
              <a:t>ИСОГД в составе </a:t>
            </a:r>
            <a:r>
              <a:rPr lang="ru-RU" b="1" dirty="0"/>
              <a:t>ЕМ ГИС</a:t>
            </a:r>
            <a:endParaRPr lang="en-US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579863" y="553964"/>
            <a:ext cx="1895391" cy="830997"/>
          </a:xfrm>
          <a:prstGeom prst="rect">
            <a:avLst/>
          </a:prstGeom>
          <a:scene3d>
            <a:camera prst="isometricOffAxis1Top"/>
            <a:lightRig rig="threePt" dir="t"/>
          </a:scene3d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Calibri" pitchFamily="34" charset="0"/>
                <a:cs typeface="Arial" pitchFamily="34" charset="0"/>
              </a:rPr>
              <a:t>Единая база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Calibri" pitchFamily="34" charset="0"/>
                <a:cs typeface="Arial" pitchFamily="34" charset="0"/>
              </a:rPr>
              <a:t>данных МО</a:t>
            </a:r>
            <a:endParaRPr lang="ru-RU" sz="24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828484" y="6480720"/>
            <a:ext cx="226368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961286" y="5906952"/>
            <a:ext cx="5363231" cy="8925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Calibri" pitchFamily="34" charset="0"/>
                <a:cs typeface="Arial" pitchFamily="34" charset="0"/>
              </a:rPr>
              <a:t>Другие структурные подразделения администрации </a:t>
            </a:r>
            <a:r>
              <a:rPr lang="ru-RU" sz="1400" b="1" dirty="0" smtClean="0">
                <a:latin typeface="Calibri" pitchFamily="34" charset="0"/>
                <a:cs typeface="Arial" pitchFamily="34" charset="0"/>
              </a:rPr>
              <a:t>города, муниципальные учреждения, администрации районов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350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ПОЛЬЗОВАТЕЛЕЙ</a:t>
            </a:r>
            <a:endParaRPr lang="ru-RU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grpSp>
        <p:nvGrpSpPr>
          <p:cNvPr id="96" name="Группа 95"/>
          <p:cNvGrpSpPr/>
          <p:nvPr/>
        </p:nvGrpSpPr>
        <p:grpSpPr>
          <a:xfrm>
            <a:off x="163003" y="970546"/>
            <a:ext cx="8714001" cy="4042486"/>
            <a:chOff x="163003" y="970546"/>
            <a:chExt cx="8714001" cy="4042486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6278294" y="970546"/>
              <a:ext cx="2598710" cy="232371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sz="1400" b="1" dirty="0" smtClean="0">
                  <a:latin typeface="+mj-lt"/>
                </a:rPr>
                <a:t>АИС</a:t>
              </a:r>
            </a:p>
            <a:p>
              <a:pPr algn="ctr" eaLnBrk="0" hangingPunct="0"/>
              <a:r>
                <a:rPr lang="ru-RU" sz="1400" b="1" dirty="0" smtClean="0">
                  <a:latin typeface="+mj-lt"/>
                </a:rPr>
                <a:t>«Муниципальное имущество </a:t>
              </a:r>
              <a:r>
                <a:rPr lang="en-US" sz="1400" b="1" dirty="0" smtClean="0">
                  <a:latin typeface="+mj-lt"/>
                </a:rPr>
                <a:t/>
              </a:r>
              <a:br>
                <a:rPr lang="en-US" sz="1400" b="1" dirty="0" smtClean="0">
                  <a:latin typeface="+mj-lt"/>
                </a:rPr>
              </a:br>
              <a:r>
                <a:rPr lang="ru-RU" sz="1400" b="1" dirty="0" smtClean="0">
                  <a:latin typeface="+mj-lt"/>
                </a:rPr>
                <a:t>и землеустройство»</a:t>
              </a:r>
            </a:p>
            <a:p>
              <a:pPr eaLnBrk="0" hangingPunct="0">
                <a:spcBef>
                  <a:spcPts val="600"/>
                </a:spcBef>
                <a:buSzPct val="60000"/>
              </a:pPr>
              <a:r>
                <a:rPr lang="en-US" sz="1200" dirty="0" smtClean="0"/>
                <a:t>1. </a:t>
              </a:r>
              <a:r>
                <a:rPr lang="ru-RU" sz="1200" dirty="0" smtClean="0"/>
                <a:t>АИП «Адресный реестр»</a:t>
              </a:r>
            </a:p>
            <a:p>
              <a:pPr eaLnBrk="0" hangingPunct="0">
                <a:spcBef>
                  <a:spcPts val="600"/>
                </a:spcBef>
                <a:buSzPct val="60000"/>
              </a:pPr>
              <a:r>
                <a:rPr lang="en-US" sz="1200" dirty="0" smtClean="0"/>
                <a:t>2. </a:t>
              </a:r>
              <a:r>
                <a:rPr lang="ru-RU" sz="1200" dirty="0" smtClean="0"/>
                <a:t>АИП «Муниципальное </a:t>
              </a:r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en-US" sz="1200" dirty="0" smtClean="0"/>
                <a:t>    </a:t>
              </a:r>
              <a:r>
                <a:rPr lang="ru-RU" sz="1200" dirty="0" smtClean="0"/>
                <a:t>имущество» </a:t>
              </a:r>
              <a:endParaRPr lang="en-US" sz="1200" dirty="0" smtClean="0">
                <a:solidFill>
                  <a:schemeClr val="tx2"/>
                </a:solidFill>
              </a:endParaRPr>
            </a:p>
            <a:p>
              <a:pPr eaLnBrk="0" hangingPunct="0">
                <a:spcBef>
                  <a:spcPts val="600"/>
                </a:spcBef>
                <a:buSzPct val="60000"/>
              </a:pPr>
              <a:r>
                <a:rPr lang="en-US" sz="1200" dirty="0" smtClean="0"/>
                <a:t>3. </a:t>
              </a:r>
              <a:r>
                <a:rPr lang="ru-RU" sz="1200" dirty="0" smtClean="0"/>
                <a:t>АИП «Земельные участки» </a:t>
              </a:r>
              <a:endParaRPr lang="en-US" sz="1200" dirty="0" smtClean="0">
                <a:solidFill>
                  <a:schemeClr val="tx2"/>
                </a:solidFill>
              </a:endParaRPr>
            </a:p>
            <a:p>
              <a:pPr eaLnBrk="0" hangingPunct="0">
                <a:spcBef>
                  <a:spcPts val="600"/>
                </a:spcBef>
                <a:buSzPct val="60000"/>
              </a:pPr>
              <a:r>
                <a:rPr lang="en-US" sz="1200" dirty="0" smtClean="0"/>
                <a:t>4. </a:t>
              </a:r>
              <a:r>
                <a:rPr lang="ru-RU" sz="1200" dirty="0" smtClean="0"/>
                <a:t>АИП департамента</a:t>
              </a:r>
            </a:p>
            <a:p>
              <a:pPr algn="ctr" eaLnBrk="0" hangingPunct="0">
                <a:spcBef>
                  <a:spcPts val="600"/>
                </a:spcBef>
                <a:buSzPct val="60000"/>
              </a:pPr>
              <a:r>
                <a:rPr lang="ru-RU" b="1" dirty="0" smtClean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rPr>
                <a:t>20 АРМ</a:t>
              </a:r>
              <a:endParaRPr lang="ru-RU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3099711" y="2997096"/>
              <a:ext cx="2568947" cy="201593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sz="1400" b="1" dirty="0" smtClean="0">
                  <a:latin typeface="+mj-lt"/>
                </a:rPr>
                <a:t>АИС</a:t>
              </a:r>
            </a:p>
            <a:p>
              <a:pPr algn="ctr" eaLnBrk="0" hangingPunct="0"/>
              <a:r>
                <a:rPr lang="ru-RU" sz="1400" b="1" dirty="0" smtClean="0">
                  <a:latin typeface="+mj-lt"/>
                </a:rPr>
                <a:t>«Градостроительство и архитектура»</a:t>
              </a:r>
            </a:p>
            <a:p>
              <a:pPr eaLnBrk="0" hangingPunct="0">
                <a:spcBef>
                  <a:spcPts val="600"/>
                </a:spcBef>
                <a:buSzPct val="60000"/>
              </a:pPr>
              <a:r>
                <a:rPr lang="en-US" sz="1200" dirty="0" smtClean="0">
                  <a:latin typeface="+mj-lt"/>
                </a:rPr>
                <a:t>1. </a:t>
              </a:r>
              <a:r>
                <a:rPr lang="ru-RU" sz="1200" dirty="0" smtClean="0">
                  <a:latin typeface="+mj-lt"/>
                </a:rPr>
                <a:t>АИП «Градостроительство»</a:t>
              </a:r>
            </a:p>
            <a:p>
              <a:pPr eaLnBrk="0" hangingPunct="0">
                <a:spcBef>
                  <a:spcPts val="600"/>
                </a:spcBef>
                <a:buSzPct val="60000"/>
              </a:pPr>
              <a:r>
                <a:rPr lang="en-US" sz="1200" dirty="0" smtClean="0">
                  <a:latin typeface="+mj-lt"/>
                </a:rPr>
                <a:t>2. </a:t>
              </a:r>
              <a:r>
                <a:rPr lang="ru-RU" sz="1200" dirty="0" smtClean="0">
                  <a:latin typeface="+mj-lt"/>
                </a:rPr>
                <a:t>АИП «Территориального </a:t>
              </a:r>
              <a:r>
                <a:rPr lang="en-US" sz="1200" dirty="0" smtClean="0">
                  <a:latin typeface="+mj-lt"/>
                </a:rPr>
                <a:t/>
              </a:r>
              <a:br>
                <a:rPr lang="en-US" sz="1200" dirty="0" smtClean="0">
                  <a:latin typeface="+mj-lt"/>
                </a:rPr>
              </a:br>
              <a:r>
                <a:rPr lang="en-US" sz="1200" dirty="0" smtClean="0">
                  <a:latin typeface="+mj-lt"/>
                </a:rPr>
                <a:t>    </a:t>
              </a:r>
              <a:r>
                <a:rPr lang="ru-RU" sz="1200" dirty="0" smtClean="0">
                  <a:latin typeface="+mj-lt"/>
                </a:rPr>
                <a:t>планирования и правил </a:t>
              </a:r>
              <a:r>
                <a:rPr lang="en-US" sz="1200" dirty="0" smtClean="0">
                  <a:latin typeface="+mj-lt"/>
                </a:rPr>
                <a:t/>
              </a:r>
              <a:br>
                <a:rPr lang="en-US" sz="1200" dirty="0" smtClean="0">
                  <a:latin typeface="+mj-lt"/>
                </a:rPr>
              </a:br>
              <a:r>
                <a:rPr lang="en-US" sz="1200" dirty="0" smtClean="0">
                  <a:latin typeface="+mj-lt"/>
                </a:rPr>
                <a:t>    </a:t>
              </a:r>
              <a:r>
                <a:rPr lang="ru-RU" sz="1200" dirty="0" smtClean="0">
                  <a:latin typeface="+mj-lt"/>
                </a:rPr>
                <a:t>землепользования»</a:t>
              </a:r>
            </a:p>
            <a:p>
              <a:pPr algn="ctr" eaLnBrk="0" hangingPunct="0">
                <a:spcBef>
                  <a:spcPts val="600"/>
                </a:spcBef>
                <a:buSzPct val="60000"/>
              </a:pPr>
              <a:r>
                <a:rPr lang="ru-RU" b="1" dirty="0" smtClean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rPr>
                <a:t>16 АРМ</a:t>
              </a:r>
              <a:endParaRPr lang="ru-RU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163003" y="1681207"/>
              <a:ext cx="2598710" cy="227754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sz="1400" b="1" dirty="0" smtClean="0">
                  <a:latin typeface="+mj-lt"/>
                </a:rPr>
                <a:t>АИС </a:t>
              </a:r>
            </a:p>
            <a:p>
              <a:pPr algn="ctr" eaLnBrk="0" hangingPunct="0"/>
              <a:r>
                <a:rPr lang="ru-RU" sz="1400" b="1" dirty="0" smtClean="0">
                  <a:latin typeface="+mj-lt"/>
                </a:rPr>
                <a:t>«Городское хозяйство»</a:t>
              </a:r>
              <a:endParaRPr lang="en-US" sz="1400" dirty="0" smtClean="0">
                <a:latin typeface="+mj-lt"/>
              </a:endParaRPr>
            </a:p>
            <a:p>
              <a:pPr algn="ctr" eaLnBrk="0" hangingPunct="0">
                <a:buSzPct val="60000"/>
              </a:pPr>
              <a:endParaRPr lang="en-US" sz="1400" dirty="0" smtClean="0">
                <a:solidFill>
                  <a:schemeClr val="tx2"/>
                </a:solidFill>
              </a:endParaRPr>
            </a:p>
            <a:p>
              <a:pPr eaLnBrk="0" hangingPunct="0">
                <a:spcBef>
                  <a:spcPts val="600"/>
                </a:spcBef>
                <a:buSzPct val="60000"/>
              </a:pPr>
              <a:r>
                <a:rPr lang="en-US" sz="1200" dirty="0" smtClean="0"/>
                <a:t>1. </a:t>
              </a:r>
              <a:r>
                <a:rPr lang="ru-RU" sz="1200" dirty="0" smtClean="0"/>
                <a:t>АИП «Инженерные</a:t>
              </a:r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en-US" sz="1200" dirty="0" smtClean="0"/>
                <a:t>   </a:t>
              </a:r>
              <a:r>
                <a:rPr lang="ru-RU" sz="1200" dirty="0" smtClean="0"/>
                <a:t> коммуникации» </a:t>
              </a:r>
              <a:endParaRPr lang="en-US" sz="1200" dirty="0" smtClean="0">
                <a:solidFill>
                  <a:schemeClr val="tx2"/>
                </a:solidFill>
              </a:endParaRPr>
            </a:p>
            <a:p>
              <a:pPr eaLnBrk="0" hangingPunct="0">
                <a:spcBef>
                  <a:spcPts val="600"/>
                </a:spcBef>
                <a:buSzPct val="60000"/>
              </a:pPr>
              <a:r>
                <a:rPr lang="en-US" sz="1200" dirty="0" smtClean="0"/>
                <a:t>2. </a:t>
              </a:r>
              <a:r>
                <a:rPr lang="ru-RU" sz="1200" dirty="0" smtClean="0"/>
                <a:t>АИП «Улично-дорожная</a:t>
              </a:r>
              <a:r>
                <a:rPr lang="en-US" sz="1200" dirty="0" smtClean="0"/>
                <a:t/>
              </a:r>
              <a:br>
                <a:rPr lang="en-US" sz="1200" dirty="0" smtClean="0"/>
              </a:br>
              <a:r>
                <a:rPr lang="en-US" sz="1200" dirty="0" smtClean="0"/>
                <a:t>   </a:t>
              </a:r>
              <a:r>
                <a:rPr lang="ru-RU" sz="1200" dirty="0" smtClean="0"/>
                <a:t> сеть»</a:t>
              </a:r>
            </a:p>
            <a:p>
              <a:pPr eaLnBrk="0" hangingPunct="0">
                <a:spcBef>
                  <a:spcPts val="600"/>
                </a:spcBef>
                <a:buSzPct val="60000"/>
              </a:pPr>
              <a:r>
                <a:rPr lang="en-US" sz="1200" dirty="0" smtClean="0"/>
                <a:t>3. </a:t>
              </a:r>
              <a:r>
                <a:rPr lang="ru-RU" sz="1200" dirty="0" smtClean="0"/>
                <a:t>АИП «Жилищный фонд»</a:t>
              </a:r>
            </a:p>
            <a:p>
              <a:pPr algn="ctr" eaLnBrk="0" hangingPunct="0">
                <a:spcBef>
                  <a:spcPts val="600"/>
                </a:spcBef>
                <a:buSzPct val="60000"/>
              </a:pPr>
              <a:r>
                <a:rPr lang="ru-RU" b="1" dirty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rPr>
                <a:t>11 </a:t>
              </a:r>
              <a:r>
                <a:rPr lang="ru-RU" b="1" dirty="0" smtClean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rPr>
                <a:t>АРМ</a:t>
              </a:r>
              <a:endParaRPr lang="ru-RU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496660" y="3348861"/>
            <a:ext cx="8027820" cy="2482192"/>
            <a:chOff x="496660" y="3348861"/>
            <a:chExt cx="8027820" cy="248219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401614" y="3348861"/>
              <a:ext cx="2122866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Департамент муниципального имущества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 </a:t>
              </a: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и 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/>
              </a:r>
              <a:b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</a:b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земельных отношений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400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Arial" pitchFamily="34" charset="0"/>
                </a:rPr>
                <a:t>182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Arial" pitchFamily="34" charset="0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Arial" pitchFamily="34" charset="0"/>
                </a:rPr>
                <a:t>пользователя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062206" y="4815390"/>
              <a:ext cx="264150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1" dirty="0" smtClean="0">
                  <a:latin typeface="+mj-lt"/>
                  <a:cs typeface="Arial" pitchFamily="34" charset="0"/>
                </a:rPr>
                <a:t>Департамент</a:t>
              </a:r>
              <a:r>
                <a:rPr lang="en-US" sz="1400" b="1" dirty="0" smtClean="0">
                  <a:latin typeface="+mj-lt"/>
                  <a:cs typeface="Arial" pitchFamily="34" charset="0"/>
                </a:rPr>
                <a:t/>
              </a:r>
              <a:br>
                <a:rPr lang="en-US" sz="1400" b="1" dirty="0" smtClean="0">
                  <a:latin typeface="+mj-lt"/>
                  <a:cs typeface="Arial" pitchFamily="34" charset="0"/>
                </a:rPr>
              </a:br>
              <a:r>
                <a:rPr lang="ru-RU" sz="1400" b="1" dirty="0" smtClean="0">
                  <a:latin typeface="+mj-lt"/>
                  <a:cs typeface="Arial" pitchFamily="34" charset="0"/>
                </a:rPr>
                <a:t>градостроительства,</a:t>
              </a:r>
              <a:r>
                <a:rPr lang="en-US" sz="1400" b="1" dirty="0" smtClean="0">
                  <a:latin typeface="+mj-lt"/>
                  <a:cs typeface="Arial" pitchFamily="34" charset="0"/>
                </a:rPr>
                <a:t/>
              </a:r>
              <a:br>
                <a:rPr lang="en-US" sz="1400" b="1" dirty="0" smtClean="0">
                  <a:latin typeface="+mj-lt"/>
                  <a:cs typeface="Arial" pitchFamily="34" charset="0"/>
                </a:rPr>
              </a:br>
              <a:r>
                <a:rPr lang="ru-RU" sz="1400" b="1" dirty="0" smtClean="0">
                  <a:latin typeface="+mj-lt"/>
                  <a:cs typeface="Arial" pitchFamily="34" charset="0"/>
                </a:rPr>
                <a:t> управление архитектуры</a:t>
              </a:r>
              <a:endParaRPr lang="ru-RU" sz="1400" b="1" dirty="0">
                <a:latin typeface="+mj-lt"/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rPr>
                <a:t>97</a:t>
              </a:r>
              <a:r>
                <a:rPr lang="ru-RU" b="1" dirty="0" smtClean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rPr>
                <a:t> </a:t>
              </a:r>
              <a:r>
                <a:rPr lang="ru-RU" dirty="0" smtClean="0">
                  <a:solidFill>
                    <a:schemeClr val="accent1">
                      <a:lumMod val="75000"/>
                    </a:schemeClr>
                  </a:solidFill>
                  <a:cs typeface="Arial" pitchFamily="34" charset="0"/>
                </a:rPr>
                <a:t>ПОЛЬЗОВАТЕЛЕЙ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96660" y="4149080"/>
              <a:ext cx="177840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1" dirty="0">
                  <a:latin typeface="+mj-lt"/>
                  <a:cs typeface="Arial" pitchFamily="34" charset="0"/>
                </a:rPr>
                <a:t>Департамент городского Хозяйства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400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cs typeface="Arial" pitchFamily="34" charset="0"/>
                </a:rPr>
                <a:t>88</a:t>
              </a:r>
              <a:r>
                <a:rPr lang="ru-RU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cs typeface="Arial" pitchFamily="34" charset="0"/>
                </a:rPr>
                <a:t> пользователей</a:t>
              </a:r>
              <a:endParaRPr lang="ru-RU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endParaRPr>
            </a:p>
          </p:txBody>
        </p:sp>
      </p:grpSp>
      <p:cxnSp>
        <p:nvCxnSpPr>
          <p:cNvPr id="48" name="Прямая со стрелкой 47"/>
          <p:cNvCxnSpPr/>
          <p:nvPr/>
        </p:nvCxnSpPr>
        <p:spPr>
          <a:xfrm>
            <a:off x="5491981" y="4318387"/>
            <a:ext cx="32246" cy="162059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3233465" y="4330854"/>
            <a:ext cx="32246" cy="162059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H="1">
            <a:off x="2507747" y="2160961"/>
            <a:ext cx="886197" cy="50815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>
            <a:off x="5636959" y="2091382"/>
            <a:ext cx="847973" cy="47975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>
            <a:off x="3997734" y="2754486"/>
            <a:ext cx="0" cy="29880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flipV="1">
            <a:off x="4139952" y="2764002"/>
            <a:ext cx="0" cy="27977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flipH="1" flipV="1">
            <a:off x="5563278" y="2268436"/>
            <a:ext cx="847973" cy="47705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 flipV="1">
            <a:off x="2651086" y="2439998"/>
            <a:ext cx="742181" cy="42779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Соединительная линия уступом 90"/>
          <p:cNvCxnSpPr/>
          <p:nvPr/>
        </p:nvCxnSpPr>
        <p:spPr>
          <a:xfrm rot="16200000" flipH="1">
            <a:off x="1303472" y="4511892"/>
            <a:ext cx="2332919" cy="457200"/>
          </a:xfrm>
          <a:prstGeom prst="bent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Соединительная линия уступом 93"/>
          <p:cNvCxnSpPr/>
          <p:nvPr/>
        </p:nvCxnSpPr>
        <p:spPr>
          <a:xfrm rot="5400000">
            <a:off x="4836864" y="4187620"/>
            <a:ext cx="2998665" cy="504056"/>
          </a:xfrm>
          <a:prstGeom prst="bent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094601" y="1315239"/>
            <a:ext cx="2264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Заявки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Arial" pitchFamily="34" charset="0"/>
              </a:rPr>
              <a:t>,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Субъекты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,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Адреса</a:t>
            </a:r>
          </a:p>
          <a:p>
            <a:pPr marL="889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Участки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,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 др.</a:t>
            </a:r>
          </a:p>
          <a:p>
            <a:pPr marL="88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Arial" pitchFamily="34" charset="0"/>
              </a:rPr>
              <a:t>Единые классификаторы и справочники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40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t="14528" r="6301" b="7352"/>
          <a:stretch/>
        </p:blipFill>
        <p:spPr bwMode="auto">
          <a:xfrm>
            <a:off x="179512" y="3570954"/>
            <a:ext cx="6038841" cy="288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989697" y="1268760"/>
            <a:ext cx="6995409" cy="122413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1400" dirty="0"/>
              <a:t>Для </a:t>
            </a:r>
            <a:r>
              <a:rPr lang="ru-RU" sz="1400" dirty="0" smtClean="0"/>
              <a:t>осуществления комплексного и устойчивого развития территории муниципального образования департаментом </a:t>
            </a:r>
            <a:r>
              <a:rPr lang="ru-RU" sz="1400" dirty="0"/>
              <a:t>градостроительства </a:t>
            </a:r>
            <a:r>
              <a:rPr lang="ru-RU" sz="1400" dirty="0" smtClean="0"/>
              <a:t>на </a:t>
            </a:r>
            <a:r>
              <a:rPr lang="ru-RU" sz="1400" dirty="0"/>
              <a:t>основе </a:t>
            </a:r>
            <a:r>
              <a:rPr lang="ru-RU" sz="1600" b="1" dirty="0" smtClean="0"/>
              <a:t>Приказа </a:t>
            </a:r>
            <a:r>
              <a:rPr lang="ru-RU" sz="1600" b="1" dirty="0"/>
              <a:t>Минэкономразвития РФ от 07.12.2016 №793 </a:t>
            </a:r>
            <a:r>
              <a:rPr lang="ru-RU" sz="1400" dirty="0"/>
              <a:t>«Об утверждении Требований к описанию и отображению в документах территориального планирования объектов федерального значения, объектов регионального значения, объектов местного значения»  разработаны </a:t>
            </a:r>
            <a:r>
              <a:rPr lang="ru-RU" sz="1600" b="1" dirty="0"/>
              <a:t>Требования к </a:t>
            </a:r>
            <a:r>
              <a:rPr lang="ru-RU" sz="1600" b="1" dirty="0" smtClean="0"/>
              <a:t>описанию </a:t>
            </a:r>
            <a:r>
              <a:rPr lang="ru-RU" sz="1600" b="1" dirty="0"/>
              <a:t>объектной графической </a:t>
            </a:r>
            <a:r>
              <a:rPr lang="ru-RU" sz="1600" b="1" dirty="0" smtClean="0"/>
              <a:t>информации графических материалов, </a:t>
            </a:r>
            <a:r>
              <a:rPr lang="ru-RU" sz="1600" b="1" dirty="0"/>
              <a:t>чертежей проекта планировки и </a:t>
            </a:r>
            <a:r>
              <a:rPr lang="ru-RU" sz="1600" b="1" dirty="0" smtClean="0"/>
              <a:t>межевания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49704" y="2691589"/>
            <a:ext cx="2638120" cy="73741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vert="horz" lIns="0" rIns="18288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/>
              <a:t>Схема подготовки и согласования </a:t>
            </a:r>
            <a:r>
              <a:rPr lang="ru-RU" sz="1600" b="1" dirty="0" err="1" smtClean="0"/>
              <a:t>ППи</a:t>
            </a:r>
            <a:r>
              <a:rPr lang="ru-RU" sz="1600" b="1" dirty="0" smtClean="0"/>
              <a:t> М</a:t>
            </a:r>
            <a:endParaRPr lang="ru-RU" sz="1600" dirty="0"/>
          </a:p>
        </p:txBody>
      </p:sp>
      <p:pic>
        <p:nvPicPr>
          <p:cNvPr id="14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слайда"/>
          <p:cNvSpPr/>
          <p:nvPr/>
        </p:nvSpPr>
        <p:spPr>
          <a:xfrm>
            <a:off x="2078061" y="803749"/>
            <a:ext cx="5828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 smtClean="0"/>
              <a:t>Использование базовых стандартов на местном уровне</a:t>
            </a:r>
            <a:endParaRPr lang="ru-RU" kern="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3768351" y="2698061"/>
            <a:ext cx="1224136" cy="3668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/>
              <a:t>ТЗ ВЕКТОР</a:t>
            </a:r>
            <a:endParaRPr lang="ru-RU" sz="1400" dirty="0"/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5220030" y="2691589"/>
            <a:ext cx="1534714" cy="52460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/>
              <a:t>Изготовление </a:t>
            </a:r>
            <a:r>
              <a:rPr lang="ru-RU" sz="1400" b="1" dirty="0" err="1" smtClean="0"/>
              <a:t>ППиМ</a:t>
            </a:r>
            <a:r>
              <a:rPr lang="ru-RU" sz="1400" b="1" dirty="0" smtClean="0"/>
              <a:t> ВЕКТОР</a:t>
            </a:r>
            <a:endParaRPr lang="ru-RU" sz="1400" dirty="0"/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3215721" y="3470076"/>
            <a:ext cx="1534714" cy="52460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/>
              <a:t>Системная проверка</a:t>
            </a:r>
            <a:endParaRPr lang="ru-RU" sz="1400" dirty="0"/>
          </a:p>
        </p:txBody>
      </p:sp>
      <p:sp>
        <p:nvSpPr>
          <p:cNvPr id="25" name="Подзаголовок 2"/>
          <p:cNvSpPr txBox="1">
            <a:spLocks/>
          </p:cNvSpPr>
          <p:nvPr/>
        </p:nvSpPr>
        <p:spPr>
          <a:xfrm>
            <a:off x="6930227" y="3216191"/>
            <a:ext cx="2011441" cy="10048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0" rIns="18288">
            <a:normAutofit fontScale="92500" lnSpcReduction="10000"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/>
              <a:t>Одновременное рассмотрение материалов </a:t>
            </a:r>
            <a:r>
              <a:rPr lang="ru-RU" sz="1400" b="1" dirty="0" err="1" smtClean="0"/>
              <a:t>ППиМ</a:t>
            </a:r>
            <a:r>
              <a:rPr lang="ru-RU" sz="1400" b="1" dirty="0" smtClean="0"/>
              <a:t> всеми структурными подразделениями</a:t>
            </a:r>
            <a:endParaRPr lang="ru-RU" sz="1400" dirty="0"/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5076056" y="3374928"/>
            <a:ext cx="1707300" cy="7423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/>
              <a:t>Размещение в ЕМ ГИС для проверки</a:t>
            </a:r>
            <a:endParaRPr lang="ru-RU" sz="1400" dirty="0"/>
          </a:p>
        </p:txBody>
      </p:sp>
      <p:sp>
        <p:nvSpPr>
          <p:cNvPr id="27" name="Подзаголовок 2"/>
          <p:cNvSpPr txBox="1">
            <a:spLocks/>
          </p:cNvSpPr>
          <p:nvPr/>
        </p:nvSpPr>
        <p:spPr>
          <a:xfrm>
            <a:off x="4687544" y="4347974"/>
            <a:ext cx="3628871" cy="52460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/>
              <a:t>Размещение на публичном информационном сервисе проекта </a:t>
            </a:r>
            <a:r>
              <a:rPr lang="ru-RU" sz="1400" b="1" dirty="0" err="1" smtClean="0"/>
              <a:t>ППиМ</a:t>
            </a:r>
            <a:endParaRPr lang="ru-RU" sz="1400" dirty="0"/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5292080" y="5013176"/>
            <a:ext cx="2484322" cy="3009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0" rIns="18288">
            <a:normAutofit lnSpcReduction="10000"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/>
              <a:t>Утверждение </a:t>
            </a:r>
            <a:r>
              <a:rPr lang="ru-RU" sz="1400" b="1" dirty="0" err="1" smtClean="0"/>
              <a:t>ППиМ</a:t>
            </a:r>
            <a:endParaRPr lang="ru-RU" sz="1400" dirty="0"/>
          </a:p>
        </p:txBody>
      </p:sp>
      <p:sp>
        <p:nvSpPr>
          <p:cNvPr id="29" name="Подзаголовок 2"/>
          <p:cNvSpPr txBox="1">
            <a:spLocks/>
          </p:cNvSpPr>
          <p:nvPr/>
        </p:nvSpPr>
        <p:spPr>
          <a:xfrm>
            <a:off x="5292080" y="5445224"/>
            <a:ext cx="2484322" cy="10801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/>
              <a:t>Регистрация в ИСОГД и размещение </a:t>
            </a:r>
            <a:r>
              <a:rPr lang="ru-RU" sz="1400" b="1" dirty="0" smtClean="0"/>
              <a:t>в ЕМ ГИС и на публичном сервисе утвержденного </a:t>
            </a:r>
            <a:r>
              <a:rPr lang="ru-RU" sz="1400" b="1" dirty="0" err="1" smtClean="0"/>
              <a:t>ППиМ</a:t>
            </a:r>
            <a:endParaRPr lang="ru-RU" sz="1400" dirty="0"/>
          </a:p>
        </p:txBody>
      </p:sp>
      <p:cxnSp>
        <p:nvCxnSpPr>
          <p:cNvPr id="3" name="Прямая со стрелкой 2"/>
          <p:cNvCxnSpPr>
            <a:stCxn id="22" idx="3"/>
            <a:endCxn id="23" idx="1"/>
          </p:cNvCxnSpPr>
          <p:nvPr/>
        </p:nvCxnSpPr>
        <p:spPr>
          <a:xfrm>
            <a:off x="4992487" y="2881466"/>
            <a:ext cx="227543" cy="7242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104581" y="3216191"/>
            <a:ext cx="0" cy="21280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754744" y="3746114"/>
            <a:ext cx="481552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26" idx="1"/>
          </p:cNvCxnSpPr>
          <p:nvPr/>
        </p:nvCxnSpPr>
        <p:spPr>
          <a:xfrm flipH="1">
            <a:off x="4380419" y="3746115"/>
            <a:ext cx="695637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6501979" y="4135165"/>
            <a:ext cx="0" cy="21280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6534241" y="4872576"/>
            <a:ext cx="0" cy="21280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6534241" y="5314140"/>
            <a:ext cx="0" cy="21280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18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0932" y="3212976"/>
            <a:ext cx="5045164" cy="32479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слайда"/>
          <p:cNvSpPr/>
          <p:nvPr/>
        </p:nvSpPr>
        <p:spPr>
          <a:xfrm>
            <a:off x="2155929" y="404664"/>
            <a:ext cx="5540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buClr>
                <a:schemeClr val="tx2"/>
              </a:buClr>
              <a:buSzPct val="115000"/>
              <a:defRPr/>
            </a:pPr>
            <a:r>
              <a:rPr lang="ru-RU" kern="0" dirty="0" smtClean="0"/>
              <a:t>Осуществление информационного взаимодействия</a:t>
            </a:r>
            <a:endParaRPr lang="ru-RU" kern="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0932" y="2597431"/>
            <a:ext cx="1316225" cy="4680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ЕПГУ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99793" y="3356991"/>
            <a:ext cx="1895442" cy="6882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СЭД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9552" y="3391491"/>
            <a:ext cx="2016224" cy="6537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Электронный сервис МУ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Куб 2"/>
          <p:cNvSpPr/>
          <p:nvPr/>
        </p:nvSpPr>
        <p:spPr>
          <a:xfrm>
            <a:off x="539553" y="4293096"/>
            <a:ext cx="3591031" cy="1877876"/>
          </a:xfrm>
          <a:prstGeom prst="cub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/>
          </a:p>
        </p:txBody>
      </p:sp>
      <p:sp>
        <p:nvSpPr>
          <p:cNvPr id="18" name="Прямоугольник 17"/>
          <p:cNvSpPr/>
          <p:nvPr/>
        </p:nvSpPr>
        <p:spPr>
          <a:xfrm>
            <a:off x="5581688" y="4168009"/>
            <a:ext cx="1186007" cy="8637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СМЭВ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Енисей ГУ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991041" y="3377558"/>
            <a:ext cx="1990013" cy="20595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 smtClean="0">
                <a:solidFill>
                  <a:schemeClr val="tx1"/>
                </a:solidFill>
              </a:rPr>
              <a:t>Росреестр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051720" y="2597431"/>
            <a:ext cx="1039228" cy="4680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МФЦ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23929" y="2597432"/>
            <a:ext cx="1151941" cy="4680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ВЭС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559506" y="1415768"/>
            <a:ext cx="2292414" cy="5750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Физические, юридические лица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130584" y="1415768"/>
            <a:ext cx="1591512" cy="5750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Органы власти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940152" y="1415768"/>
            <a:ext cx="2101778" cy="5750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Надзорные органы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0765" y="5008797"/>
            <a:ext cx="3276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МУ по выдачи сведений из ИСОГД и ГПЗУ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8" name="Куб 27"/>
          <p:cNvSpPr/>
          <p:nvPr/>
        </p:nvSpPr>
        <p:spPr>
          <a:xfrm>
            <a:off x="4190910" y="4836963"/>
            <a:ext cx="1118156" cy="1543998"/>
          </a:xfrm>
          <a:prstGeom prst="cub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/>
          </a:p>
        </p:txBody>
      </p:sp>
      <p:sp>
        <p:nvSpPr>
          <p:cNvPr id="31" name="TextBox 30"/>
          <p:cNvSpPr txBox="1"/>
          <p:nvPr/>
        </p:nvSpPr>
        <p:spPr>
          <a:xfrm>
            <a:off x="3851920" y="5437127"/>
            <a:ext cx="1638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0000"/>
                </a:solidFill>
              </a:rPr>
              <a:t>Публичный</a:t>
            </a:r>
          </a:p>
          <a:p>
            <a:pPr algn="ctr"/>
            <a:r>
              <a:rPr lang="ru-RU" sz="1200" dirty="0" smtClean="0">
                <a:solidFill>
                  <a:srgbClr val="FF0000"/>
                </a:solidFill>
              </a:rPr>
              <a:t>информационный ресурс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017043" y="4377673"/>
            <a:ext cx="2744767" cy="37916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6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ИСОГД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836457" y="2413317"/>
            <a:ext cx="2088232" cy="7491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Федеральные ГИС и ВЭБ сервисы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4926340" y="2000261"/>
            <a:ext cx="0" cy="106522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6246056" y="2025650"/>
            <a:ext cx="0" cy="10713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4283968" y="3097038"/>
            <a:ext cx="19620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4304137" y="3091551"/>
            <a:ext cx="0" cy="28600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3518262" y="1975409"/>
            <a:ext cx="5667" cy="47163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>
            <a:off x="5259345" y="1975998"/>
            <a:ext cx="5667" cy="47163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6666960" y="2000261"/>
            <a:ext cx="5667" cy="47163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3523929" y="2476471"/>
            <a:ext cx="314303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>
            <a:off x="4749988" y="2447043"/>
            <a:ext cx="0" cy="258469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>
            <a:off x="3915112" y="5258689"/>
            <a:ext cx="368856" cy="17843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2538766" y="3701110"/>
            <a:ext cx="552182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25" idx="2"/>
          </p:cNvCxnSpPr>
          <p:nvPr/>
        </p:nvCxnSpPr>
        <p:spPr>
          <a:xfrm>
            <a:off x="2705713" y="1990865"/>
            <a:ext cx="0" cy="28600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Прямая соединительная линия 2048"/>
          <p:cNvCxnSpPr/>
          <p:nvPr/>
        </p:nvCxnSpPr>
        <p:spPr>
          <a:xfrm>
            <a:off x="899592" y="2276872"/>
            <a:ext cx="419585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899592" y="2261416"/>
            <a:ext cx="0" cy="28600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2339752" y="2304040"/>
            <a:ext cx="0" cy="28600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4283968" y="2304040"/>
            <a:ext cx="0" cy="28600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3856965" y="3097038"/>
            <a:ext cx="0" cy="28600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1777318" y="2304040"/>
            <a:ext cx="0" cy="114441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3488190" y="4007089"/>
            <a:ext cx="0" cy="28600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>
            <a:off x="2913587" y="3052415"/>
            <a:ext cx="0" cy="28600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1644825" y="2996952"/>
            <a:ext cx="1446123" cy="60573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>
            <a:endCxn id="18" idx="1"/>
          </p:cNvCxnSpPr>
          <p:nvPr/>
        </p:nvCxnSpPr>
        <p:spPr>
          <a:xfrm>
            <a:off x="4043053" y="4599872"/>
            <a:ext cx="153863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>
            <a:off x="6672627" y="4599872"/>
            <a:ext cx="419653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/>
          <p:nvPr/>
        </p:nvCxnSpPr>
        <p:spPr>
          <a:xfrm flipH="1">
            <a:off x="6767695" y="4744271"/>
            <a:ext cx="1112879" cy="1405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 flipH="1">
            <a:off x="4099900" y="4765359"/>
            <a:ext cx="1481788" cy="703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8" name="Соединительная линия уступом 2077"/>
          <p:cNvCxnSpPr/>
          <p:nvPr/>
        </p:nvCxnSpPr>
        <p:spPr>
          <a:xfrm flipV="1">
            <a:off x="4114742" y="2876247"/>
            <a:ext cx="2891501" cy="1531094"/>
          </a:xfrm>
          <a:prstGeom prst="bentConnector3">
            <a:avLst>
              <a:gd name="adj1" fmla="val 50000"/>
            </a:avLst>
          </a:prstGeom>
          <a:ln w="1905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Группа 115"/>
          <p:cNvGrpSpPr/>
          <p:nvPr/>
        </p:nvGrpSpPr>
        <p:grpSpPr>
          <a:xfrm>
            <a:off x="602135" y="1972978"/>
            <a:ext cx="4042356" cy="3269948"/>
            <a:chOff x="602135" y="1972978"/>
            <a:chExt cx="4042356" cy="3269948"/>
          </a:xfrm>
        </p:grpSpPr>
        <p:cxnSp>
          <p:nvCxnSpPr>
            <p:cNvPr id="39" name="Соединительная линия уступом 38"/>
            <p:cNvCxnSpPr/>
            <p:nvPr/>
          </p:nvCxnSpPr>
          <p:spPr>
            <a:xfrm rot="16200000" flipH="1">
              <a:off x="1247853" y="2643873"/>
              <a:ext cx="2626895" cy="1285106"/>
            </a:xfrm>
            <a:prstGeom prst="bentConnector3">
              <a:avLst>
                <a:gd name="adj1" fmla="val 59563"/>
              </a:avLst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Прямоугольник 98"/>
            <p:cNvSpPr/>
            <p:nvPr/>
          </p:nvSpPr>
          <p:spPr>
            <a:xfrm>
              <a:off x="602135" y="3450323"/>
              <a:ext cx="2016224" cy="65373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</a:rPr>
                <a:t>Электронный сервис МУ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2749049" y="3395268"/>
              <a:ext cx="1895442" cy="68823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</a:rPr>
                <a:t>СЭД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1559506" y="4554687"/>
              <a:ext cx="1895442" cy="68823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</a:rPr>
                <a:t>ЕМ ГИС</a:t>
              </a:r>
              <a:endParaRPr lang="ru-RU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7" name="Группа 116"/>
          <p:cNvGrpSpPr/>
          <p:nvPr/>
        </p:nvGrpSpPr>
        <p:grpSpPr>
          <a:xfrm>
            <a:off x="3304536" y="4184220"/>
            <a:ext cx="4291800" cy="863725"/>
            <a:chOff x="3304536" y="4184220"/>
            <a:chExt cx="4291800" cy="863725"/>
          </a:xfrm>
        </p:grpSpPr>
        <p:cxnSp>
          <p:nvCxnSpPr>
            <p:cNvPr id="102" name="Прямая со стрелкой 101"/>
            <p:cNvCxnSpPr/>
            <p:nvPr/>
          </p:nvCxnSpPr>
          <p:spPr>
            <a:xfrm>
              <a:off x="3304536" y="4898208"/>
              <a:ext cx="4291800" cy="59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Прямоугольник 103"/>
            <p:cNvSpPr/>
            <p:nvPr/>
          </p:nvSpPr>
          <p:spPr>
            <a:xfrm>
              <a:off x="5597766" y="4184220"/>
              <a:ext cx="1186007" cy="863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</a:rPr>
                <a:t>СМЭВ</a:t>
              </a:r>
            </a:p>
            <a:p>
              <a:pPr algn="ctr"/>
              <a:r>
                <a:rPr lang="ru-RU" dirty="0" smtClean="0">
                  <a:solidFill>
                    <a:schemeClr val="tx1"/>
                  </a:solidFill>
                </a:rPr>
                <a:t>Енисей ГУ</a:t>
              </a:r>
              <a:endParaRPr lang="ru-RU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50" name="Прямая со стрелкой 149"/>
          <p:cNvCxnSpPr/>
          <p:nvPr/>
        </p:nvCxnSpPr>
        <p:spPr>
          <a:xfrm>
            <a:off x="5095110" y="2275337"/>
            <a:ext cx="0" cy="275639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1644825" y="1972978"/>
            <a:ext cx="5951511" cy="3184214"/>
            <a:chOff x="1644825" y="1972978"/>
            <a:chExt cx="5951511" cy="3184214"/>
          </a:xfrm>
        </p:grpSpPr>
        <p:cxnSp>
          <p:nvCxnSpPr>
            <p:cNvPr id="109" name="Прямая со стрелкой 108"/>
            <p:cNvCxnSpPr/>
            <p:nvPr/>
          </p:nvCxnSpPr>
          <p:spPr>
            <a:xfrm flipV="1">
              <a:off x="2987824" y="3718360"/>
              <a:ext cx="0" cy="105403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 стрелкой 111"/>
            <p:cNvCxnSpPr/>
            <p:nvPr/>
          </p:nvCxnSpPr>
          <p:spPr>
            <a:xfrm flipH="1">
              <a:off x="2051720" y="3739387"/>
              <a:ext cx="861794" cy="1266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Прямая со стрелкой 114"/>
            <p:cNvCxnSpPr/>
            <p:nvPr/>
          </p:nvCxnSpPr>
          <p:spPr>
            <a:xfrm flipV="1">
              <a:off x="1644825" y="1972978"/>
              <a:ext cx="1" cy="162970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 стрелкой 104"/>
            <p:cNvCxnSpPr/>
            <p:nvPr/>
          </p:nvCxnSpPr>
          <p:spPr>
            <a:xfrm flipH="1">
              <a:off x="3304536" y="5157192"/>
              <a:ext cx="42918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4919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928" y="1935709"/>
            <a:ext cx="8640144" cy="441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17439" y="1161625"/>
            <a:ext cx="70750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lvl="0" indent="3175" eaLnBrk="0" hangingPunct="0">
              <a:spcBef>
                <a:spcPct val="20000"/>
              </a:spcBef>
              <a:spcAft>
                <a:spcPct val="25000"/>
              </a:spcAft>
              <a:buClr>
                <a:schemeClr val="tx2"/>
              </a:buClr>
              <a:buSzPct val="115000"/>
              <a:defRPr/>
            </a:pPr>
            <a:r>
              <a:rPr lang="ru-RU" sz="1400" dirty="0" smtClean="0"/>
              <a:t>В </a:t>
            </a:r>
            <a:r>
              <a:rPr lang="ru-RU" sz="1400" dirty="0"/>
              <a:t>настоящее время на основе раздела ИСОГД базовой платформы ЕМ ГИС реализован проект Интерактивная карта города Красноярска, где содержится вся информация о градостроительной деятельности, предусмотренная к открытому опубликованию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49546" y="2492896"/>
            <a:ext cx="1878238" cy="733758"/>
          </a:xfrm>
          <a:prstGeom prst="rect">
            <a:avLst/>
          </a:prstGeom>
          <a:noFill/>
          <a:ln>
            <a:noFill/>
          </a:ln>
        </p:spPr>
        <p:txBody>
          <a:bodyPr vert="horz" lIns="45720" rIns="45720" anchor="ctr">
            <a:no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Строящиеся объекты жилищного строительства</a:t>
            </a:r>
          </a:p>
        </p:txBody>
      </p:sp>
      <p:sp>
        <p:nvSpPr>
          <p:cNvPr id="9" name="Заголовок 9"/>
          <p:cNvSpPr txBox="1">
            <a:spLocks/>
          </p:cNvSpPr>
          <p:nvPr/>
        </p:nvSpPr>
        <p:spPr>
          <a:xfrm>
            <a:off x="179512" y="6200667"/>
            <a:ext cx="7200800" cy="52056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ood" dir="t"/>
          </a:scene3d>
          <a:sp3d prstMaterial="metal">
            <a:extrusionClr>
              <a:schemeClr val="tx1"/>
            </a:extrusionClr>
            <a:contourClr>
              <a:schemeClr val="accent1">
                <a:lumMod val="60000"/>
                <a:lumOff val="40000"/>
              </a:schemeClr>
            </a:contourClr>
          </a:sp3d>
        </p:spPr>
        <p:txBody>
          <a:bodyPr vert="horz" lIns="45720" rIns="45720" anchor="ctr"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200" b="1" u="sng" dirty="0" smtClean="0"/>
              <a:t>http</a:t>
            </a:r>
            <a:r>
              <a:rPr lang="ru-RU" sz="1200" b="1" u="sng" dirty="0"/>
              <a:t>://www.admkrsk.ru</a:t>
            </a:r>
            <a:r>
              <a:rPr lang="ru-RU" sz="1200" b="1" dirty="0"/>
              <a:t>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b="1" dirty="0"/>
              <a:t>Официальный сайт администрации города Красноярска, раздел «Город сегодня. Градостроительство</a:t>
            </a:r>
            <a:r>
              <a:rPr lang="ru-RU" sz="1200" b="1" dirty="0" smtClean="0"/>
              <a:t>»</a:t>
            </a:r>
            <a:endParaRPr lang="ru-RU" b="1" dirty="0"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7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слайда"/>
          <p:cNvSpPr/>
          <p:nvPr/>
        </p:nvSpPr>
        <p:spPr>
          <a:xfrm>
            <a:off x="3063627" y="790903"/>
            <a:ext cx="5828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/>
              <a:t>Интерактивная карта города Красноярска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169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03848" y="836712"/>
            <a:ext cx="373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Администрация г. Красноярска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411760" y="3212976"/>
            <a:ext cx="5112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Благодарим за внимание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37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3131840" y="3680988"/>
            <a:ext cx="2475201" cy="3190880"/>
            <a:chOff x="3131840" y="3680988"/>
            <a:chExt cx="2475201" cy="3190880"/>
          </a:xfrm>
        </p:grpSpPr>
        <p:sp>
          <p:nvSpPr>
            <p:cNvPr id="17" name="Куб 16"/>
            <p:cNvSpPr/>
            <p:nvPr/>
          </p:nvSpPr>
          <p:spPr>
            <a:xfrm>
              <a:off x="3131840" y="3680988"/>
              <a:ext cx="2475201" cy="3098964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131840" y="4163434"/>
              <a:ext cx="2160240" cy="2708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sz="1400" b="1" dirty="0" smtClean="0">
                  <a:latin typeface="+mj-lt"/>
                </a:rPr>
                <a:t> </a:t>
              </a:r>
            </a:p>
            <a:p>
              <a:pPr algn="ctr" eaLnBrk="0" hangingPunct="0"/>
              <a:r>
                <a:rPr lang="ru-RU" sz="1600" b="1" dirty="0" smtClean="0">
                  <a:solidFill>
                    <a:schemeClr val="bg1"/>
                  </a:solidFill>
                  <a:latin typeface="+mj-lt"/>
                </a:rPr>
                <a:t>ЕМ ГИС:</a:t>
              </a:r>
            </a:p>
            <a:p>
              <a:pPr eaLnBrk="0" hangingPunct="0"/>
              <a:r>
                <a:rPr lang="ru-RU" sz="1400" dirty="0" smtClean="0">
                  <a:solidFill>
                    <a:schemeClr val="bg1"/>
                  </a:solidFill>
                  <a:latin typeface="+mj-lt"/>
                </a:rPr>
                <a:t>7. Структура связей</a:t>
              </a:r>
            </a:p>
            <a:p>
              <a:pPr eaLnBrk="0" hangingPunct="0"/>
              <a:r>
                <a:rPr lang="ru-RU" sz="1400" dirty="0" smtClean="0">
                  <a:solidFill>
                    <a:schemeClr val="bg1"/>
                  </a:solidFill>
                  <a:latin typeface="+mj-lt"/>
                </a:rPr>
                <a:t>8. </a:t>
              </a:r>
              <a:r>
                <a:rPr lang="ru-RU" sz="1400" dirty="0">
                  <a:solidFill>
                    <a:schemeClr val="bg1"/>
                  </a:solidFill>
                </a:rPr>
                <a:t>Документы</a:t>
              </a:r>
            </a:p>
            <a:p>
              <a:pPr eaLnBrk="0" hangingPunct="0"/>
              <a:r>
                <a:rPr lang="ru-RU" sz="1400" dirty="0" smtClean="0">
                  <a:solidFill>
                    <a:schemeClr val="bg1"/>
                  </a:solidFill>
                  <a:latin typeface="+mj-lt"/>
                </a:rPr>
                <a:t>9. Система классификаторов</a:t>
              </a:r>
            </a:p>
            <a:p>
              <a:pPr eaLnBrk="0" hangingPunct="0"/>
              <a:r>
                <a:rPr lang="ru-RU" sz="1400" dirty="0" smtClean="0">
                  <a:solidFill>
                    <a:schemeClr val="bg1"/>
                  </a:solidFill>
                  <a:latin typeface="+mj-lt"/>
                </a:rPr>
                <a:t>10. Субъекты</a:t>
              </a:r>
            </a:p>
            <a:p>
              <a:pPr eaLnBrk="0" hangingPunct="0"/>
              <a:r>
                <a:rPr lang="ru-RU" sz="1400" dirty="0" smtClean="0">
                  <a:solidFill>
                    <a:schemeClr val="bg1"/>
                  </a:solidFill>
                  <a:latin typeface="+mj-lt"/>
                </a:rPr>
                <a:t>11. Система отчетных форм</a:t>
              </a:r>
            </a:p>
            <a:p>
              <a:pPr eaLnBrk="0" hangingPunct="0"/>
              <a:r>
                <a:rPr lang="ru-RU" sz="1400" dirty="0" smtClean="0">
                  <a:solidFill>
                    <a:schemeClr val="bg1"/>
                  </a:solidFill>
                  <a:latin typeface="+mj-lt"/>
                </a:rPr>
                <a:t>12. Процедуры экспорта, импорта данных</a:t>
              </a:r>
            </a:p>
            <a:p>
              <a:pPr algn="ctr" eaLnBrk="0" hangingPunct="0">
                <a:buSzPct val="60000"/>
              </a:pPr>
              <a:endParaRPr lang="en-US" sz="1400" dirty="0" smtClean="0">
                <a:solidFill>
                  <a:schemeClr val="tx2"/>
                </a:solidFill>
              </a:endParaRPr>
            </a:p>
          </p:txBody>
        </p:sp>
      </p:grpSp>
      <p:sp>
        <p:nvSpPr>
          <p:cNvPr id="28" name="Куб 27"/>
          <p:cNvSpPr/>
          <p:nvPr/>
        </p:nvSpPr>
        <p:spPr>
          <a:xfrm>
            <a:off x="2845429" y="1420883"/>
            <a:ext cx="2475201" cy="289047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57241" y="984714"/>
            <a:ext cx="5875790" cy="40011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b="1" dirty="0" smtClean="0"/>
              <a:t>Состав</a:t>
            </a:r>
            <a:r>
              <a:rPr lang="ru-RU" sz="2000" b="1" dirty="0"/>
              <a:t> </a:t>
            </a:r>
            <a:r>
              <a:rPr lang="ru-RU" sz="2000" b="1" dirty="0" smtClean="0"/>
              <a:t>АИС </a:t>
            </a:r>
            <a:r>
              <a:rPr lang="ru-RU" sz="2000" b="1" kern="0" dirty="0">
                <a:ln w="12700">
                  <a:noFill/>
                  <a:prstDash val="solid"/>
                </a:ln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«Градостроительство и архитектура»</a:t>
            </a:r>
            <a:r>
              <a:rPr lang="ru-RU" sz="2000" b="1" dirty="0" smtClean="0"/>
              <a:t> </a:t>
            </a:r>
            <a:endParaRPr lang="en-US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237194" y="1800412"/>
            <a:ext cx="2568947" cy="41395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400" b="1" dirty="0" smtClean="0">
                <a:latin typeface="+mj-lt"/>
              </a:rPr>
              <a:t>АИП</a:t>
            </a:r>
          </a:p>
          <a:p>
            <a:pPr algn="ctr" eaLnBrk="0" hangingPunct="0"/>
            <a:r>
              <a:rPr lang="ru-RU" sz="1400" b="1" dirty="0" smtClean="0">
                <a:latin typeface="+mj-lt"/>
              </a:rPr>
              <a:t>«Территориальное планирование и ПЗЗ»</a:t>
            </a:r>
          </a:p>
          <a:p>
            <a:pPr eaLnBrk="0" hangingPunct="0">
              <a:spcBef>
                <a:spcPts val="600"/>
              </a:spcBef>
              <a:buSzPct val="60000"/>
            </a:pPr>
            <a:r>
              <a:rPr lang="en-US" sz="1400" dirty="0" smtClean="0">
                <a:latin typeface="+mj-lt"/>
              </a:rPr>
              <a:t>1. </a:t>
            </a:r>
            <a:r>
              <a:rPr lang="ru-RU" sz="1400" dirty="0">
                <a:latin typeface="+mj-lt"/>
              </a:rPr>
              <a:t>АРМ </a:t>
            </a:r>
            <a:r>
              <a:rPr lang="ru-RU" sz="1400" dirty="0" smtClean="0">
                <a:latin typeface="+mj-lt"/>
              </a:rPr>
              <a:t>«</a:t>
            </a:r>
            <a:r>
              <a:rPr lang="ru-RU" sz="1400" dirty="0">
                <a:latin typeface="+mj-lt"/>
              </a:rPr>
              <a:t>Проверка проектов планировки</a:t>
            </a:r>
            <a:r>
              <a:rPr lang="ru-RU" sz="1400" dirty="0" smtClean="0">
                <a:latin typeface="+mj-lt"/>
              </a:rPr>
              <a:t>»</a:t>
            </a:r>
          </a:p>
          <a:p>
            <a:pPr eaLnBrk="0" hangingPunct="0">
              <a:spcBef>
                <a:spcPts val="600"/>
              </a:spcBef>
              <a:buSzPct val="60000"/>
            </a:pPr>
            <a:r>
              <a:rPr lang="en-US" sz="1400" dirty="0" smtClean="0">
                <a:latin typeface="+mj-lt"/>
              </a:rPr>
              <a:t>2. </a:t>
            </a:r>
            <a:r>
              <a:rPr lang="ru-RU" sz="1400" dirty="0" smtClean="0">
                <a:latin typeface="+mj-lt"/>
              </a:rPr>
              <a:t>АРМ «</a:t>
            </a:r>
            <a:r>
              <a:rPr lang="ru-RU" sz="1400" dirty="0" smtClean="0"/>
              <a:t>Выдача разрешения </a:t>
            </a:r>
            <a:r>
              <a:rPr lang="ru-RU" sz="1400" dirty="0"/>
              <a:t>на </a:t>
            </a:r>
            <a:r>
              <a:rPr lang="ru-RU" sz="1400" dirty="0" smtClean="0"/>
              <a:t>УРВ</a:t>
            </a:r>
            <a:r>
              <a:rPr lang="ru-RU" sz="1400" dirty="0" smtClean="0">
                <a:latin typeface="+mj-lt"/>
              </a:rPr>
              <a:t>»</a:t>
            </a:r>
          </a:p>
          <a:p>
            <a:pPr eaLnBrk="0" hangingPunct="0">
              <a:spcBef>
                <a:spcPts val="600"/>
              </a:spcBef>
              <a:buSzPct val="60000"/>
            </a:pPr>
            <a:r>
              <a:rPr lang="ru-RU" sz="1400" dirty="0" smtClean="0">
                <a:latin typeface="+mj-lt"/>
              </a:rPr>
              <a:t>3. АРМ «В</a:t>
            </a:r>
            <a:r>
              <a:rPr lang="ru-RU" sz="1400" dirty="0" smtClean="0"/>
              <a:t>ыдача разрешения </a:t>
            </a:r>
            <a:r>
              <a:rPr lang="ru-RU" sz="1400" dirty="0"/>
              <a:t>на отклонение от предельных параметров разрешенного </a:t>
            </a:r>
            <a:r>
              <a:rPr lang="ru-RU" sz="1400" dirty="0" smtClean="0"/>
              <a:t>строительства»</a:t>
            </a:r>
          </a:p>
          <a:p>
            <a:pPr eaLnBrk="0" hangingPunct="0">
              <a:spcBef>
                <a:spcPts val="600"/>
              </a:spcBef>
              <a:buSzPct val="60000"/>
            </a:pPr>
            <a:r>
              <a:rPr lang="ru-RU" sz="1400" dirty="0" smtClean="0">
                <a:latin typeface="+mj-lt"/>
              </a:rPr>
              <a:t>4. АРМ «В</a:t>
            </a:r>
            <a:r>
              <a:rPr lang="ru-RU" sz="1400" dirty="0" smtClean="0"/>
              <a:t>ыдача </a:t>
            </a:r>
            <a:r>
              <a:rPr lang="ru-RU" sz="1400" dirty="0"/>
              <a:t>решения об утверждении документации по планировке </a:t>
            </a:r>
            <a:r>
              <a:rPr lang="ru-RU" sz="1400" dirty="0" smtClean="0"/>
              <a:t>территории»</a:t>
            </a:r>
          </a:p>
          <a:p>
            <a:pPr eaLnBrk="0" hangingPunct="0">
              <a:spcBef>
                <a:spcPts val="600"/>
              </a:spcBef>
              <a:buSzPct val="60000"/>
            </a:pPr>
            <a:r>
              <a:rPr lang="ru-RU" sz="1400" dirty="0" smtClean="0">
                <a:latin typeface="+mj-lt"/>
              </a:rPr>
              <a:t>5. АРМ «</a:t>
            </a:r>
            <a:r>
              <a:rPr lang="ru-RU" sz="1400" dirty="0" smtClean="0"/>
              <a:t>Выдача </a:t>
            </a:r>
            <a:r>
              <a:rPr lang="ru-RU" sz="1400" dirty="0"/>
              <a:t>разрешения на установку </a:t>
            </a:r>
            <a:r>
              <a:rPr lang="ru-RU" sz="1400" dirty="0" smtClean="0"/>
              <a:t>рекламной конструкции»</a:t>
            </a:r>
            <a:endParaRPr lang="ru-RU" sz="1400" dirty="0" smtClean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45429" y="1530483"/>
            <a:ext cx="223062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400" b="1" dirty="0" smtClean="0">
                <a:latin typeface="+mj-lt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ИСОГД:</a:t>
            </a:r>
          </a:p>
          <a:p>
            <a:pPr algn="ctr" eaLnBrk="0" hangingPunct="0"/>
            <a:endParaRPr lang="ru-RU" sz="1400" b="1" dirty="0" smtClean="0">
              <a:solidFill>
                <a:schemeClr val="bg1"/>
              </a:solidFill>
              <a:latin typeface="+mj-lt"/>
            </a:endParaRPr>
          </a:p>
          <a:p>
            <a:pPr eaLnBrk="0" hangingPunct="0"/>
            <a:r>
              <a:rPr lang="ru-RU" sz="1400" dirty="0" smtClean="0">
                <a:solidFill>
                  <a:schemeClr val="bg1"/>
                </a:solidFill>
                <a:latin typeface="+mj-lt"/>
              </a:rPr>
              <a:t> 1. </a:t>
            </a:r>
            <a:r>
              <a:rPr lang="ru-RU" sz="1400" dirty="0">
                <a:solidFill>
                  <a:schemeClr val="bg1"/>
                </a:solidFill>
              </a:rPr>
              <a:t>Картографическая информация – базовая основа ИСОГД</a:t>
            </a:r>
            <a:endParaRPr lang="en-US" sz="1400" dirty="0">
              <a:solidFill>
                <a:schemeClr val="bg1"/>
              </a:solidFill>
            </a:endParaRPr>
          </a:p>
          <a:p>
            <a:pPr eaLnBrk="0" hangingPunct="0"/>
            <a:r>
              <a:rPr lang="ru-RU" sz="1400" dirty="0" smtClean="0">
                <a:solidFill>
                  <a:schemeClr val="bg1"/>
                </a:solidFill>
              </a:rPr>
              <a:t>2. </a:t>
            </a: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Пространственные данные, слои</a:t>
            </a:r>
          </a:p>
          <a:p>
            <a:pPr eaLnBrk="0" hangingPunct="0"/>
            <a:r>
              <a:rPr lang="ru-RU" sz="1400" dirty="0" smtClean="0">
                <a:solidFill>
                  <a:schemeClr val="bg1"/>
                </a:solidFill>
                <a:latin typeface="+mj-lt"/>
              </a:rPr>
              <a:t>3. Формы объектов</a:t>
            </a:r>
          </a:p>
          <a:p>
            <a:pPr eaLnBrk="0" hangingPunct="0"/>
            <a:r>
              <a:rPr lang="ru-RU" sz="1400" dirty="0" smtClean="0">
                <a:solidFill>
                  <a:schemeClr val="bg1"/>
                </a:solidFill>
                <a:latin typeface="+mj-lt"/>
              </a:rPr>
              <a:t>4. Книги ИСОГД</a:t>
            </a:r>
          </a:p>
          <a:p>
            <a:pPr eaLnBrk="0" hangingPunct="0"/>
            <a:r>
              <a:rPr lang="ru-RU" sz="1400" dirty="0" smtClean="0">
                <a:solidFill>
                  <a:schemeClr val="bg1"/>
                </a:solidFill>
                <a:latin typeface="+mj-lt"/>
              </a:rPr>
              <a:t>5. Система регистрации документов в ИСОГД</a:t>
            </a:r>
          </a:p>
          <a:p>
            <a:pPr eaLnBrk="0" hangingPunct="0"/>
            <a:r>
              <a:rPr lang="ru-RU" sz="1400" dirty="0" smtClean="0">
                <a:solidFill>
                  <a:schemeClr val="bg1"/>
                </a:solidFill>
                <a:latin typeface="+mj-lt"/>
              </a:rPr>
              <a:t>6. Процедуры проверки</a:t>
            </a:r>
          </a:p>
          <a:p>
            <a:pPr algn="ctr" eaLnBrk="0" hangingPunct="0">
              <a:buSzPct val="60000"/>
            </a:pPr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828484" y="6480720"/>
            <a:ext cx="226368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276482" y="1910702"/>
            <a:ext cx="2568947" cy="48013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400" b="1" dirty="0"/>
              <a:t>АИП</a:t>
            </a:r>
          </a:p>
          <a:p>
            <a:pPr algn="ctr" eaLnBrk="0" hangingPunct="0"/>
            <a:r>
              <a:rPr lang="ru-RU" sz="1400" b="1" dirty="0"/>
              <a:t>«Градостроительство»</a:t>
            </a:r>
          </a:p>
          <a:p>
            <a:pPr eaLnBrk="0" hangingPunct="0">
              <a:spcBef>
                <a:spcPts val="600"/>
              </a:spcBef>
              <a:buSzPct val="60000"/>
            </a:pPr>
            <a:r>
              <a:rPr lang="en-US" sz="1400" dirty="0"/>
              <a:t>1. </a:t>
            </a:r>
            <a:r>
              <a:rPr lang="ru-RU" sz="1400" dirty="0"/>
              <a:t>АРМ «Ведение ИСОГД»</a:t>
            </a:r>
          </a:p>
          <a:p>
            <a:pPr eaLnBrk="0" hangingPunct="0">
              <a:spcBef>
                <a:spcPts val="600"/>
              </a:spcBef>
              <a:buSzPct val="60000"/>
            </a:pPr>
            <a:r>
              <a:rPr lang="en-US" sz="1400" dirty="0"/>
              <a:t>2. </a:t>
            </a:r>
            <a:r>
              <a:rPr lang="ru-RU" sz="1400" dirty="0"/>
              <a:t>АРМ «Выдача сведений из ИСОГД» </a:t>
            </a:r>
            <a:endParaRPr lang="en-US" sz="1400" dirty="0">
              <a:solidFill>
                <a:schemeClr val="tx2"/>
              </a:solidFill>
            </a:endParaRPr>
          </a:p>
          <a:p>
            <a:pPr eaLnBrk="0" hangingPunct="0">
              <a:spcBef>
                <a:spcPts val="600"/>
              </a:spcBef>
              <a:buSzPct val="60000"/>
            </a:pPr>
            <a:r>
              <a:rPr lang="en-US" sz="1400" dirty="0"/>
              <a:t>3. </a:t>
            </a:r>
            <a:r>
              <a:rPr lang="ru-RU" sz="1400" dirty="0"/>
              <a:t>АРМ «Выдача разрешения на строительство» </a:t>
            </a:r>
            <a:endParaRPr lang="en-US" sz="1400" dirty="0">
              <a:solidFill>
                <a:schemeClr val="tx2"/>
              </a:solidFill>
            </a:endParaRPr>
          </a:p>
          <a:p>
            <a:pPr eaLnBrk="0" hangingPunct="0">
              <a:spcBef>
                <a:spcPts val="600"/>
              </a:spcBef>
              <a:buSzPct val="60000"/>
            </a:pPr>
            <a:r>
              <a:rPr lang="en-US" sz="1400" dirty="0"/>
              <a:t>4. </a:t>
            </a:r>
            <a:r>
              <a:rPr lang="ru-RU" sz="1400" dirty="0"/>
              <a:t>АРМ «Выдача разрешения на ввод объекта в эксплуатацию»</a:t>
            </a:r>
          </a:p>
          <a:p>
            <a:pPr eaLnBrk="0" hangingPunct="0">
              <a:spcBef>
                <a:spcPts val="600"/>
              </a:spcBef>
              <a:buSzPct val="60000"/>
            </a:pPr>
            <a:r>
              <a:rPr lang="ru-RU" sz="1400" dirty="0"/>
              <a:t>5. АРМ «Развитие застроенных территорий»</a:t>
            </a:r>
          </a:p>
          <a:p>
            <a:pPr eaLnBrk="0" hangingPunct="0">
              <a:spcBef>
                <a:spcPts val="600"/>
              </a:spcBef>
              <a:buSzPct val="60000"/>
            </a:pPr>
            <a:r>
              <a:rPr lang="ru-RU" sz="1400" dirty="0"/>
              <a:t>6. АРМ «Резервирование и изъятие земельных участков для муниципальных нужд </a:t>
            </a:r>
            <a:endParaRPr lang="ru-RU" sz="1400" dirty="0" smtClean="0"/>
          </a:p>
          <a:p>
            <a:pPr eaLnBrk="0" hangingPunct="0">
              <a:spcBef>
                <a:spcPts val="600"/>
              </a:spcBef>
              <a:buSzPct val="60000"/>
            </a:pPr>
            <a:r>
              <a:rPr lang="ru-RU" sz="1400" dirty="0" smtClean="0"/>
              <a:t>7. </a:t>
            </a:r>
            <a:r>
              <a:rPr lang="ru-RU" sz="1400" dirty="0"/>
              <a:t>АРМ «Выдача решений о переводе жилого помещения в нежилое»</a:t>
            </a:r>
          </a:p>
          <a:p>
            <a:pPr eaLnBrk="0" hangingPunct="0">
              <a:spcBef>
                <a:spcPts val="600"/>
              </a:spcBef>
              <a:buSzPct val="60000"/>
            </a:pPr>
            <a:endParaRPr lang="ru-RU" sz="1400" dirty="0"/>
          </a:p>
        </p:txBody>
      </p:sp>
      <p:cxnSp>
        <p:nvCxnSpPr>
          <p:cNvPr id="30" name="Прямая со стрелкой 29"/>
          <p:cNvCxnSpPr/>
          <p:nvPr/>
        </p:nvCxnSpPr>
        <p:spPr>
          <a:xfrm flipH="1">
            <a:off x="2555776" y="1336339"/>
            <a:ext cx="886197" cy="50815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6012160" y="1296824"/>
            <a:ext cx="795775" cy="45537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4695046" y="1296824"/>
            <a:ext cx="0" cy="46407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1976202" y="3140968"/>
            <a:ext cx="838658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5681381" y="2348880"/>
            <a:ext cx="838658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>
            <a:off x="5681381" y="2060848"/>
            <a:ext cx="77259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2057241" y="3576291"/>
            <a:ext cx="77259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27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51520" y="4608512"/>
            <a:ext cx="8017337" cy="2564904"/>
            <a:chOff x="-2085545" y="4293096"/>
            <a:chExt cx="8017337" cy="2564904"/>
          </a:xfrm>
        </p:grpSpPr>
        <p:pic>
          <p:nvPicPr>
            <p:cNvPr id="16" name="Рисунок 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43" y="4293096"/>
              <a:ext cx="5425049" cy="2564904"/>
            </a:xfrm>
            <a:prstGeom prst="rect">
              <a:avLst/>
            </a:prstGeom>
            <a:noFill/>
            <a:ln>
              <a:noFill/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-2085545" y="5424660"/>
              <a:ext cx="21448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latin typeface="+mj-lt"/>
                </a:rPr>
                <a:t>Цифровой </a:t>
              </a:r>
              <a:r>
                <a:rPr lang="ru-RU" sz="1400" dirty="0" err="1" smtClean="0">
                  <a:latin typeface="+mj-lt"/>
                </a:rPr>
                <a:t>ортофотоплан</a:t>
              </a:r>
              <a:endParaRPr lang="ru-RU" sz="1400" dirty="0">
                <a:latin typeface="+mj-lt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251520" y="3915444"/>
            <a:ext cx="7966290" cy="2728164"/>
            <a:chOff x="-2085545" y="3600028"/>
            <a:chExt cx="7966290" cy="2728164"/>
          </a:xfrm>
        </p:grpSpPr>
        <p:pic>
          <p:nvPicPr>
            <p:cNvPr id="5" name="Рисунок 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648" y="3600028"/>
              <a:ext cx="5341097" cy="2728164"/>
            </a:xfrm>
            <a:prstGeom prst="rect">
              <a:avLst/>
            </a:prstGeom>
            <a:noFill/>
            <a:ln>
              <a:noFill/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-2085545" y="4810220"/>
              <a:ext cx="20882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>
                  <a:latin typeface="+mj-lt"/>
                </a:defRPr>
              </a:lvl1pPr>
            </a:lstStyle>
            <a:p>
              <a:r>
                <a:rPr lang="ru-RU" dirty="0"/>
                <a:t>Территориальные зоны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01087" y="3277006"/>
            <a:ext cx="8083832" cy="2699658"/>
            <a:chOff x="-2035978" y="2961590"/>
            <a:chExt cx="8083832" cy="2699658"/>
          </a:xfrm>
        </p:grpSpPr>
        <p:pic>
          <p:nvPicPr>
            <p:cNvPr id="6" name="Рисунок 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053" y="2961590"/>
              <a:ext cx="5511801" cy="2699658"/>
            </a:xfrm>
            <a:prstGeom prst="rect">
              <a:avLst/>
            </a:prstGeom>
            <a:noFill/>
            <a:ln>
              <a:noFill/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-2035978" y="4293096"/>
              <a:ext cx="22322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latin typeface="+mj-lt"/>
                </a:rPr>
                <a:t>Векторно-цифровой</a:t>
              </a:r>
              <a:r>
                <a:rPr lang="ru-RU" sz="1400" dirty="0" smtClean="0">
                  <a:latin typeface="+mj-lt"/>
                </a:rPr>
                <a:t> план</a:t>
              </a:r>
              <a:endParaRPr lang="ru-RU" sz="1400" dirty="0">
                <a:latin typeface="+mj-lt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51520" y="2547864"/>
            <a:ext cx="8160088" cy="2821050"/>
            <a:chOff x="-2085545" y="2232448"/>
            <a:chExt cx="8160088" cy="2821050"/>
          </a:xfrm>
        </p:grpSpPr>
        <p:pic>
          <p:nvPicPr>
            <p:cNvPr id="7" name="Рисунок 1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054" y="2232448"/>
              <a:ext cx="5538489" cy="2821050"/>
            </a:xfrm>
            <a:prstGeom prst="rect">
              <a:avLst/>
            </a:prstGeom>
            <a:noFill/>
            <a:ln>
              <a:noFill/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-2085545" y="3230696"/>
              <a:ext cx="233138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latin typeface="+mj-lt"/>
                </a:defRPr>
              </a:lvl1pPr>
            </a:lstStyle>
            <a:p>
              <a:r>
                <a:rPr lang="ru-RU" dirty="0">
                  <a:ln>
                    <a:noFill/>
                  </a:ln>
                </a:rPr>
                <a:t>Красные линии и </a:t>
              </a:r>
              <a:r>
                <a:rPr lang="ru-RU" dirty="0" smtClean="0">
                  <a:ln>
                    <a:noFill/>
                  </a:ln>
                </a:rPr>
                <a:t>границы зон планируемого размещения ОКС</a:t>
              </a:r>
              <a:endParaRPr lang="ru-RU" dirty="0">
                <a:ln>
                  <a:noFill/>
                </a:ln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01953" y="1872208"/>
            <a:ext cx="8094067" cy="2762250"/>
            <a:chOff x="-2135112" y="1530846"/>
            <a:chExt cx="8094067" cy="2762250"/>
          </a:xfrm>
        </p:grpSpPr>
        <p:pic>
          <p:nvPicPr>
            <p:cNvPr id="9" name="Рисунок 1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055" y="1530846"/>
              <a:ext cx="5422900" cy="2762250"/>
            </a:xfrm>
            <a:prstGeom prst="rect">
              <a:avLst/>
            </a:prstGeom>
            <a:noFill/>
            <a:ln>
              <a:noFill/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2135112" y="2781755"/>
              <a:ext cx="23313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latin typeface="+mj-lt"/>
                </a:rPr>
                <a:t>Зоны с особыми условиями</a:t>
              </a:r>
              <a:endParaRPr lang="ru-RU" sz="1400" dirty="0">
                <a:latin typeface="+mj-lt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51520" y="1224136"/>
            <a:ext cx="8025697" cy="2726009"/>
            <a:chOff x="-2085545" y="908720"/>
            <a:chExt cx="8025697" cy="2726009"/>
          </a:xfrm>
        </p:grpSpPr>
        <p:sp>
          <p:nvSpPr>
            <p:cNvPr id="15" name="TextBox 14"/>
            <p:cNvSpPr txBox="1"/>
            <p:nvPr/>
          </p:nvSpPr>
          <p:spPr>
            <a:xfrm>
              <a:off x="-2085545" y="2105472"/>
              <a:ext cx="23313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latin typeface="+mj-lt"/>
                </a:rPr>
                <a:t>Документация по планировке территории</a:t>
              </a:r>
              <a:endParaRPr lang="ru-RU" sz="1400" dirty="0">
                <a:latin typeface="+mj-lt"/>
              </a:endParaRPr>
            </a:p>
          </p:txBody>
        </p:sp>
        <p:pic>
          <p:nvPicPr>
            <p:cNvPr id="17" name="Рисунок 1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9648" y="908720"/>
              <a:ext cx="5400504" cy="2726009"/>
            </a:xfrm>
            <a:prstGeom prst="rect">
              <a:avLst/>
            </a:prstGeom>
            <a:noFill/>
            <a:ln>
              <a:noFill/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Заголовок слайда"/>
          <p:cNvSpPr/>
          <p:nvPr/>
        </p:nvSpPr>
        <p:spPr>
          <a:xfrm>
            <a:off x="2339752" y="908720"/>
            <a:ext cx="5540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 smtClean="0"/>
              <a:t>Структура </a:t>
            </a:r>
            <a:r>
              <a:rPr lang="ru-RU" kern="0" dirty="0"/>
              <a:t>пространственных </a:t>
            </a:r>
            <a:r>
              <a:rPr lang="ru-RU" kern="0" dirty="0" smtClean="0"/>
              <a:t>данных ИСОГД</a:t>
            </a:r>
            <a:endParaRPr lang="ru-RU" kern="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17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9" t="7201" r="18803" b="42140"/>
          <a:stretch/>
        </p:blipFill>
        <p:spPr bwMode="auto">
          <a:xfrm>
            <a:off x="295449" y="1497994"/>
            <a:ext cx="860740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7137640" y="4519802"/>
            <a:ext cx="1898855" cy="208945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5118440" y="4832576"/>
            <a:ext cx="1868514" cy="177668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Заголовок слайда"/>
          <p:cNvSpPr/>
          <p:nvPr/>
        </p:nvSpPr>
        <p:spPr>
          <a:xfrm>
            <a:off x="1907704" y="978848"/>
            <a:ext cx="5540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buClr>
                <a:schemeClr val="tx2"/>
              </a:buClr>
              <a:buSzPct val="115000"/>
              <a:defRPr/>
            </a:pPr>
            <a:r>
              <a:rPr lang="ru-RU" kern="0" dirty="0" smtClean="0"/>
              <a:t>Структура связей ИСОГД</a:t>
            </a:r>
            <a:endParaRPr lang="ru-RU" kern="0" dirty="0"/>
          </a:p>
        </p:txBody>
      </p:sp>
      <p:sp>
        <p:nvSpPr>
          <p:cNvPr id="26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5160152" y="4902245"/>
            <a:ext cx="1772183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Земельный участок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49097" y="4019450"/>
            <a:ext cx="1511135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FF0000"/>
                </a:solidFill>
              </a:rPr>
              <a:t>Строящийся объект</a:t>
            </a:r>
            <a:endParaRPr lang="ru-RU" sz="10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08104" y="3438563"/>
            <a:ext cx="627231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FF0000"/>
                </a:solidFill>
              </a:rPr>
              <a:t>здание</a:t>
            </a:r>
            <a:endParaRPr lang="ru-RU" sz="10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38448" y="3717014"/>
            <a:ext cx="1521784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FF0000"/>
                </a:solidFill>
              </a:rPr>
              <a:t>Объект проектирования</a:t>
            </a:r>
            <a:endParaRPr lang="ru-RU" sz="10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1602" y="5997919"/>
            <a:ext cx="653638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Проект</a:t>
            </a:r>
            <a:endParaRPr lang="ru-RU" sz="1000" dirty="0"/>
          </a:p>
        </p:txBody>
      </p:sp>
      <p:sp>
        <p:nvSpPr>
          <p:cNvPr id="32" name="TextBox 31"/>
          <p:cNvSpPr txBox="1"/>
          <p:nvPr/>
        </p:nvSpPr>
        <p:spPr>
          <a:xfrm>
            <a:off x="7147823" y="4933024"/>
            <a:ext cx="1835756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Проектная документация</a:t>
            </a:r>
            <a:endParaRPr lang="ru-RU" sz="1000" dirty="0"/>
          </a:p>
        </p:txBody>
      </p:sp>
      <p:sp>
        <p:nvSpPr>
          <p:cNvPr id="33" name="TextBox 32"/>
          <p:cNvSpPr txBox="1"/>
          <p:nvPr/>
        </p:nvSpPr>
        <p:spPr>
          <a:xfrm>
            <a:off x="7142111" y="5254344"/>
            <a:ext cx="1841468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Разрешение на строительство</a:t>
            </a:r>
            <a:endParaRPr lang="ru-RU" sz="1000" dirty="0"/>
          </a:p>
        </p:txBody>
      </p:sp>
      <p:sp>
        <p:nvSpPr>
          <p:cNvPr id="34" name="TextBox 33"/>
          <p:cNvSpPr txBox="1"/>
          <p:nvPr/>
        </p:nvSpPr>
        <p:spPr>
          <a:xfrm>
            <a:off x="7133060" y="5539629"/>
            <a:ext cx="1850519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Разрешение на ввод</a:t>
            </a:r>
            <a:endParaRPr lang="ru-RU" sz="1000" dirty="0"/>
          </a:p>
        </p:txBody>
      </p:sp>
      <p:sp>
        <p:nvSpPr>
          <p:cNvPr id="35" name="TextBox 34"/>
          <p:cNvSpPr txBox="1"/>
          <p:nvPr/>
        </p:nvSpPr>
        <p:spPr>
          <a:xfrm>
            <a:off x="7151164" y="5844030"/>
            <a:ext cx="183241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Разрешительная техническая документация</a:t>
            </a:r>
            <a:endParaRPr lang="ru-RU" sz="1000" dirty="0"/>
          </a:p>
        </p:txBody>
      </p:sp>
      <p:sp>
        <p:nvSpPr>
          <p:cNvPr id="37" name="TextBox 36"/>
          <p:cNvSpPr txBox="1"/>
          <p:nvPr/>
        </p:nvSpPr>
        <p:spPr>
          <a:xfrm>
            <a:off x="7151164" y="4646272"/>
            <a:ext cx="1841468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Инженерные изыскания</a:t>
            </a:r>
            <a:endParaRPr lang="ru-RU" sz="1000" dirty="0"/>
          </a:p>
        </p:txBody>
      </p:sp>
      <p:sp>
        <p:nvSpPr>
          <p:cNvPr id="38" name="TextBox 37"/>
          <p:cNvSpPr txBox="1"/>
          <p:nvPr/>
        </p:nvSpPr>
        <p:spPr>
          <a:xfrm>
            <a:off x="7182474" y="6296487"/>
            <a:ext cx="1801105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Дело об ОКС</a:t>
            </a:r>
            <a:endParaRPr lang="ru-RU" sz="12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160152" y="5281391"/>
            <a:ext cx="1770250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Градостроительный план</a:t>
            </a:r>
            <a:endParaRPr lang="ru-RU" sz="1000" dirty="0"/>
          </a:p>
        </p:txBody>
      </p:sp>
      <p:sp>
        <p:nvSpPr>
          <p:cNvPr id="40" name="TextBox 39"/>
          <p:cNvSpPr txBox="1"/>
          <p:nvPr/>
        </p:nvSpPr>
        <p:spPr>
          <a:xfrm>
            <a:off x="5162085" y="5563394"/>
            <a:ext cx="177025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000" dirty="0"/>
              <a:t>Разрешение на отклонение от </a:t>
            </a:r>
            <a:r>
              <a:rPr lang="ru-RU" sz="1000" dirty="0" smtClean="0"/>
              <a:t>ПДП</a:t>
            </a:r>
            <a:endParaRPr lang="ru-RU" sz="1000" dirty="0"/>
          </a:p>
        </p:txBody>
      </p:sp>
      <p:sp>
        <p:nvSpPr>
          <p:cNvPr id="41" name="TextBox 40"/>
          <p:cNvSpPr txBox="1"/>
          <p:nvPr/>
        </p:nvSpPr>
        <p:spPr>
          <a:xfrm>
            <a:off x="7740352" y="4221088"/>
            <a:ext cx="1293811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FF0000"/>
                </a:solidFill>
              </a:rPr>
              <a:t>Объект изысканий</a:t>
            </a:r>
            <a:endParaRPr lang="ru-RU" sz="1000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61525" y="5997919"/>
            <a:ext cx="1770250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000" dirty="0"/>
              <a:t>Разрешение на </a:t>
            </a:r>
            <a:r>
              <a:rPr lang="ru-RU" sz="1000" dirty="0" smtClean="0"/>
              <a:t>УРВИ</a:t>
            </a:r>
            <a:endParaRPr lang="ru-RU" sz="1000" dirty="0"/>
          </a:p>
        </p:txBody>
      </p:sp>
      <p:sp>
        <p:nvSpPr>
          <p:cNvPr id="43" name="TextBox 42"/>
          <p:cNvSpPr txBox="1"/>
          <p:nvPr/>
        </p:nvSpPr>
        <p:spPr>
          <a:xfrm>
            <a:off x="5173383" y="6296487"/>
            <a:ext cx="1758629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Дело о ЗУ</a:t>
            </a:r>
            <a:endParaRPr lang="ru-RU" sz="12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7740351" y="3918139"/>
            <a:ext cx="1293811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FF0000"/>
                </a:solidFill>
              </a:rPr>
              <a:t>16 слоев ВЦП</a:t>
            </a:r>
            <a:endParaRPr lang="ru-RU" sz="1000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149097" y="4304358"/>
            <a:ext cx="151113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7030A0"/>
                </a:solidFill>
              </a:rPr>
              <a:t>Схема планировочной организации (растр)</a:t>
            </a:r>
            <a:endParaRPr lang="ru-RU" sz="1000" dirty="0">
              <a:solidFill>
                <a:srgbClr val="7030A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95449" y="5720919"/>
            <a:ext cx="627231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FF0000"/>
                </a:solidFill>
              </a:rPr>
              <a:t>здание</a:t>
            </a:r>
            <a:endParaRPr lang="ru-RU" sz="1000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01602" y="6296487"/>
            <a:ext cx="65363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Дело</a:t>
            </a:r>
            <a:endParaRPr lang="ru-RU" sz="12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1041239" y="5785850"/>
            <a:ext cx="38615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- объект, имеющий графическое отображение на слое</a:t>
            </a:r>
            <a:endParaRPr lang="ru-RU" sz="1000" dirty="0"/>
          </a:p>
        </p:txBody>
      </p:sp>
      <p:sp>
        <p:nvSpPr>
          <p:cNvPr id="49" name="TextBox 48"/>
          <p:cNvSpPr txBox="1"/>
          <p:nvPr/>
        </p:nvSpPr>
        <p:spPr>
          <a:xfrm>
            <a:off x="1062199" y="6044085"/>
            <a:ext cx="38615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- объект, имеющий только форму для внесения данных </a:t>
            </a:r>
            <a:endParaRPr lang="ru-RU" sz="1000" dirty="0"/>
          </a:p>
        </p:txBody>
      </p:sp>
      <p:sp>
        <p:nvSpPr>
          <p:cNvPr id="50" name="TextBox 49"/>
          <p:cNvSpPr txBox="1"/>
          <p:nvPr/>
        </p:nvSpPr>
        <p:spPr>
          <a:xfrm>
            <a:off x="1062199" y="6296487"/>
            <a:ext cx="386155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- компоновочный элемент </a:t>
            </a:r>
            <a:endParaRPr lang="ru-RU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6765435" y="3311517"/>
            <a:ext cx="90791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ОКС</a:t>
            </a:r>
            <a:endParaRPr lang="ru-RU" sz="28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7065077" y="4019449"/>
            <a:ext cx="627231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Проект</a:t>
            </a:r>
            <a:endParaRPr lang="ru-RU" sz="1000" dirty="0"/>
          </a:p>
        </p:txBody>
      </p:sp>
      <p:grpSp>
        <p:nvGrpSpPr>
          <p:cNvPr id="137" name="Группа 136"/>
          <p:cNvGrpSpPr/>
          <p:nvPr/>
        </p:nvGrpSpPr>
        <p:grpSpPr>
          <a:xfrm>
            <a:off x="6135335" y="3561674"/>
            <a:ext cx="1103841" cy="2862026"/>
            <a:chOff x="6135335" y="3561674"/>
            <a:chExt cx="1103841" cy="2862026"/>
          </a:xfrm>
        </p:grpSpPr>
        <p:cxnSp>
          <p:nvCxnSpPr>
            <p:cNvPr id="24" name="Прямая со стрелкой 23"/>
            <p:cNvCxnSpPr/>
            <p:nvPr/>
          </p:nvCxnSpPr>
          <p:spPr>
            <a:xfrm>
              <a:off x="6804248" y="3840124"/>
              <a:ext cx="0" cy="12160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 стрелкой 57"/>
            <p:cNvCxnSpPr>
              <a:stCxn id="4" idx="1"/>
              <a:endCxn id="29" idx="3"/>
            </p:cNvCxnSpPr>
            <p:nvPr/>
          </p:nvCxnSpPr>
          <p:spPr>
            <a:xfrm flipH="1" flipV="1">
              <a:off x="6135335" y="3561674"/>
              <a:ext cx="630100" cy="1145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 стрелкой 65"/>
            <p:cNvCxnSpPr/>
            <p:nvPr/>
          </p:nvCxnSpPr>
          <p:spPr>
            <a:xfrm flipH="1">
              <a:off x="6660232" y="3918348"/>
              <a:ext cx="270119" cy="53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3" name="Соединительная линия уступом 1042"/>
            <p:cNvCxnSpPr/>
            <p:nvPr/>
          </p:nvCxnSpPr>
          <p:spPr>
            <a:xfrm rot="10800000" flipV="1">
              <a:off x="6646116" y="3834737"/>
              <a:ext cx="568572" cy="291793"/>
            </a:xfrm>
            <a:prstGeom prst="bent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 стрелкой 90"/>
            <p:cNvCxnSpPr/>
            <p:nvPr/>
          </p:nvCxnSpPr>
          <p:spPr>
            <a:xfrm flipV="1">
              <a:off x="7062197" y="5377455"/>
              <a:ext cx="174099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 стрелкой 97"/>
            <p:cNvCxnSpPr/>
            <p:nvPr/>
          </p:nvCxnSpPr>
          <p:spPr>
            <a:xfrm flipV="1">
              <a:off x="7065077" y="5662739"/>
              <a:ext cx="174099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 стрелкой 98"/>
            <p:cNvCxnSpPr/>
            <p:nvPr/>
          </p:nvCxnSpPr>
          <p:spPr>
            <a:xfrm flipV="1">
              <a:off x="7064114" y="6423699"/>
              <a:ext cx="174099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5" name="Прямая соединительная линия 1054"/>
            <p:cNvCxnSpPr/>
            <p:nvPr/>
          </p:nvCxnSpPr>
          <p:spPr>
            <a:xfrm>
              <a:off x="7062197" y="3834737"/>
              <a:ext cx="2880" cy="25848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 стрелкой 102"/>
            <p:cNvCxnSpPr/>
            <p:nvPr/>
          </p:nvCxnSpPr>
          <p:spPr>
            <a:xfrm flipV="1">
              <a:off x="7065077" y="6053736"/>
              <a:ext cx="174099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Группа 137"/>
          <p:cNvGrpSpPr/>
          <p:nvPr/>
        </p:nvGrpSpPr>
        <p:grpSpPr>
          <a:xfrm>
            <a:off x="4994432" y="5056133"/>
            <a:ext cx="297648" cy="1384421"/>
            <a:chOff x="4994432" y="5056133"/>
            <a:chExt cx="297648" cy="1384421"/>
          </a:xfrm>
        </p:grpSpPr>
        <p:cxnSp>
          <p:nvCxnSpPr>
            <p:cNvPr id="124" name="Прямая со стрелкой 123"/>
            <p:cNvCxnSpPr/>
            <p:nvPr/>
          </p:nvCxnSpPr>
          <p:spPr>
            <a:xfrm>
              <a:off x="4994432" y="5485262"/>
              <a:ext cx="288032" cy="1113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Прямая со стрелкой 129"/>
            <p:cNvCxnSpPr/>
            <p:nvPr/>
          </p:nvCxnSpPr>
          <p:spPr>
            <a:xfrm>
              <a:off x="5004048" y="5772170"/>
              <a:ext cx="288032" cy="1113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Прямая со стрелкой 130"/>
            <p:cNvCxnSpPr/>
            <p:nvPr/>
          </p:nvCxnSpPr>
          <p:spPr>
            <a:xfrm>
              <a:off x="4999240" y="6126596"/>
              <a:ext cx="263216" cy="556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Прямая со стрелкой 131"/>
            <p:cNvCxnSpPr/>
            <p:nvPr/>
          </p:nvCxnSpPr>
          <p:spPr>
            <a:xfrm>
              <a:off x="4999240" y="6440553"/>
              <a:ext cx="274732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/>
            <p:cNvCxnSpPr>
              <a:stCxn id="27" idx="1"/>
            </p:cNvCxnSpPr>
            <p:nvPr/>
          </p:nvCxnSpPr>
          <p:spPr>
            <a:xfrm flipH="1">
              <a:off x="4994432" y="5056134"/>
              <a:ext cx="1657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4994432" y="5056133"/>
              <a:ext cx="9616" cy="13788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Группа 138"/>
          <p:cNvGrpSpPr/>
          <p:nvPr/>
        </p:nvGrpSpPr>
        <p:grpSpPr>
          <a:xfrm>
            <a:off x="5149096" y="3561675"/>
            <a:ext cx="3753757" cy="1739533"/>
            <a:chOff x="5149096" y="3561675"/>
            <a:chExt cx="3753757" cy="1739533"/>
          </a:xfrm>
        </p:grpSpPr>
        <p:cxnSp>
          <p:nvCxnSpPr>
            <p:cNvPr id="67" name="Прямая со стрелкой 66"/>
            <p:cNvCxnSpPr/>
            <p:nvPr/>
          </p:nvCxnSpPr>
          <p:spPr>
            <a:xfrm>
              <a:off x="6660232" y="3834737"/>
              <a:ext cx="401965" cy="291793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 стрелкой 75"/>
            <p:cNvCxnSpPr/>
            <p:nvPr/>
          </p:nvCxnSpPr>
          <p:spPr>
            <a:xfrm flipH="1" flipV="1">
              <a:off x="8707896" y="4423399"/>
              <a:ext cx="31440" cy="87780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 стрелкой 78"/>
            <p:cNvCxnSpPr/>
            <p:nvPr/>
          </p:nvCxnSpPr>
          <p:spPr>
            <a:xfrm>
              <a:off x="7565300" y="4208165"/>
              <a:ext cx="175052" cy="18529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 стрелкой 121"/>
            <p:cNvCxnSpPr/>
            <p:nvPr/>
          </p:nvCxnSpPr>
          <p:spPr>
            <a:xfrm flipV="1">
              <a:off x="7912015" y="4467309"/>
              <a:ext cx="0" cy="2324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/>
            <p:cNvCxnSpPr/>
            <p:nvPr/>
          </p:nvCxnSpPr>
          <p:spPr>
            <a:xfrm>
              <a:off x="7378692" y="4265671"/>
              <a:ext cx="0" cy="127789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Прямая соединительная линия 112"/>
            <p:cNvCxnSpPr/>
            <p:nvPr/>
          </p:nvCxnSpPr>
          <p:spPr>
            <a:xfrm flipH="1">
              <a:off x="7062197" y="4393460"/>
              <a:ext cx="31649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Прямая соединительная линия 116"/>
            <p:cNvCxnSpPr/>
            <p:nvPr/>
          </p:nvCxnSpPr>
          <p:spPr>
            <a:xfrm>
              <a:off x="7073437" y="4393460"/>
              <a:ext cx="0" cy="87902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Прямая со стрелкой 127"/>
            <p:cNvCxnSpPr/>
            <p:nvPr/>
          </p:nvCxnSpPr>
          <p:spPr>
            <a:xfrm>
              <a:off x="7073437" y="5272482"/>
              <a:ext cx="165739" cy="0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Прямая со стрелкой 164"/>
            <p:cNvCxnSpPr/>
            <p:nvPr/>
          </p:nvCxnSpPr>
          <p:spPr>
            <a:xfrm>
              <a:off x="7076468" y="5013176"/>
              <a:ext cx="165739" cy="0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Прямая со стрелкой 165"/>
            <p:cNvCxnSpPr/>
            <p:nvPr/>
          </p:nvCxnSpPr>
          <p:spPr>
            <a:xfrm>
              <a:off x="7068293" y="4711433"/>
              <a:ext cx="165739" cy="0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Соединительная линия уступом 133"/>
            <p:cNvCxnSpPr>
              <a:stCxn id="28" idx="1"/>
              <a:endCxn id="29" idx="1"/>
            </p:cNvCxnSpPr>
            <p:nvPr/>
          </p:nvCxnSpPr>
          <p:spPr>
            <a:xfrm rot="10800000" flipH="1">
              <a:off x="5149096" y="3561675"/>
              <a:ext cx="359007" cy="580887"/>
            </a:xfrm>
            <a:prstGeom prst="bentConnector3">
              <a:avLst>
                <a:gd name="adj1" fmla="val -29185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Прямая со стрелкой 170"/>
            <p:cNvCxnSpPr/>
            <p:nvPr/>
          </p:nvCxnSpPr>
          <p:spPr>
            <a:xfrm flipV="1">
              <a:off x="8902853" y="4068332"/>
              <a:ext cx="0" cy="2324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652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слайда"/>
          <p:cNvSpPr/>
          <p:nvPr/>
        </p:nvSpPr>
        <p:spPr>
          <a:xfrm>
            <a:off x="1945665" y="1092076"/>
            <a:ext cx="706574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 smtClean="0"/>
              <a:t>Векторизация всех пространственных данных.</a:t>
            </a:r>
          </a:p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 smtClean="0"/>
              <a:t>Создание единого векторного </a:t>
            </a:r>
            <a:r>
              <a:rPr lang="ru-RU" kern="0" dirty="0"/>
              <a:t>цифрового плана </a:t>
            </a:r>
            <a:r>
              <a:rPr lang="ru-RU" kern="0" dirty="0" smtClean="0"/>
              <a:t>города</a:t>
            </a:r>
            <a:endParaRPr lang="ru-RU" kern="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t="9970" r="8932" b="6313"/>
          <a:stretch/>
        </p:blipFill>
        <p:spPr bwMode="auto">
          <a:xfrm>
            <a:off x="321546" y="2059913"/>
            <a:ext cx="8399165" cy="440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" t="10130" r="10376" b="7890"/>
          <a:stretch/>
        </p:blipFill>
        <p:spPr bwMode="auto">
          <a:xfrm>
            <a:off x="302921" y="2059913"/>
            <a:ext cx="8417790" cy="436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02" t="10169" r="9645" b="7015"/>
          <a:stretch/>
        </p:blipFill>
        <p:spPr bwMode="auto">
          <a:xfrm>
            <a:off x="-530355" y="2023932"/>
            <a:ext cx="9299556" cy="440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27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63627" y="692696"/>
            <a:ext cx="39566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 smtClean="0"/>
              <a:t>Векторный цифровой план – 16 слоев картографических объектов</a:t>
            </a:r>
            <a:endParaRPr lang="ru-RU" kern="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t="9988" r="12100" b="8261"/>
          <a:stretch/>
        </p:blipFill>
        <p:spPr bwMode="auto">
          <a:xfrm>
            <a:off x="539552" y="1700808"/>
            <a:ext cx="820843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11842" r="12159" b="7895"/>
          <a:stretch/>
        </p:blipFill>
        <p:spPr bwMode="auto">
          <a:xfrm>
            <a:off x="552753" y="1714976"/>
            <a:ext cx="831867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8" t="12726" r="20920" b="43637"/>
          <a:stretch/>
        </p:blipFill>
        <p:spPr bwMode="auto">
          <a:xfrm>
            <a:off x="4295541" y="1415242"/>
            <a:ext cx="4646127" cy="266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 вверх 1"/>
          <p:cNvSpPr/>
          <p:nvPr/>
        </p:nvSpPr>
        <p:spPr>
          <a:xfrm>
            <a:off x="3393580" y="5129056"/>
            <a:ext cx="242316" cy="48212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57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слайда"/>
          <p:cNvSpPr/>
          <p:nvPr/>
        </p:nvSpPr>
        <p:spPr>
          <a:xfrm>
            <a:off x="1672433" y="720815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buClr>
                <a:schemeClr val="tx2"/>
              </a:buClr>
              <a:buSzPct val="115000"/>
              <a:defRPr/>
            </a:pPr>
            <a:r>
              <a:rPr lang="ru-RU" b="1" u="sng" kern="0" dirty="0" smtClean="0"/>
              <a:t>Состав ВЦП</a:t>
            </a:r>
            <a:endParaRPr lang="ru-RU" b="1" u="sng" kern="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13" name="Заголовок слайда"/>
          <p:cNvSpPr/>
          <p:nvPr/>
        </p:nvSpPr>
        <p:spPr>
          <a:xfrm>
            <a:off x="1736031" y="1415242"/>
            <a:ext cx="69680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 smtClean="0"/>
              <a:t>Каждый объект ВЦП связан с формой «Инженерные изыскания»</a:t>
            </a:r>
            <a:endParaRPr lang="ru-RU" kern="0" dirty="0"/>
          </a:p>
        </p:txBody>
      </p:sp>
      <p:sp>
        <p:nvSpPr>
          <p:cNvPr id="14" name="Заголовок слайда"/>
          <p:cNvSpPr/>
          <p:nvPr/>
        </p:nvSpPr>
        <p:spPr>
          <a:xfrm>
            <a:off x="1500761" y="6016951"/>
            <a:ext cx="69680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 smtClean="0"/>
              <a:t>Описание объектов должно строго соответствовать Классификатору. </a:t>
            </a:r>
            <a:endParaRPr lang="ru-RU" kern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" t="8764" r="6722" b="14518"/>
          <a:stretch/>
        </p:blipFill>
        <p:spPr bwMode="auto">
          <a:xfrm>
            <a:off x="452848" y="1876907"/>
            <a:ext cx="8299938" cy="394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8932" r="6024" b="15037"/>
          <a:stretch/>
        </p:blipFill>
        <p:spPr bwMode="auto">
          <a:xfrm>
            <a:off x="483057" y="1914185"/>
            <a:ext cx="8358328" cy="39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" t="8198" r="1777" b="12997"/>
          <a:stretch/>
        </p:blipFill>
        <p:spPr bwMode="auto">
          <a:xfrm>
            <a:off x="452849" y="1876907"/>
            <a:ext cx="8620814" cy="394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 t="8922" r="1334" b="13066"/>
          <a:stretch/>
        </p:blipFill>
        <p:spPr bwMode="auto">
          <a:xfrm>
            <a:off x="452849" y="1862724"/>
            <a:ext cx="8574276" cy="387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56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слайда"/>
          <p:cNvSpPr/>
          <p:nvPr/>
        </p:nvSpPr>
        <p:spPr>
          <a:xfrm>
            <a:off x="2377653" y="620688"/>
            <a:ext cx="55408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buClr>
                <a:schemeClr val="tx2"/>
              </a:buClr>
              <a:buSzPct val="115000"/>
              <a:defRPr/>
            </a:pPr>
            <a:r>
              <a:rPr lang="ru-RU" kern="0" dirty="0" smtClean="0"/>
              <a:t>ВЦП позволяет производить любые виды пространственного анализа</a:t>
            </a:r>
            <a:endParaRPr lang="ru-RU" kern="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1027274" y="1406578"/>
            <a:ext cx="3645532" cy="642904"/>
            <a:chOff x="998475" y="1417944"/>
            <a:chExt cx="3645532" cy="642904"/>
          </a:xfrm>
        </p:grpSpPr>
        <p:sp>
          <p:nvSpPr>
            <p:cNvPr id="19" name="Прямоугольник с одним вырезанным углом 18"/>
            <p:cNvSpPr/>
            <p:nvPr/>
          </p:nvSpPr>
          <p:spPr>
            <a:xfrm flipH="1">
              <a:off x="998475" y="1417944"/>
              <a:ext cx="3645532" cy="642904"/>
            </a:xfrm>
            <a:prstGeom prst="snip1Rect">
              <a:avLst/>
            </a:prstGeom>
            <a:gradFill flip="none" rotWithShape="1">
              <a:gsLst>
                <a:gs pos="0">
                  <a:schemeClr val="bg1"/>
                </a:gs>
                <a:gs pos="41000">
                  <a:schemeClr val="accent1">
                    <a:lumMod val="20000"/>
                    <a:lumOff val="80000"/>
                  </a:schemeClr>
                </a:gs>
                <a:gs pos="6100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093049" y="1477786"/>
              <a:ext cx="34563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400" dirty="0" smtClean="0"/>
                <a:t>Определение количества и видов колодцев на территории квартала.</a:t>
              </a:r>
              <a:endParaRPr lang="ru-RU" sz="1400" dirty="0"/>
            </a:p>
          </p:txBody>
        </p:sp>
      </p:grpSp>
      <p:sp>
        <p:nvSpPr>
          <p:cNvPr id="22" name="Стрелка вправо 21"/>
          <p:cNvSpPr/>
          <p:nvPr/>
        </p:nvSpPr>
        <p:spPr>
          <a:xfrm>
            <a:off x="4825494" y="1471892"/>
            <a:ext cx="322569" cy="51774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7747" r="5981" b="12622"/>
          <a:stretch/>
        </p:blipFill>
        <p:spPr bwMode="auto">
          <a:xfrm>
            <a:off x="295463" y="2639006"/>
            <a:ext cx="7623011" cy="391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Стрелка вправо 20"/>
          <p:cNvSpPr/>
          <p:nvPr/>
        </p:nvSpPr>
        <p:spPr>
          <a:xfrm rot="5400000">
            <a:off x="2489635" y="2130353"/>
            <a:ext cx="322569" cy="54653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" t="7156" r="50000" b="10834"/>
          <a:stretch/>
        </p:blipFill>
        <p:spPr bwMode="auto">
          <a:xfrm>
            <a:off x="3954969" y="1937330"/>
            <a:ext cx="5090833" cy="48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Группа 25"/>
          <p:cNvGrpSpPr/>
          <p:nvPr/>
        </p:nvGrpSpPr>
        <p:grpSpPr>
          <a:xfrm>
            <a:off x="5279067" y="1358102"/>
            <a:ext cx="3645532" cy="642904"/>
            <a:chOff x="-1318794" y="2425046"/>
            <a:chExt cx="3645532" cy="642904"/>
          </a:xfrm>
        </p:grpSpPr>
        <p:sp>
          <p:nvSpPr>
            <p:cNvPr id="27" name="Прямоугольник с одним вырезанным углом 26"/>
            <p:cNvSpPr/>
            <p:nvPr/>
          </p:nvSpPr>
          <p:spPr>
            <a:xfrm flipH="1">
              <a:off x="-1318794" y="2425046"/>
              <a:ext cx="3645532" cy="642904"/>
            </a:xfrm>
            <a:prstGeom prst="snip1Rect">
              <a:avLst/>
            </a:prstGeom>
            <a:gradFill flip="none" rotWithShape="1">
              <a:gsLst>
                <a:gs pos="0">
                  <a:schemeClr val="bg1"/>
                </a:gs>
                <a:gs pos="41000">
                  <a:schemeClr val="accent1">
                    <a:lumMod val="20000"/>
                    <a:lumOff val="80000"/>
                  </a:schemeClr>
                </a:gs>
                <a:gs pos="6100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-1224220" y="2482186"/>
              <a:ext cx="345638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400" dirty="0" smtClean="0"/>
                <a:t>130 колодцев, из них 15 ХПВ</a:t>
              </a:r>
              <a:endParaRPr lang="ru-RU" sz="1400" dirty="0"/>
            </a:p>
          </p:txBody>
        </p:sp>
      </p:grp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" t="7185" r="49148" b="71445"/>
          <a:stretch/>
        </p:blipFill>
        <p:spPr bwMode="auto">
          <a:xfrm>
            <a:off x="998476" y="2638065"/>
            <a:ext cx="7853932" cy="189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7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12024</TotalTime>
  <Words>1069</Words>
  <Application>Microsoft Office PowerPoint</Application>
  <PresentationFormat>Экран (4:3)</PresentationFormat>
  <Paragraphs>227</Paragraphs>
  <Slides>23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 Unicode MS</vt:lpstr>
      <vt:lpstr>Aharoni</vt:lpstr>
      <vt:lpstr>Arial</vt:lpstr>
      <vt:lpstr>Calibri</vt:lpstr>
      <vt:lpstr>Lucida Sans Unicode</vt:lpstr>
      <vt:lpstr>Times New Roman</vt:lpstr>
      <vt:lpstr>Wingdings</vt:lpstr>
      <vt:lpstr>Wingdings 2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Завадский Дмитрий Юрьевич</dc:creator>
  <cp:lastModifiedBy>Пользователь</cp:lastModifiedBy>
  <cp:revision>229</cp:revision>
  <dcterms:created xsi:type="dcterms:W3CDTF">2016-02-10T08:06:47Z</dcterms:created>
  <dcterms:modified xsi:type="dcterms:W3CDTF">2018-06-21T07:22:49Z</dcterms:modified>
</cp:coreProperties>
</file>