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7" r:id="rId4"/>
    <p:sldId id="276" r:id="rId5"/>
    <p:sldId id="278" r:id="rId6"/>
    <p:sldId id="279" r:id="rId7"/>
    <p:sldId id="280" r:id="rId8"/>
    <p:sldId id="281" r:id="rId9"/>
    <p:sldId id="283" r:id="rId10"/>
    <p:sldId id="298" r:id="rId11"/>
    <p:sldId id="285" r:id="rId12"/>
    <p:sldId id="287" r:id="rId13"/>
    <p:sldId id="288" r:id="rId14"/>
    <p:sldId id="289" r:id="rId15"/>
    <p:sldId id="290" r:id="rId16"/>
    <p:sldId id="291" r:id="rId17"/>
    <p:sldId id="292" r:id="rId18"/>
    <p:sldId id="286" r:id="rId19"/>
    <p:sldId id="263" r:id="rId20"/>
    <p:sldId id="293" r:id="rId21"/>
    <p:sldId id="272" r:id="rId22"/>
    <p:sldId id="273" r:id="rId23"/>
    <p:sldId id="294" r:id="rId24"/>
    <p:sldId id="268" r:id="rId25"/>
    <p:sldId id="295" r:id="rId26"/>
    <p:sldId id="269" r:id="rId27"/>
    <p:sldId id="296" r:id="rId28"/>
    <p:sldId id="274" r:id="rId29"/>
    <p:sldId id="297" r:id="rId30"/>
    <p:sldId id="270" r:id="rId31"/>
  </p:sldIdLst>
  <p:sldSz cx="9144000" cy="6858000" type="screen4x3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818A"/>
    <a:srgbClr val="5C687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1500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C7C89-E8C2-4A1D-97DD-AE90934DC7E4}" type="datetimeFigureOut">
              <a:rPr lang="ru-RU" smtClean="0"/>
              <a:pPr/>
              <a:t>22.06.2018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96A69-24B4-4C3A-BE33-3FD0ABF09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85823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C7C89-E8C2-4A1D-97DD-AE90934DC7E4}" type="datetimeFigureOut">
              <a:rPr lang="ru-RU" smtClean="0"/>
              <a:pPr/>
              <a:t>22.06.2018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96A69-24B4-4C3A-BE33-3FD0ABF09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49867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C7C89-E8C2-4A1D-97DD-AE90934DC7E4}" type="datetimeFigureOut">
              <a:rPr lang="ru-RU" smtClean="0"/>
              <a:pPr/>
              <a:t>22.06.2018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96A69-24B4-4C3A-BE33-3FD0ABF09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32246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C7C89-E8C2-4A1D-97DD-AE90934DC7E4}" type="datetimeFigureOut">
              <a:rPr lang="ru-RU" smtClean="0"/>
              <a:pPr/>
              <a:t>22.06.2018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96A69-24B4-4C3A-BE33-3FD0ABF09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80694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C7C89-E8C2-4A1D-97DD-AE90934DC7E4}" type="datetimeFigureOut">
              <a:rPr lang="ru-RU" smtClean="0"/>
              <a:pPr/>
              <a:t>22.06.2018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96A69-24B4-4C3A-BE33-3FD0ABF09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69492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C7C89-E8C2-4A1D-97DD-AE90934DC7E4}" type="datetimeFigureOut">
              <a:rPr lang="ru-RU" smtClean="0"/>
              <a:pPr/>
              <a:t>22.06.2018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96A69-24B4-4C3A-BE33-3FD0ABF09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55527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C7C89-E8C2-4A1D-97DD-AE90934DC7E4}" type="datetimeFigureOut">
              <a:rPr lang="ru-RU" smtClean="0"/>
              <a:pPr/>
              <a:t>22.06.2018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96A69-24B4-4C3A-BE33-3FD0ABF09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55949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C7C89-E8C2-4A1D-97DD-AE90934DC7E4}" type="datetimeFigureOut">
              <a:rPr lang="ru-RU" smtClean="0"/>
              <a:pPr/>
              <a:t>22.06.2018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96A69-24B4-4C3A-BE33-3FD0ABF09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01155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C7C89-E8C2-4A1D-97DD-AE90934DC7E4}" type="datetimeFigureOut">
              <a:rPr lang="ru-RU" smtClean="0"/>
              <a:pPr/>
              <a:t>22.06.2018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96A69-24B4-4C3A-BE33-3FD0ABF09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81178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C7C89-E8C2-4A1D-97DD-AE90934DC7E4}" type="datetimeFigureOut">
              <a:rPr lang="ru-RU" smtClean="0"/>
              <a:pPr/>
              <a:t>22.06.2018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96A69-24B4-4C3A-BE33-3FD0ABF09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0144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C7C89-E8C2-4A1D-97DD-AE90934DC7E4}" type="datetimeFigureOut">
              <a:rPr lang="ru-RU" smtClean="0"/>
              <a:pPr/>
              <a:t>22.06.2018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96A69-24B4-4C3A-BE33-3FD0ABF09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58440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C7C89-E8C2-4A1D-97DD-AE90934DC7E4}" type="datetimeFigureOut">
              <a:rPr lang="ru-RU" smtClean="0"/>
              <a:pPr/>
              <a:t>22.06.2018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96A69-24B4-4C3A-BE33-3FD0ABF09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75323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303599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152400" y="1060705"/>
            <a:ext cx="6549390" cy="374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600" b="1" dirty="0">
              <a:solidFill>
                <a:srgbClr val="5C6877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73952" y="1772150"/>
            <a:ext cx="2404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solidFill>
                <a:srgbClr val="76818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5503" y="5008605"/>
            <a:ext cx="22901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 </a:t>
            </a:r>
            <a:r>
              <a:rPr lang="ru-RU" sz="3200" i="1" dirty="0" smtClean="0"/>
              <a:t> </a:t>
            </a:r>
            <a:endParaRPr lang="ru-RU" sz="320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Содержимое 2"/>
          <p:cNvSpPr txBox="1">
            <a:spLocks/>
          </p:cNvSpPr>
          <p:nvPr/>
        </p:nvSpPr>
        <p:spPr>
          <a:xfrm>
            <a:off x="193431" y="1124744"/>
            <a:ext cx="8503713" cy="525847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400" dirty="0" smtClean="0"/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749668" y="465992"/>
            <a:ext cx="6765681" cy="861645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Calibri" pitchFamily="34" charset="0"/>
              </a:rPr>
              <a:t>Озеленение ул. Красноармейской</a:t>
            </a:r>
            <a:r>
              <a:rPr lang="ru-RU" sz="2000" dirty="0" smtClean="0">
                <a:latin typeface="Calibri" pitchFamily="34" charset="0"/>
              </a:rPr>
              <a:t/>
            </a:r>
            <a:br>
              <a:rPr lang="ru-RU" sz="2000" dirty="0" smtClean="0">
                <a:latin typeface="Calibri" pitchFamily="34" charset="0"/>
              </a:rPr>
            </a:br>
            <a:endParaRPr lang="ru-RU" sz="2000" dirty="0">
              <a:latin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582" y="1095632"/>
            <a:ext cx="3036887" cy="5398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6" name="AutoShape 4" descr="https://apf.mail.ru/cgi-bin/readmsg/IMG_20180620_152909.jpg?id=15296314950000000929%3B0%3B1&amp;x-email=tsvetkovanatasha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8" name="AutoShape 6" descr="https://apf.mail.ru/cgi-bin/readmsg/IMG_20180620_152909.jpg?id=15296314950000000929%3B0%3B1&amp;x-email=tsvetkovanatasha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9" name="Picture 7" descr="C:\Users\tsvetkova\Desktop\IMG_20180620_1529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68354" y="1095634"/>
            <a:ext cx="3800385" cy="50671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71249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152400" y="1060705"/>
            <a:ext cx="6549390" cy="374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600" b="1" dirty="0">
              <a:solidFill>
                <a:srgbClr val="5C6877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73952" y="1772150"/>
            <a:ext cx="2404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solidFill>
                <a:srgbClr val="76818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5503" y="5008605"/>
            <a:ext cx="22901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 </a:t>
            </a:r>
            <a:r>
              <a:rPr lang="ru-RU" sz="3200" i="1" dirty="0" smtClean="0"/>
              <a:t> </a:t>
            </a:r>
            <a:endParaRPr lang="ru-RU" sz="320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Содержимое 2"/>
          <p:cNvSpPr txBox="1">
            <a:spLocks/>
          </p:cNvSpPr>
          <p:nvPr/>
        </p:nvSpPr>
        <p:spPr>
          <a:xfrm>
            <a:off x="1811215" y="395654"/>
            <a:ext cx="6885929" cy="598756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2018 году проведен сбор предложений по благоустройству общественных территорий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400" dirty="0" smtClean="0"/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4" descr="http://admin.tomsk.ru/site/core.nsf/86e17c84f111581147257a87003b94c5/3f19499e666954774725821d00199063/$FILE/STG07090/STG07090.jpg!OpenElem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646" y="1116954"/>
            <a:ext cx="5266262" cy="5266262"/>
          </a:xfrm>
          <a:prstGeom prst="rect">
            <a:avLst/>
          </a:prstGeom>
          <a:noFill/>
        </p:spPr>
      </p:pic>
      <p:pic>
        <p:nvPicPr>
          <p:cNvPr id="11" name="Picture 2" descr="http://admin.tomsk.ru/site/core.nsf/86e17c84f111581147257a87003b94c5/3f19499e666954774725821d00199063/$FILE/STG61923/STG61923.jpg!OpenElemen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39816" y="1125415"/>
            <a:ext cx="3060248" cy="51259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71249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152400" y="1060705"/>
            <a:ext cx="6549390" cy="374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600" b="1" dirty="0">
              <a:solidFill>
                <a:srgbClr val="5C6877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73952" y="1772150"/>
            <a:ext cx="2404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solidFill>
                <a:srgbClr val="76818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5503" y="5008605"/>
            <a:ext cx="22901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 </a:t>
            </a:r>
            <a:r>
              <a:rPr lang="ru-RU" sz="3200" i="1" dirty="0" smtClean="0"/>
              <a:t> </a:t>
            </a:r>
            <a:endParaRPr lang="ru-RU" sz="320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Содержимое 2"/>
          <p:cNvSpPr txBox="1">
            <a:spLocks/>
          </p:cNvSpPr>
          <p:nvPr/>
        </p:nvSpPr>
        <p:spPr>
          <a:xfrm>
            <a:off x="527539" y="149470"/>
            <a:ext cx="8169606" cy="623374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lvl="0" indent="-514350"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2400" b="1" spc="200" dirty="0" smtClean="0">
                <a:ln w="2921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                    </a:t>
            </a:r>
          </a:p>
          <a:p>
            <a:pPr marL="514350" lvl="0" indent="-514350"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2400" b="1" spc="200" dirty="0" smtClean="0">
                <a:ln w="2921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               Выемка предложений</a:t>
            </a:r>
          </a:p>
          <a:p>
            <a:pPr marL="514350" lvl="0" indent="-514350" defTabSz="914400">
              <a:lnSpc>
                <a:spcPct val="90000"/>
              </a:lnSpc>
              <a:spcBef>
                <a:spcPts val="1000"/>
              </a:spcBef>
              <a:defRPr/>
            </a:pPr>
            <a:endParaRPr lang="ru-RU" sz="2400" b="1" spc="200" dirty="0" smtClean="0">
              <a:ln w="29210">
                <a:solidFill>
                  <a:schemeClr val="accent2">
                    <a:lumMod val="75000"/>
                  </a:schemeClr>
                </a:solidFill>
              </a:ln>
              <a:solidFill>
                <a:srgbClr val="FF0000"/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  <a:p>
            <a:pPr>
              <a:buNone/>
            </a:pPr>
            <a:r>
              <a:rPr lang="ru-RU" sz="2400" dirty="0" smtClean="0"/>
              <a:t>Проводилась:</a:t>
            </a:r>
          </a:p>
          <a:p>
            <a:pPr>
              <a:buNone/>
            </a:pPr>
            <a:r>
              <a:rPr lang="ru-RU" sz="2400" dirty="0" smtClean="0"/>
              <a:t>19.01.2018</a:t>
            </a:r>
          </a:p>
          <a:p>
            <a:pPr>
              <a:buNone/>
            </a:pPr>
            <a:r>
              <a:rPr lang="ru-RU" sz="2400" dirty="0" smtClean="0"/>
              <a:t>26.01.2018</a:t>
            </a:r>
          </a:p>
          <a:p>
            <a:pPr>
              <a:buNone/>
            </a:pPr>
            <a:r>
              <a:rPr lang="ru-RU" sz="2400" dirty="0" smtClean="0"/>
              <a:t>02.02.2018</a:t>
            </a:r>
          </a:p>
          <a:p>
            <a:pPr>
              <a:buNone/>
            </a:pPr>
            <a:r>
              <a:rPr lang="ru-RU" sz="2400" dirty="0" smtClean="0"/>
              <a:t>09.02.2018</a:t>
            </a:r>
          </a:p>
          <a:p>
            <a:pPr marL="514350" lvl="0" indent="-514350" defTabSz="914400">
              <a:lnSpc>
                <a:spcPct val="90000"/>
              </a:lnSpc>
              <a:spcBef>
                <a:spcPts val="1000"/>
              </a:spcBef>
              <a:defRPr/>
            </a:pPr>
            <a:endParaRPr lang="ru-RU" sz="2400" dirty="0" smtClean="0"/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2" descr="http://www.admin.tomsk.ru/www/news.nsf/35da52f005a03ea54725794900100e7e/d071f4b66c0cb96a47258226001c1dcf/body/0.8A!OpenElement&amp;FieldElemFormat=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7692" y="1266092"/>
            <a:ext cx="6292691" cy="48740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71249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152400" y="1060705"/>
            <a:ext cx="6549390" cy="374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600" b="1" dirty="0">
              <a:solidFill>
                <a:srgbClr val="5C6877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73952" y="1772150"/>
            <a:ext cx="2404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solidFill>
                <a:srgbClr val="76818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5503" y="5008605"/>
            <a:ext cx="22901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 </a:t>
            </a:r>
            <a:r>
              <a:rPr lang="ru-RU" sz="3200" i="1" dirty="0" smtClean="0"/>
              <a:t> </a:t>
            </a:r>
            <a:endParaRPr lang="ru-RU" sz="320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Содержимое 2"/>
          <p:cNvSpPr txBox="1">
            <a:spLocks/>
          </p:cNvSpPr>
          <p:nvPr/>
        </p:nvSpPr>
        <p:spPr>
          <a:xfrm>
            <a:off x="0" y="149470"/>
            <a:ext cx="8697145" cy="623374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lvl="0" indent="-514350"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2400" b="1" spc="200" dirty="0" smtClean="0">
                <a:ln w="2921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                    </a:t>
            </a:r>
          </a:p>
          <a:p>
            <a:pPr marL="514350" lvl="0" indent="-514350"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2400" b="1" spc="200" dirty="0" smtClean="0">
                <a:ln w="2921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                    </a:t>
            </a:r>
            <a:r>
              <a:rPr lang="ru-RU" sz="2400" b="1" spc="200" dirty="0" err="1" smtClean="0">
                <a:ln w="2921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Промо</a:t>
            </a:r>
            <a:r>
              <a:rPr lang="ru-RU" sz="2400" b="1" spc="200" dirty="0" smtClean="0">
                <a:ln w="2921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 акции</a:t>
            </a:r>
          </a:p>
          <a:p>
            <a:pPr marL="514350" lvl="0" indent="-514350" defTabSz="914400">
              <a:lnSpc>
                <a:spcPct val="90000"/>
              </a:lnSpc>
              <a:spcBef>
                <a:spcPts val="1000"/>
              </a:spcBef>
              <a:defRPr/>
            </a:pPr>
            <a:endParaRPr lang="ru-RU" sz="2400" b="1" spc="200" dirty="0" smtClean="0">
              <a:ln w="29210">
                <a:solidFill>
                  <a:schemeClr val="accent2">
                    <a:lumMod val="75000"/>
                  </a:schemeClr>
                </a:solidFill>
              </a:ln>
              <a:solidFill>
                <a:srgbClr val="FF0000"/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  <a:p>
            <a:r>
              <a:rPr lang="ru-RU" sz="1400" b="1" i="1" dirty="0" smtClean="0">
                <a:solidFill>
                  <a:schemeClr val="accent2">
                    <a:lumMod val="75000"/>
                  </a:schemeClr>
                </a:solidFill>
              </a:rPr>
              <a:t>По сбору предложений </a:t>
            </a:r>
          </a:p>
          <a:p>
            <a:r>
              <a:rPr lang="ru-RU" sz="1400" b="1" i="1" dirty="0" smtClean="0">
                <a:solidFill>
                  <a:schemeClr val="accent2">
                    <a:lumMod val="75000"/>
                  </a:schemeClr>
                </a:solidFill>
              </a:rPr>
              <a:t>в торговых центрах </a:t>
            </a:r>
          </a:p>
          <a:p>
            <a:r>
              <a:rPr lang="ru-RU" sz="1400" b="1" i="1" dirty="0" smtClean="0">
                <a:solidFill>
                  <a:schemeClr val="accent2">
                    <a:lumMod val="75000"/>
                  </a:schemeClr>
                </a:solidFill>
              </a:rPr>
              <a:t>проводились с участием:</a:t>
            </a:r>
          </a:p>
          <a:p>
            <a:r>
              <a:rPr lang="ru-RU" sz="1400" b="1" i="1" dirty="0" smtClean="0">
                <a:solidFill>
                  <a:srgbClr val="5C6877"/>
                </a:solidFill>
              </a:rPr>
              <a:t>-Волонтеров</a:t>
            </a:r>
          </a:p>
          <a:p>
            <a:r>
              <a:rPr lang="ru-RU" sz="1400" b="1" i="1" dirty="0" smtClean="0">
                <a:solidFill>
                  <a:srgbClr val="5C6877"/>
                </a:solidFill>
              </a:rPr>
              <a:t>-Общероссийского народного фронта</a:t>
            </a:r>
          </a:p>
          <a:p>
            <a:endParaRPr lang="ru-RU" sz="1400" b="1" i="1" dirty="0" smtClean="0">
              <a:solidFill>
                <a:srgbClr val="5C6877"/>
              </a:solidFill>
            </a:endParaRPr>
          </a:p>
          <a:p>
            <a:r>
              <a:rPr lang="ru-RU" sz="1400" b="1" i="1" dirty="0" smtClean="0">
                <a:solidFill>
                  <a:schemeClr val="accent2">
                    <a:lumMod val="75000"/>
                  </a:schemeClr>
                </a:solidFill>
              </a:rPr>
              <a:t>Также разъяснения проводили с</a:t>
            </a:r>
          </a:p>
          <a:p>
            <a:r>
              <a:rPr lang="ru-RU" sz="1400" b="1" i="1" dirty="0" err="1" smtClean="0">
                <a:solidFill>
                  <a:schemeClr val="accent2">
                    <a:lumMod val="75000"/>
                  </a:schemeClr>
                </a:solidFill>
              </a:rPr>
              <a:t>отрудники</a:t>
            </a:r>
            <a:r>
              <a:rPr lang="ru-RU" sz="1400" b="1" i="1" dirty="0" smtClean="0">
                <a:solidFill>
                  <a:schemeClr val="accent2">
                    <a:lumMod val="75000"/>
                  </a:schemeClr>
                </a:solidFill>
              </a:rPr>
              <a:t> муниципальных библиотек</a:t>
            </a:r>
            <a:endParaRPr lang="ru-RU" sz="1400" dirty="0" smtClean="0"/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2" descr="http://www.admin.tomsk.ru/www/news.nsf/35da52f005a03ea54725794900100e7e/fb8f91d0ea5913a64725822400149dcc/body/0.8A!OpenElement&amp;FieldElemFormat=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3107" y="1226281"/>
            <a:ext cx="5230705" cy="48052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71249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152400" y="1060705"/>
            <a:ext cx="6549390" cy="374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600" b="1" dirty="0">
              <a:solidFill>
                <a:srgbClr val="5C6877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73952" y="1772150"/>
            <a:ext cx="2404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solidFill>
                <a:srgbClr val="76818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5503" y="5008605"/>
            <a:ext cx="22901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 </a:t>
            </a:r>
            <a:r>
              <a:rPr lang="ru-RU" sz="3200" i="1" dirty="0" smtClean="0"/>
              <a:t> </a:t>
            </a:r>
            <a:endParaRPr lang="ru-RU" sz="320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Содержимое 2"/>
          <p:cNvSpPr txBox="1">
            <a:spLocks/>
          </p:cNvSpPr>
          <p:nvPr/>
        </p:nvSpPr>
        <p:spPr>
          <a:xfrm>
            <a:off x="519953" y="1183340"/>
            <a:ext cx="8177192" cy="51998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lvl="0" indent="-514350"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2400" b="1" spc="200" dirty="0" smtClean="0">
                <a:ln w="2921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                    </a:t>
            </a:r>
          </a:p>
          <a:p>
            <a:r>
              <a:rPr lang="ru-RU" sz="2400" b="1" spc="200" dirty="0" smtClean="0">
                <a:ln w="2921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Подано предложений:</a:t>
            </a:r>
          </a:p>
          <a:p>
            <a:pPr>
              <a:buNone/>
            </a:pPr>
            <a:r>
              <a:rPr lang="ru-RU" sz="2400" dirty="0" smtClean="0"/>
              <a:t>19.01.2018 - 176</a:t>
            </a:r>
          </a:p>
          <a:p>
            <a:pPr>
              <a:buNone/>
            </a:pPr>
            <a:r>
              <a:rPr lang="ru-RU" sz="2400" dirty="0" smtClean="0"/>
              <a:t>26.01.2018 - 1448</a:t>
            </a:r>
          </a:p>
          <a:p>
            <a:pPr>
              <a:buNone/>
            </a:pPr>
            <a:r>
              <a:rPr lang="ru-RU" sz="2400" dirty="0" smtClean="0"/>
              <a:t>02.02.2018 - 2624</a:t>
            </a:r>
          </a:p>
          <a:p>
            <a:pPr>
              <a:buNone/>
            </a:pPr>
            <a:r>
              <a:rPr lang="ru-RU" sz="2400" dirty="0" smtClean="0"/>
              <a:t>09.02.2018 – 17733</a:t>
            </a:r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r>
              <a:rPr lang="ru-RU" sz="2400" dirty="0" smtClean="0"/>
              <a:t>Всего - 21981</a:t>
            </a:r>
            <a:endParaRPr kumimoji="0" lang="ru-RU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2" descr="http://www.admin.tomsk.ru/www/news.nsf/35da52f005a03ea54725794900100e7e/a797d67d1e94968747258220001190ad/body/0.8A!OpenElement&amp;FieldElemFormat=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4901" y="2083777"/>
            <a:ext cx="5357445" cy="40180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71249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152400" y="1060705"/>
            <a:ext cx="6549390" cy="374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600" b="1" dirty="0">
              <a:solidFill>
                <a:srgbClr val="5C6877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73952" y="1772150"/>
            <a:ext cx="2404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solidFill>
                <a:srgbClr val="76818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5503" y="5008605"/>
            <a:ext cx="22901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 </a:t>
            </a:r>
            <a:r>
              <a:rPr lang="ru-RU" sz="3200" i="1" dirty="0" smtClean="0"/>
              <a:t> </a:t>
            </a:r>
            <a:endParaRPr lang="ru-RU" sz="320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Содержимое 2"/>
          <p:cNvSpPr txBox="1">
            <a:spLocks/>
          </p:cNvSpPr>
          <p:nvPr/>
        </p:nvSpPr>
        <p:spPr>
          <a:xfrm>
            <a:off x="519953" y="1183340"/>
            <a:ext cx="8177192" cy="5199875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514350" lvl="0" indent="-514350"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2400" b="1" spc="200" dirty="0" smtClean="0">
                <a:ln w="2921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                    </a:t>
            </a:r>
          </a:p>
          <a:p>
            <a:pPr marL="514350" lvl="0" indent="-514350"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2400" b="1" spc="200" dirty="0" smtClean="0">
                <a:ln w="2921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Лидеры по количеству предложений (общие итоги)</a:t>
            </a:r>
          </a:p>
          <a:p>
            <a:pPr marL="514350" lvl="0" indent="-514350"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2400" i="1" u="sng" dirty="0" smtClean="0"/>
              <a:t>Октябрьский район:</a:t>
            </a:r>
          </a:p>
          <a:p>
            <a:pPr marL="514350" lvl="0" indent="-514350"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2400" dirty="0" smtClean="0"/>
              <a:t>Сквер у вокзала «Томск-</a:t>
            </a:r>
            <a:r>
              <a:rPr lang="en-US" sz="2400" dirty="0" smtClean="0"/>
              <a:t>II</a:t>
            </a:r>
            <a:r>
              <a:rPr lang="ru-RU" sz="2400" dirty="0" smtClean="0"/>
              <a:t>» - 4022</a:t>
            </a:r>
          </a:p>
          <a:p>
            <a:pPr marL="514350" lvl="0" indent="-514350"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2400" dirty="0" smtClean="0"/>
              <a:t>Сквер по ул. Суворова, 5 – 3742</a:t>
            </a:r>
          </a:p>
          <a:p>
            <a:pPr marL="514350" lvl="0" indent="-514350"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2400" dirty="0" smtClean="0"/>
              <a:t>Пешеходная ул. Бакунина - 223</a:t>
            </a:r>
          </a:p>
          <a:p>
            <a:pPr marL="514350" lvl="0" indent="-514350"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2400" i="1" u="sng" dirty="0" smtClean="0"/>
              <a:t>Кировский район:</a:t>
            </a:r>
          </a:p>
          <a:p>
            <a:pPr marL="514350" lvl="0" indent="-514350"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2400" dirty="0" smtClean="0"/>
              <a:t>Лагерный сад – 1243</a:t>
            </a:r>
          </a:p>
          <a:p>
            <a:pPr marL="514350" lvl="0" indent="-514350"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2400" dirty="0" smtClean="0"/>
              <a:t>Бульвар по пр. Кирова – 1307</a:t>
            </a:r>
          </a:p>
          <a:p>
            <a:pPr marL="514350" lvl="0" indent="-514350"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2400" dirty="0" smtClean="0"/>
              <a:t>Сквер по ул. Мокрушина, 10 - 898</a:t>
            </a:r>
          </a:p>
          <a:p>
            <a:pPr marL="514350" lvl="0" indent="-514350"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2400" i="1" u="sng" dirty="0" smtClean="0"/>
              <a:t>Советский район:</a:t>
            </a:r>
          </a:p>
          <a:p>
            <a:pPr marL="514350" lvl="0" indent="-514350"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2400" dirty="0" smtClean="0"/>
              <a:t>Сквер в Академгородке – 1282</a:t>
            </a:r>
          </a:p>
          <a:p>
            <a:pPr marL="514350" lvl="0" indent="-514350"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2400" dirty="0" smtClean="0"/>
              <a:t>Пешеходная зона ул. Советская, пер. Томский – 392</a:t>
            </a:r>
          </a:p>
          <a:p>
            <a:pPr marL="514350" lvl="0" indent="-514350"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2400" dirty="0" smtClean="0"/>
              <a:t>Петропавловский сквер – 148</a:t>
            </a:r>
          </a:p>
          <a:p>
            <a:pPr marL="514350" lvl="0" indent="-514350"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2400" i="1" u="sng" dirty="0" smtClean="0"/>
              <a:t>Ленинский район:</a:t>
            </a:r>
          </a:p>
          <a:p>
            <a:pPr marL="514350" lvl="0" indent="-514350"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2400" dirty="0" smtClean="0"/>
              <a:t>Березовая роща – 573</a:t>
            </a:r>
          </a:p>
          <a:p>
            <a:pPr marL="514350" lvl="0" indent="-514350"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2400" dirty="0" smtClean="0"/>
              <a:t>Сквер Ветеранов – 254</a:t>
            </a:r>
          </a:p>
          <a:p>
            <a:pPr marL="514350" lvl="0" indent="-514350"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2400" dirty="0" smtClean="0"/>
              <a:t>Набережная реки Томи - 207</a:t>
            </a:r>
            <a:endParaRPr kumimoji="0" lang="ru-RU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1249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152400" y="1060705"/>
            <a:ext cx="6549390" cy="374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600" b="1" dirty="0">
              <a:solidFill>
                <a:srgbClr val="5C6877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73952" y="1772150"/>
            <a:ext cx="2404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solidFill>
                <a:srgbClr val="76818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5503" y="5008605"/>
            <a:ext cx="22901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 </a:t>
            </a:r>
            <a:r>
              <a:rPr lang="ru-RU" sz="3200" i="1" dirty="0" smtClean="0"/>
              <a:t> </a:t>
            </a:r>
            <a:endParaRPr lang="ru-RU" sz="320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Содержимое 2"/>
          <p:cNvSpPr txBox="1">
            <a:spLocks/>
          </p:cNvSpPr>
          <p:nvPr/>
        </p:nvSpPr>
        <p:spPr>
          <a:xfrm>
            <a:off x="519953" y="1183340"/>
            <a:ext cx="8177192" cy="5199875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/>
          <a:p>
            <a:pPr marL="514350" lvl="0" indent="-514350"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2400" b="1" spc="200" dirty="0" smtClean="0">
                <a:ln w="2921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     </a:t>
            </a:r>
            <a:r>
              <a:rPr lang="ru-RU" sz="2000" b="1" spc="200" dirty="0" smtClean="0">
                <a:ln w="2921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13 февраля 2018 года общественная муниципальная комиссия выбрала 8 общественных территорий для участия в рейтинговом голосовании</a:t>
            </a:r>
            <a:endParaRPr kumimoji="0" lang="ru-RU" sz="2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4818" name="Picture 2" descr="http://www.admin.tomsk.ru/site/core.nsf/86e17c84f111581147257a87003b94c5/41920da2cd82f28247258233002d8351/$FILE/STG56885/STG56885.jpg!OpenElem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0538" y="2098304"/>
            <a:ext cx="5398477" cy="40459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71249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152400" y="1060705"/>
            <a:ext cx="6549390" cy="374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600" b="1" dirty="0">
              <a:solidFill>
                <a:srgbClr val="5C6877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73952" y="1772150"/>
            <a:ext cx="2404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solidFill>
                <a:srgbClr val="76818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5503" y="5008605"/>
            <a:ext cx="22901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 </a:t>
            </a:r>
            <a:r>
              <a:rPr lang="ru-RU" sz="3200" i="1" dirty="0" smtClean="0"/>
              <a:t> </a:t>
            </a:r>
            <a:endParaRPr lang="ru-RU" sz="320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Содержимое 2"/>
          <p:cNvSpPr txBox="1">
            <a:spLocks/>
          </p:cNvSpPr>
          <p:nvPr/>
        </p:nvSpPr>
        <p:spPr>
          <a:xfrm>
            <a:off x="105508" y="1183340"/>
            <a:ext cx="8591637" cy="5199875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/>
          <a:p>
            <a:pPr marL="514350" lvl="0" indent="-514350"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2400" b="1" spc="200" dirty="0" smtClean="0">
                <a:ln w="2921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      </a:t>
            </a:r>
            <a:r>
              <a:rPr lang="ru-RU" sz="2400" spc="200" dirty="0" smtClean="0">
                <a:ln w="2921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С учетом большого общественного резонанса общественная муниципальная комиссия повторно рассматривает перечень общественных территорий 15 февраля 2018 года и дополняет общий перечень общественных территорий для рейтингового голосования до 16 объектов,</a:t>
            </a:r>
          </a:p>
          <a:p>
            <a:pPr marL="514350" lvl="0" indent="-514350"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2400" spc="200" dirty="0" smtClean="0">
                <a:ln w="2921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в</a:t>
            </a:r>
            <a:r>
              <a:rPr kumimoji="0" lang="ru-RU" sz="2400" b="0" i="0" u="none" strike="noStrike" kern="1200" cap="none" spc="200" normalizeH="0" noProof="0" dirty="0" err="1" smtClean="0">
                <a:ln w="2921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ключив</a:t>
            </a:r>
            <a:r>
              <a:rPr kumimoji="0" lang="ru-RU" sz="2400" b="0" i="0" u="none" strike="noStrike" kern="1200" cap="none" spc="200" normalizeH="0" noProof="0" dirty="0" smtClean="0">
                <a:ln w="2921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 по 4 лидера </a:t>
            </a:r>
          </a:p>
          <a:p>
            <a:pPr marL="514350" lvl="0" indent="-514350"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kumimoji="0" lang="ru-RU" sz="2400" b="0" i="0" u="none" strike="noStrike" kern="1200" cap="none" spc="200" normalizeH="0" noProof="0" dirty="0" smtClean="0">
                <a:ln w="2921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приема предложений </a:t>
            </a:r>
          </a:p>
          <a:p>
            <a:pPr marL="514350" lvl="0" indent="-514350"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kumimoji="0" lang="ru-RU" sz="2400" b="0" i="0" u="none" strike="noStrike" kern="1200" cap="none" spc="200" normalizeH="0" noProof="0" dirty="0" smtClean="0">
                <a:ln w="2921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от каждого района города</a:t>
            </a:r>
            <a:endParaRPr kumimoji="0" lang="ru-RU" sz="2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3010" name="Picture 2" descr="http://www.admin.tomsk.ru/site/core.nsf/86e17c84f111581147257a87003b94c5/9ca73939ad2e91f14725823600387dc9/$FILE/STG32411/STG32411.jpg!OpenElem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6968" y="3274822"/>
            <a:ext cx="3875339" cy="29044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712492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152400" y="1060705"/>
            <a:ext cx="6549390" cy="374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600" b="1" dirty="0">
              <a:solidFill>
                <a:srgbClr val="5C6877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73952" y="1772150"/>
            <a:ext cx="2404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solidFill>
                <a:srgbClr val="76818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5503" y="5008605"/>
            <a:ext cx="22901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 </a:t>
            </a:r>
            <a:r>
              <a:rPr lang="ru-RU" sz="3200" i="1" dirty="0" smtClean="0"/>
              <a:t> </a:t>
            </a:r>
            <a:endParaRPr lang="ru-RU" sz="320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Содержимое 2"/>
          <p:cNvSpPr txBox="1">
            <a:spLocks/>
          </p:cNvSpPr>
          <p:nvPr/>
        </p:nvSpPr>
        <p:spPr>
          <a:xfrm>
            <a:off x="193431" y="1124744"/>
            <a:ext cx="8503713" cy="5258471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Итоговый перечень объектов для рейтингового голосования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по результатам приема предложений граждан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i="1" u="sng" dirty="0" smtClean="0"/>
              <a:t>Октябрьский район: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 smtClean="0"/>
              <a:t>Сквер у вокзала «Томск-</a:t>
            </a:r>
            <a:r>
              <a:rPr lang="en-US" sz="2400" dirty="0" smtClean="0"/>
              <a:t>II</a:t>
            </a:r>
            <a:r>
              <a:rPr lang="ru-RU" sz="2400" dirty="0" smtClean="0"/>
              <a:t>» 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Сквер по ул. Суворова,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5 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Пешеходная ул. Бакунина 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 smtClean="0"/>
              <a:t>Михайловская роща</a:t>
            </a:r>
            <a:endParaRPr kumimoji="0" lang="ru-RU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i="1" u="sng" dirty="0" smtClean="0"/>
              <a:t>Кировский район: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Лагерный сад 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 smtClean="0"/>
              <a:t>Бульвар по пр. Кирова 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 smtClean="0"/>
              <a:t>Сквер по ул. Мокрушина, 10 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 smtClean="0"/>
              <a:t>Пешеходная зона по ул. Вершинина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i="1" u="sng" dirty="0" smtClean="0"/>
              <a:t>Советский район: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 smtClean="0"/>
              <a:t>Сквер в Академгородке 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 smtClean="0"/>
              <a:t>Пешеходная зона ул. Советская, пер. Томский 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 smtClean="0"/>
              <a:t>Петропавловский сквер 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 smtClean="0"/>
              <a:t>Пешеходная зона по ул. Советской, 1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i="1" u="sng" dirty="0" smtClean="0"/>
              <a:t>Ленинский район: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 smtClean="0"/>
              <a:t>Березовая роща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 smtClean="0"/>
              <a:t>Сквер Ветеранов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 smtClean="0"/>
              <a:t>Набережная реки Томи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 smtClean="0"/>
              <a:t>Сквер им Смирнова по пр. Кольцевому, 12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400" dirty="0" smtClean="0"/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1249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152400" y="1060705"/>
            <a:ext cx="6549390" cy="374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600" b="1" dirty="0">
              <a:solidFill>
                <a:srgbClr val="5C6877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73952" y="1772150"/>
            <a:ext cx="2404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solidFill>
                <a:srgbClr val="76818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5503" y="5008605"/>
            <a:ext cx="22901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 </a:t>
            </a:r>
            <a:r>
              <a:rPr lang="ru-RU" sz="3200" i="1" dirty="0" smtClean="0"/>
              <a:t> </a:t>
            </a:r>
            <a:endParaRPr lang="ru-RU" sz="320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Содержимое 2"/>
          <p:cNvSpPr txBox="1">
            <a:spLocks/>
          </p:cNvSpPr>
          <p:nvPr/>
        </p:nvSpPr>
        <p:spPr>
          <a:xfrm>
            <a:off x="0" y="1124745"/>
            <a:ext cx="9144000" cy="365344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b="1" noProof="0" dirty="0" smtClean="0">
                <a:solidFill>
                  <a:schemeClr val="accent2">
                    <a:lumMod val="75000"/>
                  </a:schemeClr>
                </a:solidFill>
              </a:rPr>
              <a:t>В срок до 1 марта специалистами ТГАСУ,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к</a:t>
            </a:r>
            <a:r>
              <a:rPr lang="ru-RU" sz="2400" b="1" noProof="0" dirty="0" err="1" smtClean="0">
                <a:solidFill>
                  <a:schemeClr val="accent2">
                    <a:lumMod val="75000"/>
                  </a:schemeClr>
                </a:solidFill>
              </a:rPr>
              <a:t>омитетом</a:t>
            </a:r>
            <a:r>
              <a:rPr lang="ru-RU" sz="2400" b="1" noProof="0" dirty="0" smtClean="0">
                <a:solidFill>
                  <a:schemeClr val="accent2">
                    <a:lumMod val="75000"/>
                  </a:schemeClr>
                </a:solidFill>
              </a:rPr>
              <a:t> дизайна 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b="1" noProof="0" dirty="0" smtClean="0">
                <a:solidFill>
                  <a:schemeClr val="accent2">
                    <a:lumMod val="75000"/>
                  </a:schemeClr>
                </a:solidFill>
              </a:rPr>
              <a:t>и специалистами районных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а</a:t>
            </a:r>
            <a:r>
              <a:rPr lang="ru-RU" sz="2400" b="1" noProof="0" dirty="0" err="1" smtClean="0">
                <a:solidFill>
                  <a:schemeClr val="accent2">
                    <a:lumMod val="75000"/>
                  </a:schemeClr>
                </a:solidFill>
              </a:rPr>
              <a:t>дминистраций</a:t>
            </a:r>
            <a:r>
              <a:rPr lang="ru-RU" sz="2400" b="1" noProof="0" dirty="0" smtClean="0">
                <a:solidFill>
                  <a:schemeClr val="accent2">
                    <a:lumMod val="75000"/>
                  </a:schemeClr>
                </a:solidFill>
              </a:rPr>
              <a:t> были разработаны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b="1" noProof="0" dirty="0" err="1" smtClean="0">
                <a:solidFill>
                  <a:schemeClr val="accent2">
                    <a:lumMod val="75000"/>
                  </a:schemeClr>
                </a:solidFill>
              </a:rPr>
              <a:t>дизайн-проекты</a:t>
            </a:r>
            <a:r>
              <a:rPr lang="ru-RU" sz="2400" b="1" noProof="0" dirty="0" smtClean="0">
                <a:solidFill>
                  <a:schemeClr val="accent2">
                    <a:lumMod val="75000"/>
                  </a:schemeClr>
                </a:solidFill>
              </a:rPr>
              <a:t>  16 общественных территорий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b="1" noProof="0" dirty="0" smtClean="0">
                <a:solidFill>
                  <a:schemeClr val="accent2">
                    <a:lumMod val="75000"/>
                  </a:schemeClr>
                </a:solidFill>
              </a:rPr>
              <a:t>       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400" i="1" dirty="0" smtClean="0"/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400" dirty="0" smtClean="0"/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338" name="Picture 2" descr="http://www.admin.tomsk.ru/site/core.nsf/86e17c84f111581147257a87003b94c5/7007e607ea340c7d472582400031e3ab/$FILE/STG07412/STG07412.jpg!OpenElem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7764" y="2579619"/>
            <a:ext cx="5152465" cy="36379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71249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66455" y="1447743"/>
            <a:ext cx="7886700" cy="3291311"/>
          </a:xfrm>
        </p:spPr>
        <p:txBody>
          <a:bodyPr>
            <a:normAutofit/>
          </a:bodyPr>
          <a:lstStyle/>
          <a:p>
            <a:pPr algn="ctr"/>
            <a:r>
              <a:rPr lang="ru-RU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Создание </a:t>
            </a:r>
            <a:r>
              <a:rPr lang="ru-RU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общественных пространств и публичные обсуждения </a:t>
            </a:r>
            <a:endParaRPr lang="ru-RU" b="1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5801869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152400" y="1060705"/>
            <a:ext cx="6549390" cy="374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600" b="1" dirty="0">
              <a:solidFill>
                <a:srgbClr val="5C6877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73952" y="1772150"/>
            <a:ext cx="2404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solidFill>
                <a:srgbClr val="76818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5503" y="5008605"/>
            <a:ext cx="22901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 </a:t>
            </a:r>
            <a:r>
              <a:rPr lang="ru-RU" sz="3200" i="1" dirty="0" smtClean="0"/>
              <a:t> </a:t>
            </a:r>
            <a:endParaRPr lang="ru-RU" sz="320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Содержимое 2"/>
          <p:cNvSpPr txBox="1">
            <a:spLocks/>
          </p:cNvSpPr>
          <p:nvPr/>
        </p:nvSpPr>
        <p:spPr>
          <a:xfrm>
            <a:off x="193431" y="1124744"/>
            <a:ext cx="8503713" cy="5258471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Общественные обсуждения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дизайн-проектов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общественных территорий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Проводились 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под руководством 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Мэра Города Томска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На площадке ОНФ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Со специалистами 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и студентами ТГАСУ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На собрания с ТОС и 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с жителями города</a:t>
            </a:r>
            <a:endParaRPr lang="ru-RU" sz="2400" dirty="0" smtClean="0"/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400" dirty="0" smtClean="0"/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4034" name="Picture 2" descr="http://www.admin.tomsk.ru/site/core.nsf/86e17c84f111581147257a87003b94c5/7da8fe5c26e8eb904725823c001770ec/$FILE/STG03279/STG03279.jpg!OpenElem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4643" y="1790215"/>
            <a:ext cx="5848163" cy="43861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71249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335"/>
            <a:ext cx="9160560" cy="647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152400" y="1060705"/>
            <a:ext cx="6549390" cy="374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600" b="1" dirty="0">
              <a:solidFill>
                <a:srgbClr val="5C6877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73952" y="1772150"/>
            <a:ext cx="2404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solidFill>
                <a:srgbClr val="76818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5503" y="5008605"/>
            <a:ext cx="22901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 </a:t>
            </a:r>
            <a:r>
              <a:rPr lang="ru-RU" sz="3200" i="1" dirty="0" smtClean="0"/>
              <a:t> </a:t>
            </a:r>
            <a:endParaRPr lang="ru-RU" sz="320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Содержимое 2"/>
          <p:cNvSpPr txBox="1">
            <a:spLocks/>
          </p:cNvSpPr>
          <p:nvPr/>
        </p:nvSpPr>
        <p:spPr>
          <a:xfrm>
            <a:off x="467544" y="1124744"/>
            <a:ext cx="8229600" cy="525847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Для проведения рейтингового голосования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i="1" dirty="0" smtClean="0"/>
              <a:t>Было определено 118 участков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i="1" dirty="0" smtClean="0"/>
              <a:t>Сформированы территориальные счетные комиссии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i="1" dirty="0" smtClean="0"/>
              <a:t>В работе по проведению рейтингового голосования было задействовано 605 человек</a:t>
            </a:r>
          </a:p>
          <a:p>
            <a:pPr marL="514350" indent="-514350"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2400" i="1" dirty="0" smtClean="0"/>
              <a:t>Подготовлены </a:t>
            </a:r>
            <a:r>
              <a:rPr lang="ru-RU" sz="2400" i="1" dirty="0" err="1" smtClean="0"/>
              <a:t>дизайн-проекты</a:t>
            </a:r>
            <a:r>
              <a:rPr lang="ru-RU" sz="2400" i="1" dirty="0" smtClean="0"/>
              <a:t> 16 общественных территорий</a:t>
            </a:r>
            <a:endParaRPr lang="ru-RU" sz="2400" dirty="0" smtClean="0"/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i="1" dirty="0" smtClean="0"/>
              <a:t>Рейтинговое голосование проводилось 18 марта 2018 года с 8-00 до 20-00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400" i="1" dirty="0" smtClean="0"/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400" dirty="0" smtClean="0"/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1249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152400" y="1060705"/>
            <a:ext cx="6549390" cy="374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600" b="1" dirty="0">
              <a:solidFill>
                <a:srgbClr val="5C6877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73952" y="1772150"/>
            <a:ext cx="2404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solidFill>
                <a:srgbClr val="76818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5503" y="5008605"/>
            <a:ext cx="22901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 </a:t>
            </a:r>
            <a:r>
              <a:rPr lang="ru-RU" sz="3200" i="1" dirty="0" smtClean="0"/>
              <a:t> </a:t>
            </a:r>
            <a:endParaRPr lang="ru-RU" sz="320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Содержимое 2"/>
          <p:cNvSpPr txBox="1">
            <a:spLocks/>
          </p:cNvSpPr>
          <p:nvPr/>
        </p:nvSpPr>
        <p:spPr>
          <a:xfrm>
            <a:off x="467544" y="1124744"/>
            <a:ext cx="8229600" cy="525847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400" i="1" dirty="0" smtClean="0"/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400" dirty="0" smtClean="0"/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284" y="1130555"/>
            <a:ext cx="8641492" cy="4860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9712492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152400" y="1060705"/>
            <a:ext cx="6549390" cy="374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600" b="1" dirty="0">
              <a:solidFill>
                <a:srgbClr val="5C6877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73952" y="1772150"/>
            <a:ext cx="2404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solidFill>
                <a:srgbClr val="76818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5503" y="5008605"/>
            <a:ext cx="22901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 </a:t>
            </a:r>
            <a:r>
              <a:rPr lang="ru-RU" sz="3200" i="1" dirty="0" smtClean="0"/>
              <a:t> </a:t>
            </a:r>
            <a:endParaRPr lang="ru-RU" sz="320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Содержимое 2"/>
          <p:cNvSpPr txBox="1">
            <a:spLocks/>
          </p:cNvSpPr>
          <p:nvPr/>
        </p:nvSpPr>
        <p:spPr>
          <a:xfrm>
            <a:off x="467544" y="1124744"/>
            <a:ext cx="8229600" cy="525847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рейтинговом голосовании приняли участие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i="1" dirty="0" smtClean="0"/>
              <a:t>42 503 жителя старше 14 лет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i="1" dirty="0" smtClean="0"/>
              <a:t>Которые отметили общественные территории               147 315 раз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i="1" u="sng" dirty="0" smtClean="0"/>
              <a:t>По результатам подсчетов голосов: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i="1" dirty="0" smtClean="0"/>
              <a:t>42 198 бюллетеней признаны действительными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i="1" dirty="0" smtClean="0"/>
              <a:t>305 бюллетеней признаны недействительными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i="1" dirty="0" smtClean="0"/>
              <a:t>4 объекта, набравших наибольшее количество голосов жители отметили 62 327 раз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400" i="1" dirty="0" smtClean="0"/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400" i="1" dirty="0" smtClean="0"/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400" i="1" dirty="0" smtClean="0"/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400" dirty="0" smtClean="0"/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12492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152400" y="1060705"/>
            <a:ext cx="6549390" cy="374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600" b="1" dirty="0">
              <a:solidFill>
                <a:srgbClr val="5C6877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73952" y="1772150"/>
            <a:ext cx="2404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solidFill>
                <a:srgbClr val="76818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5503" y="5008605"/>
            <a:ext cx="22901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 </a:t>
            </a:r>
            <a:r>
              <a:rPr lang="ru-RU" sz="3200" i="1" dirty="0" smtClean="0"/>
              <a:t> </a:t>
            </a:r>
            <a:endParaRPr lang="ru-RU" sz="320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Содержимое 2"/>
          <p:cNvSpPr txBox="1">
            <a:spLocks/>
          </p:cNvSpPr>
          <p:nvPr/>
        </p:nvSpPr>
        <p:spPr>
          <a:xfrm>
            <a:off x="467544" y="1124744"/>
            <a:ext cx="8229600" cy="525847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400" i="1" dirty="0" smtClean="0"/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400" i="1" dirty="0" smtClean="0"/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400" i="1" dirty="0" smtClean="0"/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400" dirty="0" smtClean="0"/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6082" name="Picture 2" descr="C:\Users\tsvetkova\Desktop\Фото рейтингового\IMG-20180316-WA00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6520" y="1151792"/>
            <a:ext cx="6746401" cy="50598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712492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152400" y="1060705"/>
            <a:ext cx="6549390" cy="374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600" b="1" dirty="0">
              <a:solidFill>
                <a:srgbClr val="5C6877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73952" y="1772150"/>
            <a:ext cx="2404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solidFill>
                <a:srgbClr val="76818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5503" y="5008605"/>
            <a:ext cx="22901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 </a:t>
            </a:r>
            <a:r>
              <a:rPr lang="ru-RU" sz="3200" i="1" dirty="0" smtClean="0"/>
              <a:t> </a:t>
            </a:r>
            <a:endParaRPr lang="ru-RU" sz="320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Содержимое 2"/>
          <p:cNvSpPr txBox="1">
            <a:spLocks/>
          </p:cNvSpPr>
          <p:nvPr/>
        </p:nvSpPr>
        <p:spPr>
          <a:xfrm>
            <a:off x="467544" y="1124744"/>
            <a:ext cx="8229600" cy="5258471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Рейтинг общественных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территорий: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ru-RU" sz="1600" b="1" dirty="0" smtClean="0"/>
              <a:t>Лагерный сад – 20 466 голосов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Михайловская роща – 17 208 голосов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ru-RU" sz="1600" b="1" dirty="0" smtClean="0"/>
              <a:t>Бульвар по пр. Кирова – 13 148 голосов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Пешеходная зона по ул. Советской – пл. </a:t>
            </a:r>
            <a:r>
              <a:rPr kumimoji="0" lang="ru-RU" sz="16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Новособорной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, 3а (пер. Томский) – 11 505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ru-RU" sz="1600" b="1" dirty="0" smtClean="0"/>
              <a:t>Набережная реки Томи – 11 338 голосов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Сквер у железнодорожного вокзала «Томск-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II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» – 9 963 голоса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ru-RU" sz="1600" b="1" dirty="0" smtClean="0"/>
              <a:t>Березовая роща  - 9 713 голосов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Сквер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по ул. Суворова, 5 – 8 082 голоса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ru-RU" sz="1600" b="1" baseline="0" dirty="0" smtClean="0"/>
              <a:t>Пешеходная</a:t>
            </a:r>
            <a:r>
              <a:rPr lang="ru-RU" sz="1600" b="1" dirty="0" smtClean="0"/>
              <a:t> зона по ул. Вершинина – 7 357 голосов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Пешеходная зона по ул. Советская, 1 – 6 835 голосов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ru-RU" sz="1600" b="1" dirty="0" smtClean="0"/>
              <a:t>Сквер Ветеранов – 6 757 голосов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ru-RU" sz="1600" b="1" dirty="0" smtClean="0"/>
              <a:t>Детская площадка по ул. Мокрушина, 10 – 6 583 голоса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Пешеходная зона по ул. Бакунина – 6 298 голосов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ru-RU" sz="1600" b="1" dirty="0" smtClean="0"/>
              <a:t>Петропавловский сквер – 4 716 голосов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Сквер в </a:t>
            </a:r>
            <a:r>
              <a:rPr kumimoji="0" lang="ru-RU" sz="16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мкр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. Академгородок – 4 141 голос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ru-RU" sz="1600" b="1" dirty="0" smtClean="0"/>
              <a:t>Сквер им В.И. Смирнова – 3 205 голосов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1600" i="1" dirty="0" smtClean="0"/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400" i="1" dirty="0" smtClean="0"/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400" i="1" dirty="0" smtClean="0"/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400" dirty="0" smtClean="0"/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12492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152400" y="1034328"/>
            <a:ext cx="6549390" cy="374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600" b="1" dirty="0">
              <a:solidFill>
                <a:srgbClr val="5C6877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73952" y="1772150"/>
            <a:ext cx="2404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solidFill>
                <a:srgbClr val="76818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5503" y="5008605"/>
            <a:ext cx="22901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 </a:t>
            </a:r>
            <a:r>
              <a:rPr lang="ru-RU" sz="3200" i="1" dirty="0" smtClean="0"/>
              <a:t> </a:t>
            </a:r>
            <a:endParaRPr lang="ru-RU" sz="320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Содержимое 2"/>
          <p:cNvSpPr txBox="1">
            <a:spLocks/>
          </p:cNvSpPr>
          <p:nvPr/>
        </p:nvSpPr>
        <p:spPr>
          <a:xfrm>
            <a:off x="467544" y="1124744"/>
            <a:ext cx="8229600" cy="525847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1600" i="1" dirty="0" smtClean="0"/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400" i="1" dirty="0" smtClean="0"/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400" i="1" dirty="0" smtClean="0"/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400" dirty="0" smtClean="0"/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7106" name="Picture 2" descr="http://www.admin.tomsk.ru/site/core.nsf/86e17c84f111581147257a87003b94c5/7007e607ea340c7d472582400031e3ab/$FILE/STG15551/STG15551.jpg!OpenElem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9231" y="1103572"/>
            <a:ext cx="7139697" cy="50410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712492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152400" y="1060705"/>
            <a:ext cx="6549390" cy="374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600" b="1" dirty="0">
              <a:solidFill>
                <a:srgbClr val="5C6877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73952" y="1772150"/>
            <a:ext cx="2404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solidFill>
                <a:srgbClr val="76818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5503" y="5008605"/>
            <a:ext cx="22901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 </a:t>
            </a:r>
            <a:r>
              <a:rPr lang="ru-RU" sz="3200" i="1" dirty="0" smtClean="0"/>
              <a:t> </a:t>
            </a:r>
            <a:endParaRPr lang="ru-RU" sz="320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Содержимое 2"/>
          <p:cNvSpPr txBox="1">
            <a:spLocks/>
          </p:cNvSpPr>
          <p:nvPr/>
        </p:nvSpPr>
        <p:spPr>
          <a:xfrm>
            <a:off x="467544" y="1124744"/>
            <a:ext cx="8229600" cy="525847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Победители общественных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территорий, которые будут реализованы в 2018 году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</a:rPr>
              <a:t>Лагерный сад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Михайловская роща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</a:rPr>
              <a:t>Бульвар по пр. Кирова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Пешеходная зона по ул. Советской – 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пл.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Новособорной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3а (пер. Томский)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1600" i="1" dirty="0" smtClean="0"/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400" i="1" dirty="0" smtClean="0"/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400" i="1" dirty="0" smtClean="0"/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400" dirty="0" smtClean="0"/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12492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152400" y="1060705"/>
            <a:ext cx="6549390" cy="374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600" b="1" dirty="0">
              <a:solidFill>
                <a:srgbClr val="5C6877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73952" y="1772150"/>
            <a:ext cx="2404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solidFill>
                <a:srgbClr val="76818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5503" y="5008605"/>
            <a:ext cx="22901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 </a:t>
            </a:r>
            <a:r>
              <a:rPr lang="ru-RU" sz="3200" i="1" dirty="0" smtClean="0"/>
              <a:t> </a:t>
            </a:r>
            <a:endParaRPr lang="ru-RU" sz="320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Содержимое 2"/>
          <p:cNvSpPr txBox="1">
            <a:spLocks/>
          </p:cNvSpPr>
          <p:nvPr/>
        </p:nvSpPr>
        <p:spPr>
          <a:xfrm>
            <a:off x="467544" y="1124744"/>
            <a:ext cx="8229600" cy="525847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b="1" dirty="0" smtClean="0"/>
              <a:t>После отбора общественных территорий для реализации в 2018 году общественные обсуждения продолжились в части озеленения бульвара Кирова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b="1" dirty="0" smtClean="0"/>
              <a:t>Проведен опрос жителей на официальном портале муниципального образования «Город Томск» в сети Интернет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b="1" dirty="0" smtClean="0"/>
              <a:t>Проведено совещание с экспертами и активистами по выбору озеленения бульвара Кирова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b="1" dirty="0" smtClean="0"/>
              <a:t>Также проведен конкурс концепций детской площадки в Михайловской роще. Экспертами в отборе  площадки выступили школьники школ № 47,31 и гимназии 24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Проведено совещание с лицами с ограниченными возможностями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по вопросу доступности общественных территорий </a:t>
            </a:r>
            <a:r>
              <a:rPr kumimoji="0" lang="ru-RU" sz="1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маломобильным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группам населения. Получен большой отклик и новые предложения по увеличению доступности объектов.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b="1" baseline="0" dirty="0" smtClean="0"/>
              <a:t>Начат</a:t>
            </a:r>
            <a:r>
              <a:rPr lang="ru-RU" sz="1600" b="1" dirty="0" smtClean="0"/>
              <a:t> социологический опрос жителей в парках и скверах города для выявления потребностей и удовлетворенности отдыхающих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b="1" dirty="0" smtClean="0"/>
              <a:t>Подготовлено голосование на официальном портале муниципального образования «Город Томск» в сети Интернет и на портале 3Д Томск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Данные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полевых и </a:t>
            </a:r>
            <a:r>
              <a:rPr kumimoji="0" lang="ru-RU" sz="1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онлайн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исследований будут проанализированы и </a:t>
            </a:r>
            <a:r>
              <a:rPr lang="ru-RU" sz="1600" b="1" dirty="0" smtClean="0"/>
              <a:t>станут основой для корректировки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b="1" dirty="0" smtClean="0"/>
              <a:t>В ходе реализации проекта запланированы выезды на объекты с людьми с ограниченными возможностями  для оперативного контроля за благоустройством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1600" i="1" dirty="0" smtClean="0"/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400" i="1" dirty="0" smtClean="0"/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400" i="1" dirty="0" smtClean="0"/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400" dirty="0" smtClean="0"/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1249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152400" y="1060705"/>
            <a:ext cx="6549390" cy="374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600" b="1" dirty="0">
              <a:solidFill>
                <a:srgbClr val="5C6877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73952" y="1772150"/>
            <a:ext cx="2404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solidFill>
                <a:srgbClr val="76818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5503" y="5008605"/>
            <a:ext cx="22901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 </a:t>
            </a:r>
            <a:r>
              <a:rPr lang="ru-RU" sz="3200" i="1" dirty="0" smtClean="0"/>
              <a:t> </a:t>
            </a:r>
            <a:endParaRPr lang="ru-RU" sz="320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Содержимое 2"/>
          <p:cNvSpPr txBox="1">
            <a:spLocks/>
          </p:cNvSpPr>
          <p:nvPr/>
        </p:nvSpPr>
        <p:spPr>
          <a:xfrm>
            <a:off x="193431" y="1124744"/>
            <a:ext cx="8503713" cy="525847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Программа «Наш Томск»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определяет стратегию развития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города с 2014 года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lang="ru-RU" sz="2400" dirty="0" smtClean="0"/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400" dirty="0" smtClean="0"/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868" y="1977079"/>
            <a:ext cx="5924089" cy="416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9712492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303599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152400" y="1060705"/>
            <a:ext cx="6549390" cy="374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600" b="1" dirty="0">
              <a:solidFill>
                <a:srgbClr val="5C6877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73952" y="1772150"/>
            <a:ext cx="2404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solidFill>
                <a:srgbClr val="76818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5503" y="5008605"/>
            <a:ext cx="22901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 </a:t>
            </a:r>
            <a:r>
              <a:rPr lang="ru-RU" sz="3200" i="1" dirty="0" smtClean="0"/>
              <a:t> </a:t>
            </a:r>
            <a:endParaRPr lang="ru-RU" sz="320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Содержимое 2"/>
          <p:cNvSpPr txBox="1">
            <a:spLocks/>
          </p:cNvSpPr>
          <p:nvPr/>
        </p:nvSpPr>
        <p:spPr>
          <a:xfrm>
            <a:off x="193431" y="1124744"/>
            <a:ext cx="8503713" cy="525847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400" dirty="0" smtClean="0"/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628650" y="1257300"/>
            <a:ext cx="7886700" cy="4897315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Calibri" pitchFamily="34" charset="0"/>
              </a:rPr>
              <a:t>С 2017 года в Томске реализуется </a:t>
            </a:r>
            <a:r>
              <a:rPr lang="ru-RU" sz="2000" dirty="0" smtClean="0">
                <a:latin typeface="Calibri" pitchFamily="34" charset="0"/>
              </a:rPr>
              <a:t>программа «Формирование комфортной городской среды» объединившая потребности в благоустройстве общественных и дворовых территорий и озеленении города</a:t>
            </a:r>
            <a:br>
              <a:rPr lang="ru-RU" sz="2000" dirty="0" smtClean="0">
                <a:latin typeface="Calibri" pitchFamily="34" charset="0"/>
              </a:rPr>
            </a:br>
            <a:r>
              <a:rPr lang="ru-RU" sz="2000" dirty="0" smtClean="0">
                <a:latin typeface="Calibri" pitchFamily="34" charset="0"/>
              </a:rPr>
              <a:t/>
            </a:r>
            <a:br>
              <a:rPr lang="ru-RU" sz="2000" dirty="0" smtClean="0">
                <a:latin typeface="Calibri" pitchFamily="34" charset="0"/>
              </a:rPr>
            </a:br>
            <a:r>
              <a:rPr lang="ru-RU" sz="2000" dirty="0" smtClean="0">
                <a:latin typeface="Calibri" pitchFamily="34" charset="0"/>
              </a:rPr>
              <a:t>При реализации программы большое внимание уделяется вовлечению жителей в благоустройство и общественные обсуждения программы</a:t>
            </a:r>
            <a:br>
              <a:rPr lang="ru-RU" sz="2000" dirty="0" smtClean="0">
                <a:latin typeface="Calibri" pitchFamily="34" charset="0"/>
              </a:rPr>
            </a:br>
            <a:r>
              <a:rPr lang="ru-RU" sz="2000" dirty="0" smtClean="0">
                <a:latin typeface="Calibri" pitchFamily="34" charset="0"/>
              </a:rPr>
              <a:t/>
            </a:r>
            <a:br>
              <a:rPr lang="ru-RU" sz="2000" dirty="0" smtClean="0">
                <a:latin typeface="Calibri" pitchFamily="34" charset="0"/>
              </a:rPr>
            </a:br>
            <a:r>
              <a:rPr lang="ru-RU" sz="2000" dirty="0" smtClean="0">
                <a:latin typeface="Calibri" pitchFamily="34" charset="0"/>
              </a:rPr>
              <a:t>В 2017 году на площадке ОНФ проводился цикл мероприятий по обсуждению </a:t>
            </a:r>
            <a:r>
              <a:rPr lang="ru-RU" sz="2000" dirty="0" err="1" smtClean="0">
                <a:latin typeface="Calibri" pitchFamily="34" charset="0"/>
              </a:rPr>
              <a:t>дизайн-проектов</a:t>
            </a:r>
            <a:r>
              <a:rPr lang="ru-RU" sz="2000" dirty="0" smtClean="0">
                <a:latin typeface="Calibri" pitchFamily="34" charset="0"/>
              </a:rPr>
              <a:t> и нормативно-правовых актов </a:t>
            </a:r>
            <a:br>
              <a:rPr lang="ru-RU" sz="2000" dirty="0" smtClean="0">
                <a:latin typeface="Calibri" pitchFamily="34" charset="0"/>
              </a:rPr>
            </a:br>
            <a:r>
              <a:rPr lang="ru-RU" sz="2000" dirty="0" smtClean="0">
                <a:latin typeface="Calibri" pitchFamily="34" charset="0"/>
              </a:rPr>
              <a:t/>
            </a:r>
            <a:br>
              <a:rPr lang="ru-RU" sz="2000" dirty="0" smtClean="0">
                <a:latin typeface="Calibri" pitchFamily="34" charset="0"/>
              </a:rPr>
            </a:br>
            <a:r>
              <a:rPr lang="ru-RU" sz="2000" dirty="0" smtClean="0">
                <a:latin typeface="Calibri" pitchFamily="34" charset="0"/>
              </a:rPr>
              <a:t>В результате с учетом мнения жителей были благоустроены 6 крупных общественных территорий в жилых районах города</a:t>
            </a:r>
            <a:br>
              <a:rPr lang="ru-RU" sz="2000" dirty="0" smtClean="0">
                <a:latin typeface="Calibri" pitchFamily="34" charset="0"/>
              </a:rPr>
            </a:br>
            <a:r>
              <a:rPr lang="ru-RU" sz="2000" dirty="0" smtClean="0">
                <a:latin typeface="Calibri" pitchFamily="34" charset="0"/>
              </a:rPr>
              <a:t/>
            </a:r>
            <a:br>
              <a:rPr lang="ru-RU" sz="2000" dirty="0" smtClean="0">
                <a:latin typeface="Calibri" pitchFamily="34" charset="0"/>
              </a:rPr>
            </a:br>
            <a:r>
              <a:rPr lang="ru-RU" sz="2000" dirty="0" smtClean="0">
                <a:latin typeface="Calibri" pitchFamily="34" charset="0"/>
              </a:rPr>
              <a:t/>
            </a:r>
            <a:br>
              <a:rPr lang="ru-RU" sz="2000" dirty="0" smtClean="0">
                <a:latin typeface="Calibri" pitchFamily="34" charset="0"/>
              </a:rPr>
            </a:br>
            <a:endParaRPr lang="ru-RU" sz="2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1249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152400" y="1060705"/>
            <a:ext cx="6549390" cy="374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600" b="1" dirty="0">
              <a:solidFill>
                <a:srgbClr val="5C6877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73952" y="1772150"/>
            <a:ext cx="2404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solidFill>
                <a:srgbClr val="76818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5503" y="5008605"/>
            <a:ext cx="22901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 </a:t>
            </a:r>
            <a:r>
              <a:rPr lang="ru-RU" sz="3200" i="1" dirty="0" smtClean="0"/>
              <a:t> </a:t>
            </a:r>
            <a:endParaRPr lang="ru-RU" sz="320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Содержимое 2"/>
          <p:cNvSpPr txBox="1">
            <a:spLocks/>
          </p:cNvSpPr>
          <p:nvPr/>
        </p:nvSpPr>
        <p:spPr>
          <a:xfrm>
            <a:off x="193431" y="1124744"/>
            <a:ext cx="8503713" cy="525847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400" dirty="0" smtClean="0"/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749668" y="465992"/>
            <a:ext cx="6765681" cy="861645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Calibri" pitchFamily="34" charset="0"/>
              </a:rPr>
              <a:t>Парк им Г.Н. Ворошилова</a:t>
            </a:r>
            <a:r>
              <a:rPr lang="ru-RU" sz="2000" dirty="0" smtClean="0">
                <a:latin typeface="Calibri" pitchFamily="34" charset="0"/>
              </a:rPr>
              <a:t/>
            </a:r>
            <a:br>
              <a:rPr lang="ru-RU" sz="2000" dirty="0" smtClean="0">
                <a:latin typeface="Calibri" pitchFamily="34" charset="0"/>
              </a:rPr>
            </a:br>
            <a:endParaRPr lang="ru-RU" sz="2000" dirty="0">
              <a:latin typeface="Calibri" pitchFamily="34" charset="0"/>
            </a:endParaRPr>
          </a:p>
        </p:txBody>
      </p:sp>
      <p:pic>
        <p:nvPicPr>
          <p:cNvPr id="13" name="Picture 2" descr="C:\Users\tsvetkova\Desktop\Ворошилова\IMG-20180329-WA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5005" y="1604533"/>
            <a:ext cx="6101943" cy="4576457"/>
          </a:xfrm>
          <a:prstGeom prst="rect">
            <a:avLst/>
          </a:prstGeom>
          <a:noFill/>
        </p:spPr>
      </p:pic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300" y="1194486"/>
            <a:ext cx="2706131" cy="3608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971249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152400" y="1060705"/>
            <a:ext cx="6549390" cy="374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600" b="1" dirty="0">
              <a:solidFill>
                <a:srgbClr val="5C6877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73952" y="1772150"/>
            <a:ext cx="2404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solidFill>
                <a:srgbClr val="76818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5503" y="5008605"/>
            <a:ext cx="22901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 </a:t>
            </a:r>
            <a:r>
              <a:rPr lang="ru-RU" sz="3200" i="1" dirty="0" smtClean="0"/>
              <a:t> </a:t>
            </a:r>
            <a:endParaRPr lang="ru-RU" sz="320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Содержимое 2"/>
          <p:cNvSpPr txBox="1">
            <a:spLocks/>
          </p:cNvSpPr>
          <p:nvPr/>
        </p:nvSpPr>
        <p:spPr>
          <a:xfrm>
            <a:off x="193431" y="1124744"/>
            <a:ext cx="8503713" cy="525847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400" dirty="0" smtClean="0"/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749668" y="465992"/>
            <a:ext cx="6765681" cy="861645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Calibri" pitchFamily="34" charset="0"/>
              </a:rPr>
              <a:t>Центральная площадь в пос. Светлый</a:t>
            </a:r>
            <a:r>
              <a:rPr lang="ru-RU" sz="2000" dirty="0" smtClean="0">
                <a:latin typeface="Calibri" pitchFamily="34" charset="0"/>
              </a:rPr>
              <a:t/>
            </a:r>
            <a:br>
              <a:rPr lang="ru-RU" sz="2000" dirty="0" smtClean="0">
                <a:latin typeface="Calibri" pitchFamily="34" charset="0"/>
              </a:rPr>
            </a:br>
            <a:endParaRPr lang="ru-RU" sz="2000" dirty="0">
              <a:latin typeface="Calibri" pitchFamily="34" charset="0"/>
            </a:endParaRPr>
          </a:p>
        </p:txBody>
      </p:sp>
      <p:pic>
        <p:nvPicPr>
          <p:cNvPr id="14" name="Picture 5" descr="X:\Цветкова\Фотографии объезда\Светлый стало\IMG-20171024-WA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6530" y="1116348"/>
            <a:ext cx="6866792" cy="5150094"/>
          </a:xfrm>
          <a:prstGeom prst="rect">
            <a:avLst/>
          </a:prstGeom>
          <a:noFill/>
        </p:spPr>
      </p:pic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092" y="1089454"/>
            <a:ext cx="2860588" cy="28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971249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152400" y="1060705"/>
            <a:ext cx="6549390" cy="374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600" b="1" dirty="0">
              <a:solidFill>
                <a:srgbClr val="5C6877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73952" y="1772150"/>
            <a:ext cx="2404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solidFill>
                <a:srgbClr val="76818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5503" y="5008605"/>
            <a:ext cx="22901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 </a:t>
            </a:r>
            <a:r>
              <a:rPr lang="ru-RU" sz="3200" i="1" dirty="0" smtClean="0"/>
              <a:t> </a:t>
            </a:r>
            <a:endParaRPr lang="ru-RU" sz="320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Содержимое 2"/>
          <p:cNvSpPr txBox="1">
            <a:spLocks/>
          </p:cNvSpPr>
          <p:nvPr/>
        </p:nvSpPr>
        <p:spPr>
          <a:xfrm>
            <a:off x="193431" y="1124744"/>
            <a:ext cx="8503713" cy="525847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400" dirty="0" smtClean="0"/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749668" y="465992"/>
            <a:ext cx="6765681" cy="861645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Calibri" pitchFamily="34" charset="0"/>
              </a:rPr>
              <a:t>Сквер у озера в </a:t>
            </a:r>
            <a:r>
              <a:rPr lang="ru-RU" sz="2400" b="1" dirty="0" err="1" smtClean="0">
                <a:latin typeface="Calibri" pitchFamily="34" charset="0"/>
              </a:rPr>
              <a:t>мкр</a:t>
            </a:r>
            <a:r>
              <a:rPr lang="ru-RU" sz="2400" b="1" dirty="0" smtClean="0">
                <a:latin typeface="Calibri" pitchFamily="34" charset="0"/>
              </a:rPr>
              <a:t>. «Солнечный»</a:t>
            </a:r>
            <a:r>
              <a:rPr lang="ru-RU" sz="2000" dirty="0" smtClean="0">
                <a:latin typeface="Calibri" pitchFamily="34" charset="0"/>
              </a:rPr>
              <a:t/>
            </a:r>
            <a:br>
              <a:rPr lang="ru-RU" sz="2000" dirty="0" smtClean="0">
                <a:latin typeface="Calibri" pitchFamily="34" charset="0"/>
              </a:rPr>
            </a:br>
            <a:endParaRPr lang="ru-RU" sz="2000" dirty="0">
              <a:latin typeface="Calibri" pitchFamily="34" charset="0"/>
            </a:endParaRPr>
          </a:p>
        </p:txBody>
      </p:sp>
      <p:pic>
        <p:nvPicPr>
          <p:cNvPr id="3074" name="Picture 2" descr="X:\Цветкова\Разнное\Шумкина\Лучшие практики\Солнечный\image-7-Томск (солнечный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5754" y="1137504"/>
            <a:ext cx="6700606" cy="50252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71249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152400" y="1060705"/>
            <a:ext cx="6549390" cy="374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600" b="1" dirty="0">
              <a:solidFill>
                <a:srgbClr val="5C6877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73952" y="1772150"/>
            <a:ext cx="2404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solidFill>
                <a:srgbClr val="76818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5503" y="5008605"/>
            <a:ext cx="22901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 </a:t>
            </a:r>
            <a:r>
              <a:rPr lang="ru-RU" sz="3200" i="1" dirty="0" smtClean="0"/>
              <a:t> </a:t>
            </a:r>
            <a:endParaRPr lang="ru-RU" sz="320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Содержимое 2"/>
          <p:cNvSpPr txBox="1">
            <a:spLocks/>
          </p:cNvSpPr>
          <p:nvPr/>
        </p:nvSpPr>
        <p:spPr>
          <a:xfrm>
            <a:off x="193431" y="1124744"/>
            <a:ext cx="8503713" cy="525847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400" dirty="0" smtClean="0"/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749668" y="465992"/>
            <a:ext cx="6765681" cy="861645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Calibri" pitchFamily="34" charset="0"/>
              </a:rPr>
              <a:t>Сад «Белое озеро»</a:t>
            </a:r>
            <a:r>
              <a:rPr lang="ru-RU" sz="2000" dirty="0" smtClean="0">
                <a:latin typeface="Calibri" pitchFamily="34" charset="0"/>
              </a:rPr>
              <a:t/>
            </a:r>
            <a:br>
              <a:rPr lang="ru-RU" sz="2000" dirty="0" smtClean="0">
                <a:latin typeface="Calibri" pitchFamily="34" charset="0"/>
              </a:rPr>
            </a:br>
            <a:endParaRPr lang="ru-RU" sz="2000" dirty="0">
              <a:latin typeface="Calibri" pitchFamily="34" charset="0"/>
            </a:endParaRPr>
          </a:p>
        </p:txBody>
      </p:sp>
      <p:pic>
        <p:nvPicPr>
          <p:cNvPr id="5122" name="Picture 2" descr="http://www.admin.tomsk.ru/site/core.nsf/86e17c84f111581147257a87003b94c5/3ca8d5db210baef3472581cc00201abb/$FILE/STG33035/STG33035.jpg!OpenElem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4168" y="1593924"/>
            <a:ext cx="5565775" cy="4174331"/>
          </a:xfrm>
          <a:prstGeom prst="rect">
            <a:avLst/>
          </a:prstGeom>
          <a:noFill/>
        </p:spPr>
      </p:pic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945" y="1589651"/>
            <a:ext cx="3169490" cy="422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971249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152400" y="1060705"/>
            <a:ext cx="6549390" cy="374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600" b="1" dirty="0">
              <a:solidFill>
                <a:srgbClr val="5C6877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73952" y="1772150"/>
            <a:ext cx="2404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solidFill>
                <a:srgbClr val="76818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5503" y="5008605"/>
            <a:ext cx="22901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 </a:t>
            </a:r>
            <a:r>
              <a:rPr lang="ru-RU" sz="3200" i="1" dirty="0" smtClean="0"/>
              <a:t> </a:t>
            </a:r>
            <a:endParaRPr lang="ru-RU" sz="320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Содержимое 2"/>
          <p:cNvSpPr txBox="1">
            <a:spLocks/>
          </p:cNvSpPr>
          <p:nvPr/>
        </p:nvSpPr>
        <p:spPr>
          <a:xfrm>
            <a:off x="193431" y="1124744"/>
            <a:ext cx="8503713" cy="525847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400" dirty="0" smtClean="0"/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749668" y="465992"/>
            <a:ext cx="6765681" cy="861645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Calibri" pitchFamily="34" charset="0"/>
              </a:rPr>
              <a:t>Сквер и ул. Дизайнеров</a:t>
            </a:r>
            <a:r>
              <a:rPr lang="ru-RU" sz="2000" dirty="0" smtClean="0">
                <a:latin typeface="Calibri" pitchFamily="34" charset="0"/>
              </a:rPr>
              <a:t/>
            </a:r>
            <a:br>
              <a:rPr lang="ru-RU" sz="2000" dirty="0" smtClean="0">
                <a:latin typeface="Calibri" pitchFamily="34" charset="0"/>
              </a:rPr>
            </a:br>
            <a:endParaRPr lang="ru-RU" sz="2000" dirty="0">
              <a:latin typeface="Calibri" pitchFamily="34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3492" y="1145059"/>
            <a:ext cx="3445474" cy="2584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 descr="http://www.admin.tomsk.ru/site/core.nsf/86e17c84f111581147257a87003b94c5/bc0a1f7418c526fe472581cc0021065a/$FILE/STG64648/STG64648.jpg!OpenElemen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1838" y="1132488"/>
            <a:ext cx="3459918" cy="4584571"/>
          </a:xfrm>
          <a:prstGeom prst="rect">
            <a:avLst/>
          </a:prstGeom>
          <a:noFill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68" y="3703425"/>
            <a:ext cx="4035853" cy="3026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778322"/>
            <a:ext cx="2776151" cy="3701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97124922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1309</TotalTime>
  <Words>906</Words>
  <Application>Microsoft Office PowerPoint</Application>
  <PresentationFormat>Экран (4:3)</PresentationFormat>
  <Paragraphs>245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Слайд 1</vt:lpstr>
      <vt:lpstr>Создание общественных пространств и публичные обсуждения </vt:lpstr>
      <vt:lpstr>Слайд 3</vt:lpstr>
      <vt:lpstr>С 2017 года в Томске реализуется программа «Формирование комфортной городской среды» объединившая потребности в благоустройстве общественных и дворовых территорий и озеленении города  При реализации программы большое внимание уделяется вовлечению жителей в благоустройство и общественные обсуждения программы  В 2017 году на площадке ОНФ проводился цикл мероприятий по обсуждению дизайн-проектов и нормативно-правовых актов   В результате с учетом мнения жителей были благоустроены 6 крупных общественных территорий в жилых районах города   </vt:lpstr>
      <vt:lpstr>Парк им Г.Н. Ворошилова </vt:lpstr>
      <vt:lpstr>Центральная площадь в пос. Светлый </vt:lpstr>
      <vt:lpstr>Сквер у озера в мкр. «Солнечный» </vt:lpstr>
      <vt:lpstr>Сад «Белое озеро» </vt:lpstr>
      <vt:lpstr>Сквер и ул. Дизайнеров </vt:lpstr>
      <vt:lpstr>Озеленение ул. Красноармейской 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tsvetkova</cp:lastModifiedBy>
  <cp:revision>57</cp:revision>
  <dcterms:created xsi:type="dcterms:W3CDTF">2018-02-08T09:57:23Z</dcterms:created>
  <dcterms:modified xsi:type="dcterms:W3CDTF">2018-06-22T02:49:28Z</dcterms:modified>
</cp:coreProperties>
</file>