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7"/>
  </p:notesMasterIdLst>
  <p:sldIdLst>
    <p:sldId id="482" r:id="rId2"/>
    <p:sldId id="518" r:id="rId3"/>
    <p:sldId id="520" r:id="rId4"/>
    <p:sldId id="502" r:id="rId5"/>
    <p:sldId id="504" r:id="rId6"/>
    <p:sldId id="512" r:id="rId7"/>
    <p:sldId id="522" r:id="rId8"/>
    <p:sldId id="523" r:id="rId9"/>
    <p:sldId id="524" r:id="rId10"/>
    <p:sldId id="506" r:id="rId11"/>
    <p:sldId id="507" r:id="rId12"/>
    <p:sldId id="511" r:id="rId13"/>
    <p:sldId id="508" r:id="rId14"/>
    <p:sldId id="521" r:id="rId15"/>
    <p:sldId id="415" r:id="rId16"/>
  </p:sldIdLst>
  <p:sldSz cx="9144000" cy="5143500" type="screen16x9"/>
  <p:notesSz cx="6731000" cy="9855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848"/>
    <a:srgbClr val="DEEBEE"/>
    <a:srgbClr val="CDE0E5"/>
    <a:srgbClr val="F12B4C"/>
    <a:srgbClr val="FF9900"/>
    <a:srgbClr val="9966FF"/>
    <a:srgbClr val="33CCFF"/>
    <a:srgbClr val="F02043"/>
    <a:srgbClr val="CCFF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8" autoAdjust="0"/>
    <p:restoredTop sz="88632" autoAdjust="0"/>
  </p:normalViewPr>
  <p:slideViewPr>
    <p:cSldViewPr>
      <p:cViewPr varScale="1">
        <p:scale>
          <a:sx n="87" d="100"/>
          <a:sy n="87" d="100"/>
        </p:scale>
        <p:origin x="8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16238" cy="492125"/>
          </a:xfrm>
          <a:prstGeom prst="rect">
            <a:avLst/>
          </a:prstGeom>
        </p:spPr>
        <p:txBody>
          <a:bodyPr vert="horz" lIns="90931" tIns="45466" rIns="90931" bIns="454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3178" y="4"/>
            <a:ext cx="2916238" cy="492125"/>
          </a:xfrm>
          <a:prstGeom prst="rect">
            <a:avLst/>
          </a:prstGeom>
        </p:spPr>
        <p:txBody>
          <a:bodyPr vert="horz" lIns="90931" tIns="45466" rIns="90931" bIns="45466" rtlCol="0"/>
          <a:lstStyle>
            <a:lvl1pPr algn="r">
              <a:defRPr sz="1200"/>
            </a:lvl1pPr>
          </a:lstStyle>
          <a:p>
            <a:fld id="{CC310689-557F-4C24-8548-A608796FD55C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31" tIns="45466" rIns="90931" bIns="4546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1542"/>
            <a:ext cx="5384800" cy="4433887"/>
          </a:xfrm>
          <a:prstGeom prst="rect">
            <a:avLst/>
          </a:prstGeom>
        </p:spPr>
        <p:txBody>
          <a:bodyPr vert="horz" lIns="90931" tIns="45466" rIns="90931" bIns="4546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61489"/>
            <a:ext cx="2916238" cy="492125"/>
          </a:xfrm>
          <a:prstGeom prst="rect">
            <a:avLst/>
          </a:prstGeom>
        </p:spPr>
        <p:txBody>
          <a:bodyPr vert="horz" lIns="90931" tIns="45466" rIns="90931" bIns="454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3178" y="9361489"/>
            <a:ext cx="2916238" cy="492125"/>
          </a:xfrm>
          <a:prstGeom prst="rect">
            <a:avLst/>
          </a:prstGeom>
        </p:spPr>
        <p:txBody>
          <a:bodyPr vert="horz" lIns="90931" tIns="45466" rIns="90931" bIns="45466" rtlCol="0" anchor="b"/>
          <a:lstStyle>
            <a:lvl1pPr algn="r">
              <a:defRPr sz="1200"/>
            </a:lvl1pPr>
          </a:lstStyle>
          <a:p>
            <a:fld id="{B3E721ED-8A73-403F-861A-8C498D112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3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721ED-8A73-403F-861A-8C498D112C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7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721ED-8A73-403F-861A-8C498D112C8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51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721ED-8A73-403F-861A-8C498D112C8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7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43CA4E1-D103-4428-AAEB-6023E3453D0E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91A6B34-3675-4C0F-99AE-6FB362FDF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12301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43CA4E1-D103-4428-AAEB-6023E3453D0E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91A6B34-3675-4C0F-99AE-6FB362FDF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9592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Shablon-02-2011-1-2-1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\\Pumba\Useful\PR\@_logotypes\All2010\ZK\wmf\ZK.w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7745" y="127191"/>
            <a:ext cx="1010075" cy="432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481784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ECCFE62-B022-4E2E-A195-6B48C62329DE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0B82B41-4162-4828-B0C9-8C8F6E4093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2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03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1" r:id="rId2"/>
    <p:sldLayoutId id="2147483662" r:id="rId3"/>
    <p:sldLayoutId id="2147483663" r:id="rId4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.Grishin@ftc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wmf"/><Relationship Id="rId7" Type="http://schemas.microsoft.com/office/2007/relationships/hdphoto" Target="../media/hdphoto1.wdp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12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6.wmf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4.wdp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6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4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4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5288" y="240421"/>
            <a:ext cx="8461375" cy="4627958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0850">
              <a:defRPr/>
            </a:pPr>
            <a:r>
              <a:rPr lang="ru-RU" sz="3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Тарифное меню - способы реализации и практика использования </a:t>
            </a:r>
            <a:r>
              <a:rPr lang="ru-RU" sz="3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гибких тарифов </a:t>
            </a:r>
            <a:r>
              <a:rPr lang="ru-RU" sz="3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в пассажирском транспорте в рамках </a:t>
            </a:r>
            <a:r>
              <a:rPr lang="ru-RU" sz="3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АСУОП</a:t>
            </a:r>
          </a:p>
          <a:p>
            <a:pPr marL="450850">
              <a:defRPr/>
            </a:pPr>
            <a:endParaRPr lang="ru-RU" sz="32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82" name="Заголовок 3"/>
          <p:cNvSpPr txBox="1">
            <a:spLocks/>
          </p:cNvSpPr>
          <p:nvPr/>
        </p:nvSpPr>
        <p:spPr>
          <a:xfrm>
            <a:off x="683568" y="1329612"/>
            <a:ext cx="7344817" cy="148056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sz="3200" b="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 Semibold" panose="020B0702040204020203" pitchFamily="34" charset="0"/>
              <a:ea typeface="+mn-ea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55577" y="3454643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  www.cft.ru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www.t-karta.ru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www.group.cft.ru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3" descr="\\Pumba\shutterstock\All-LOGO-2010\ZK-2014\All ZK\ZK-BK-10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26"/>
          <a:stretch/>
        </p:blipFill>
        <p:spPr bwMode="auto">
          <a:xfrm>
            <a:off x="755577" y="265510"/>
            <a:ext cx="1008983" cy="49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88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/>
          <p:nvPr/>
        </p:nvSpPr>
        <p:spPr>
          <a:xfrm>
            <a:off x="59142" y="968402"/>
            <a:ext cx="8861904" cy="4175098"/>
          </a:xfrm>
          <a:custGeom>
            <a:avLst/>
            <a:gdLst>
              <a:gd name="connsiteX0" fmla="*/ 0 w 8856000"/>
              <a:gd name="connsiteY0" fmla="*/ 0 h 4176000"/>
              <a:gd name="connsiteX1" fmla="*/ 8856000 w 8856000"/>
              <a:gd name="connsiteY1" fmla="*/ 0 h 4176000"/>
              <a:gd name="connsiteX2" fmla="*/ 8856000 w 8856000"/>
              <a:gd name="connsiteY2" fmla="*/ 4176000 h 4176000"/>
              <a:gd name="connsiteX3" fmla="*/ 0 w 8856000"/>
              <a:gd name="connsiteY3" fmla="*/ 4176000 h 4176000"/>
              <a:gd name="connsiteX4" fmla="*/ 0 w 8856000"/>
              <a:gd name="connsiteY4" fmla="*/ 0 h 4176000"/>
              <a:gd name="connsiteX0" fmla="*/ 0 w 8856000"/>
              <a:gd name="connsiteY0" fmla="*/ 0 h 4176000"/>
              <a:gd name="connsiteX1" fmla="*/ 8856000 w 8856000"/>
              <a:gd name="connsiteY1" fmla="*/ 0 h 4176000"/>
              <a:gd name="connsiteX2" fmla="*/ 8855521 w 8856000"/>
              <a:gd name="connsiteY2" fmla="*/ 4032210 h 4176000"/>
              <a:gd name="connsiteX3" fmla="*/ 8856000 w 8856000"/>
              <a:gd name="connsiteY3" fmla="*/ 4176000 h 4176000"/>
              <a:gd name="connsiteX4" fmla="*/ 0 w 8856000"/>
              <a:gd name="connsiteY4" fmla="*/ 4176000 h 4176000"/>
              <a:gd name="connsiteX5" fmla="*/ 0 w 8856000"/>
              <a:gd name="connsiteY5" fmla="*/ 0 h 4176000"/>
              <a:gd name="connsiteX0" fmla="*/ 0 w 8856000"/>
              <a:gd name="connsiteY0" fmla="*/ 0 h 4176000"/>
              <a:gd name="connsiteX1" fmla="*/ 8856000 w 8856000"/>
              <a:gd name="connsiteY1" fmla="*/ 0 h 4176000"/>
              <a:gd name="connsiteX2" fmla="*/ 8855521 w 8856000"/>
              <a:gd name="connsiteY2" fmla="*/ 4032210 h 4176000"/>
              <a:gd name="connsiteX3" fmla="*/ 8856000 w 8856000"/>
              <a:gd name="connsiteY3" fmla="*/ 4176000 h 4176000"/>
              <a:gd name="connsiteX4" fmla="*/ 8706296 w 8856000"/>
              <a:gd name="connsiteY4" fmla="*/ 4175085 h 4176000"/>
              <a:gd name="connsiteX5" fmla="*/ 0 w 8856000"/>
              <a:gd name="connsiteY5" fmla="*/ 4176000 h 4176000"/>
              <a:gd name="connsiteX6" fmla="*/ 0 w 8856000"/>
              <a:gd name="connsiteY6" fmla="*/ 0 h 4176000"/>
              <a:gd name="connsiteX0" fmla="*/ 0 w 9397210"/>
              <a:gd name="connsiteY0" fmla="*/ 0 h 4376919"/>
              <a:gd name="connsiteX1" fmla="*/ 8856000 w 9397210"/>
              <a:gd name="connsiteY1" fmla="*/ 0 h 4376919"/>
              <a:gd name="connsiteX2" fmla="*/ 8855521 w 9397210"/>
              <a:gd name="connsiteY2" fmla="*/ 4032210 h 4376919"/>
              <a:gd name="connsiteX3" fmla="*/ 8706296 w 9397210"/>
              <a:gd name="connsiteY3" fmla="*/ 4175085 h 4376919"/>
              <a:gd name="connsiteX4" fmla="*/ 0 w 9397210"/>
              <a:gd name="connsiteY4" fmla="*/ 4176000 h 4376919"/>
              <a:gd name="connsiteX5" fmla="*/ 0 w 9397210"/>
              <a:gd name="connsiteY5" fmla="*/ 0 h 4376919"/>
              <a:gd name="connsiteX0" fmla="*/ 0 w 9440741"/>
              <a:gd name="connsiteY0" fmla="*/ 0 h 4176000"/>
              <a:gd name="connsiteX1" fmla="*/ 8856000 w 9440741"/>
              <a:gd name="connsiteY1" fmla="*/ 0 h 4176000"/>
              <a:gd name="connsiteX2" fmla="*/ 8855521 w 9440741"/>
              <a:gd name="connsiteY2" fmla="*/ 4032210 h 4176000"/>
              <a:gd name="connsiteX3" fmla="*/ 8706296 w 9440741"/>
              <a:gd name="connsiteY3" fmla="*/ 4175085 h 4176000"/>
              <a:gd name="connsiteX4" fmla="*/ 0 w 9440741"/>
              <a:gd name="connsiteY4" fmla="*/ 4176000 h 4176000"/>
              <a:gd name="connsiteX5" fmla="*/ 0 w 9440741"/>
              <a:gd name="connsiteY5" fmla="*/ 0 h 4176000"/>
              <a:gd name="connsiteX0" fmla="*/ 0 w 8906670"/>
              <a:gd name="connsiteY0" fmla="*/ 0 h 4176509"/>
              <a:gd name="connsiteX1" fmla="*/ 8856000 w 8906670"/>
              <a:gd name="connsiteY1" fmla="*/ 0 h 4176509"/>
              <a:gd name="connsiteX2" fmla="*/ 8855521 w 8906670"/>
              <a:gd name="connsiteY2" fmla="*/ 4032210 h 4176509"/>
              <a:gd name="connsiteX3" fmla="*/ 8706296 w 8906670"/>
              <a:gd name="connsiteY3" fmla="*/ 4175085 h 4176509"/>
              <a:gd name="connsiteX4" fmla="*/ 0 w 8906670"/>
              <a:gd name="connsiteY4" fmla="*/ 4176000 h 4176509"/>
              <a:gd name="connsiteX5" fmla="*/ 0 w 8906670"/>
              <a:gd name="connsiteY5" fmla="*/ 0 h 4176509"/>
              <a:gd name="connsiteX0" fmla="*/ 0 w 8856224"/>
              <a:gd name="connsiteY0" fmla="*/ 0 h 4178497"/>
              <a:gd name="connsiteX1" fmla="*/ 8856000 w 8856224"/>
              <a:gd name="connsiteY1" fmla="*/ 0 h 4178497"/>
              <a:gd name="connsiteX2" fmla="*/ 8855521 w 8856224"/>
              <a:gd name="connsiteY2" fmla="*/ 4032210 h 4178497"/>
              <a:gd name="connsiteX3" fmla="*/ 8706296 w 8856224"/>
              <a:gd name="connsiteY3" fmla="*/ 4175085 h 4178497"/>
              <a:gd name="connsiteX4" fmla="*/ 0 w 8856224"/>
              <a:gd name="connsiteY4" fmla="*/ 4176000 h 4178497"/>
              <a:gd name="connsiteX5" fmla="*/ 0 w 8856224"/>
              <a:gd name="connsiteY5" fmla="*/ 0 h 4178497"/>
              <a:gd name="connsiteX0" fmla="*/ 0 w 8856321"/>
              <a:gd name="connsiteY0" fmla="*/ 0 h 4176000"/>
              <a:gd name="connsiteX1" fmla="*/ 8856000 w 8856321"/>
              <a:gd name="connsiteY1" fmla="*/ 0 h 4176000"/>
              <a:gd name="connsiteX2" fmla="*/ 8855521 w 8856321"/>
              <a:gd name="connsiteY2" fmla="*/ 4032210 h 4176000"/>
              <a:gd name="connsiteX3" fmla="*/ 8706296 w 8856321"/>
              <a:gd name="connsiteY3" fmla="*/ 4175085 h 4176000"/>
              <a:gd name="connsiteX4" fmla="*/ 0 w 8856321"/>
              <a:gd name="connsiteY4" fmla="*/ 4176000 h 4176000"/>
              <a:gd name="connsiteX5" fmla="*/ 0 w 8856321"/>
              <a:gd name="connsiteY5" fmla="*/ 0 h 4176000"/>
              <a:gd name="connsiteX0" fmla="*/ 0 w 8856105"/>
              <a:gd name="connsiteY0" fmla="*/ 0 h 4176000"/>
              <a:gd name="connsiteX1" fmla="*/ 8856000 w 8856105"/>
              <a:gd name="connsiteY1" fmla="*/ 0 h 4176000"/>
              <a:gd name="connsiteX2" fmla="*/ 8855521 w 8856105"/>
              <a:gd name="connsiteY2" fmla="*/ 4032210 h 4176000"/>
              <a:gd name="connsiteX3" fmla="*/ 8706296 w 8856105"/>
              <a:gd name="connsiteY3" fmla="*/ 4175085 h 4176000"/>
              <a:gd name="connsiteX4" fmla="*/ 0 w 8856105"/>
              <a:gd name="connsiteY4" fmla="*/ 4176000 h 4176000"/>
              <a:gd name="connsiteX5" fmla="*/ 0 w 8856105"/>
              <a:gd name="connsiteY5" fmla="*/ 0 h 4176000"/>
              <a:gd name="connsiteX0" fmla="*/ 0 w 8856197"/>
              <a:gd name="connsiteY0" fmla="*/ 0 h 4176000"/>
              <a:gd name="connsiteX1" fmla="*/ 8856000 w 8856197"/>
              <a:gd name="connsiteY1" fmla="*/ 0 h 4176000"/>
              <a:gd name="connsiteX2" fmla="*/ 8855521 w 8856197"/>
              <a:gd name="connsiteY2" fmla="*/ 4032210 h 4176000"/>
              <a:gd name="connsiteX3" fmla="*/ 8706296 w 8856197"/>
              <a:gd name="connsiteY3" fmla="*/ 4175085 h 4176000"/>
              <a:gd name="connsiteX4" fmla="*/ 0 w 8856197"/>
              <a:gd name="connsiteY4" fmla="*/ 4176000 h 4176000"/>
              <a:gd name="connsiteX5" fmla="*/ 0 w 8856197"/>
              <a:gd name="connsiteY5" fmla="*/ 0 h 4176000"/>
              <a:gd name="connsiteX0" fmla="*/ 0 w 8856000"/>
              <a:gd name="connsiteY0" fmla="*/ 0 h 4176000"/>
              <a:gd name="connsiteX1" fmla="*/ 8856000 w 8856000"/>
              <a:gd name="connsiteY1" fmla="*/ 0 h 4176000"/>
              <a:gd name="connsiteX2" fmla="*/ 8855521 w 8856000"/>
              <a:gd name="connsiteY2" fmla="*/ 4032210 h 4176000"/>
              <a:gd name="connsiteX3" fmla="*/ 8706296 w 8856000"/>
              <a:gd name="connsiteY3" fmla="*/ 4175085 h 4176000"/>
              <a:gd name="connsiteX4" fmla="*/ 0 w 8856000"/>
              <a:gd name="connsiteY4" fmla="*/ 4176000 h 4176000"/>
              <a:gd name="connsiteX5" fmla="*/ 0 w 8856000"/>
              <a:gd name="connsiteY5" fmla="*/ 0 h 4176000"/>
              <a:gd name="connsiteX0" fmla="*/ 0 w 8856000"/>
              <a:gd name="connsiteY0" fmla="*/ 0 h 4176000"/>
              <a:gd name="connsiteX1" fmla="*/ 8856000 w 8856000"/>
              <a:gd name="connsiteY1" fmla="*/ 0 h 4176000"/>
              <a:gd name="connsiteX2" fmla="*/ 8855521 w 8856000"/>
              <a:gd name="connsiteY2" fmla="*/ 4032210 h 4176000"/>
              <a:gd name="connsiteX3" fmla="*/ 8706296 w 8856000"/>
              <a:gd name="connsiteY3" fmla="*/ 4175085 h 4176000"/>
              <a:gd name="connsiteX4" fmla="*/ 0 w 8856000"/>
              <a:gd name="connsiteY4" fmla="*/ 4176000 h 4176000"/>
              <a:gd name="connsiteX5" fmla="*/ 0 w 8856000"/>
              <a:gd name="connsiteY5" fmla="*/ 0 h 4176000"/>
              <a:gd name="connsiteX0" fmla="*/ 5904 w 8861904"/>
              <a:gd name="connsiteY0" fmla="*/ 0 h 4176000"/>
              <a:gd name="connsiteX1" fmla="*/ 8861904 w 8861904"/>
              <a:gd name="connsiteY1" fmla="*/ 0 h 4176000"/>
              <a:gd name="connsiteX2" fmla="*/ 8861425 w 8861904"/>
              <a:gd name="connsiteY2" fmla="*/ 4032210 h 4176000"/>
              <a:gd name="connsiteX3" fmla="*/ 8712200 w 8861904"/>
              <a:gd name="connsiteY3" fmla="*/ 4175085 h 4176000"/>
              <a:gd name="connsiteX4" fmla="*/ 5904 w 8861904"/>
              <a:gd name="connsiteY4" fmla="*/ 4176000 h 4176000"/>
              <a:gd name="connsiteX5" fmla="*/ 0 w 8861904"/>
              <a:gd name="connsiteY5" fmla="*/ 4025860 h 4176000"/>
              <a:gd name="connsiteX6" fmla="*/ 5904 w 8861904"/>
              <a:gd name="connsiteY6" fmla="*/ 0 h 4176000"/>
              <a:gd name="connsiteX0" fmla="*/ 5904 w 8861904"/>
              <a:gd name="connsiteY0" fmla="*/ 0 h 4176000"/>
              <a:gd name="connsiteX1" fmla="*/ 8861904 w 8861904"/>
              <a:gd name="connsiteY1" fmla="*/ 0 h 4176000"/>
              <a:gd name="connsiteX2" fmla="*/ 8861425 w 8861904"/>
              <a:gd name="connsiteY2" fmla="*/ 4032210 h 4176000"/>
              <a:gd name="connsiteX3" fmla="*/ 8712200 w 8861904"/>
              <a:gd name="connsiteY3" fmla="*/ 4175085 h 4176000"/>
              <a:gd name="connsiteX4" fmla="*/ 117475 w 8861904"/>
              <a:gd name="connsiteY4" fmla="*/ 4175085 h 4176000"/>
              <a:gd name="connsiteX5" fmla="*/ 5904 w 8861904"/>
              <a:gd name="connsiteY5" fmla="*/ 4176000 h 4176000"/>
              <a:gd name="connsiteX6" fmla="*/ 0 w 8861904"/>
              <a:gd name="connsiteY6" fmla="*/ 4025860 h 4176000"/>
              <a:gd name="connsiteX7" fmla="*/ 5904 w 8861904"/>
              <a:gd name="connsiteY7" fmla="*/ 0 h 4176000"/>
              <a:gd name="connsiteX0" fmla="*/ 5904 w 8861904"/>
              <a:gd name="connsiteY0" fmla="*/ 0 h 4175085"/>
              <a:gd name="connsiteX1" fmla="*/ 8861904 w 8861904"/>
              <a:gd name="connsiteY1" fmla="*/ 0 h 4175085"/>
              <a:gd name="connsiteX2" fmla="*/ 8861425 w 8861904"/>
              <a:gd name="connsiteY2" fmla="*/ 4032210 h 4175085"/>
              <a:gd name="connsiteX3" fmla="*/ 8712200 w 8861904"/>
              <a:gd name="connsiteY3" fmla="*/ 4175085 h 4175085"/>
              <a:gd name="connsiteX4" fmla="*/ 117475 w 8861904"/>
              <a:gd name="connsiteY4" fmla="*/ 4175085 h 4175085"/>
              <a:gd name="connsiteX5" fmla="*/ 0 w 8861904"/>
              <a:gd name="connsiteY5" fmla="*/ 4025860 h 4175085"/>
              <a:gd name="connsiteX6" fmla="*/ 5904 w 8861904"/>
              <a:gd name="connsiteY6" fmla="*/ 0 h 4175085"/>
              <a:gd name="connsiteX0" fmla="*/ 5904 w 8861904"/>
              <a:gd name="connsiteY0" fmla="*/ 0 h 4175085"/>
              <a:gd name="connsiteX1" fmla="*/ 8861904 w 8861904"/>
              <a:gd name="connsiteY1" fmla="*/ 0 h 4175085"/>
              <a:gd name="connsiteX2" fmla="*/ 8861425 w 8861904"/>
              <a:gd name="connsiteY2" fmla="*/ 4032210 h 4175085"/>
              <a:gd name="connsiteX3" fmla="*/ 8712200 w 8861904"/>
              <a:gd name="connsiteY3" fmla="*/ 4175085 h 4175085"/>
              <a:gd name="connsiteX4" fmla="*/ 117475 w 8861904"/>
              <a:gd name="connsiteY4" fmla="*/ 4175085 h 4175085"/>
              <a:gd name="connsiteX5" fmla="*/ 0 w 8861904"/>
              <a:gd name="connsiteY5" fmla="*/ 4025860 h 4175085"/>
              <a:gd name="connsiteX6" fmla="*/ 5904 w 8861904"/>
              <a:gd name="connsiteY6" fmla="*/ 0 h 4175085"/>
              <a:gd name="connsiteX0" fmla="*/ 5904 w 8861904"/>
              <a:gd name="connsiteY0" fmla="*/ 0 h 4175098"/>
              <a:gd name="connsiteX1" fmla="*/ 8861904 w 8861904"/>
              <a:gd name="connsiteY1" fmla="*/ 0 h 4175098"/>
              <a:gd name="connsiteX2" fmla="*/ 8861425 w 8861904"/>
              <a:gd name="connsiteY2" fmla="*/ 4032210 h 4175098"/>
              <a:gd name="connsiteX3" fmla="*/ 8712200 w 8861904"/>
              <a:gd name="connsiteY3" fmla="*/ 4175085 h 4175098"/>
              <a:gd name="connsiteX4" fmla="*/ 117475 w 8861904"/>
              <a:gd name="connsiteY4" fmla="*/ 4175085 h 4175098"/>
              <a:gd name="connsiteX5" fmla="*/ 0 w 8861904"/>
              <a:gd name="connsiteY5" fmla="*/ 4025860 h 4175098"/>
              <a:gd name="connsiteX6" fmla="*/ 5904 w 8861904"/>
              <a:gd name="connsiteY6" fmla="*/ 0 h 4175098"/>
              <a:gd name="connsiteX0" fmla="*/ 5904 w 8861904"/>
              <a:gd name="connsiteY0" fmla="*/ 0 h 4175098"/>
              <a:gd name="connsiteX1" fmla="*/ 8861904 w 8861904"/>
              <a:gd name="connsiteY1" fmla="*/ 0 h 4175098"/>
              <a:gd name="connsiteX2" fmla="*/ 8861425 w 8861904"/>
              <a:gd name="connsiteY2" fmla="*/ 4032210 h 4175098"/>
              <a:gd name="connsiteX3" fmla="*/ 8712200 w 8861904"/>
              <a:gd name="connsiteY3" fmla="*/ 4175085 h 4175098"/>
              <a:gd name="connsiteX4" fmla="*/ 117475 w 8861904"/>
              <a:gd name="connsiteY4" fmla="*/ 4175085 h 4175098"/>
              <a:gd name="connsiteX5" fmla="*/ 0 w 8861904"/>
              <a:gd name="connsiteY5" fmla="*/ 4025860 h 4175098"/>
              <a:gd name="connsiteX6" fmla="*/ 5904 w 8861904"/>
              <a:gd name="connsiteY6" fmla="*/ 0 h 417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1904" h="4175098">
                <a:moveTo>
                  <a:pt x="5904" y="0"/>
                </a:moveTo>
                <a:lnTo>
                  <a:pt x="8861904" y="0"/>
                </a:lnTo>
                <a:cubicBezTo>
                  <a:pt x="8861744" y="1344070"/>
                  <a:pt x="8861585" y="2688140"/>
                  <a:pt x="8861425" y="4032210"/>
                </a:cubicBezTo>
                <a:cubicBezTo>
                  <a:pt x="8863461" y="4151796"/>
                  <a:pt x="8811757" y="4168582"/>
                  <a:pt x="8712200" y="4175085"/>
                </a:cubicBezTo>
                <a:lnTo>
                  <a:pt x="117475" y="4175085"/>
                </a:lnTo>
                <a:cubicBezTo>
                  <a:pt x="37042" y="4176143"/>
                  <a:pt x="4233" y="4116877"/>
                  <a:pt x="0" y="4025860"/>
                </a:cubicBezTo>
                <a:lnTo>
                  <a:pt x="590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7000"/>
                </a:schemeClr>
              </a:gs>
              <a:gs pos="50000">
                <a:schemeClr val="bg1">
                  <a:lumMod val="90000"/>
                  <a:lumOff val="10000"/>
                </a:schemeClr>
              </a:gs>
              <a:gs pos="100000">
                <a:schemeClr val="bg1">
                  <a:lumMod val="97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2504" y="709396"/>
            <a:ext cx="9012875" cy="39290"/>
            <a:chOff x="12504" y="1052736"/>
            <a:chExt cx="9012875" cy="52387"/>
          </a:xfrm>
        </p:grpSpPr>
        <p:pic>
          <p:nvPicPr>
            <p:cNvPr id="33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42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4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234413" y="56910"/>
            <a:ext cx="9270515" cy="58477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Тарифное меню – инструменты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5576" y="1236991"/>
            <a:ext cx="770753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/>
              <a:t>Дисконт – скидка от существующего тарифа</a:t>
            </a:r>
          </a:p>
          <a:p>
            <a:pPr>
              <a:lnSpc>
                <a:spcPct val="120000"/>
              </a:lnSpc>
            </a:pPr>
            <a:endParaRPr lang="ru-RU" sz="2400" dirty="0"/>
          </a:p>
          <a:p>
            <a:pPr>
              <a:lnSpc>
                <a:spcPct val="120000"/>
              </a:lnSpc>
            </a:pPr>
            <a:r>
              <a:rPr lang="ru-RU" sz="2400" dirty="0" smtClean="0"/>
              <a:t>Бонус – дополнительные поездки</a:t>
            </a:r>
          </a:p>
          <a:p>
            <a:pPr>
              <a:lnSpc>
                <a:spcPct val="120000"/>
              </a:lnSpc>
            </a:pPr>
            <a:endParaRPr lang="ru-RU" sz="2400" dirty="0"/>
          </a:p>
          <a:p>
            <a:pPr>
              <a:lnSpc>
                <a:spcPct val="120000"/>
              </a:lnSpc>
            </a:pPr>
            <a:r>
              <a:rPr lang="ru-RU" sz="2400" dirty="0" smtClean="0"/>
              <a:t>Зональная оплата и </a:t>
            </a:r>
            <a:r>
              <a:rPr lang="ru-RU" sz="2400" dirty="0" err="1" smtClean="0"/>
              <a:t>покилометровый</a:t>
            </a:r>
            <a:r>
              <a:rPr lang="ru-RU" sz="2400" dirty="0" smtClean="0"/>
              <a:t> тариф</a:t>
            </a:r>
          </a:p>
          <a:p>
            <a:pPr>
              <a:lnSpc>
                <a:spcPct val="120000"/>
              </a:lnSpc>
            </a:pPr>
            <a:endParaRPr lang="ru-RU" sz="2400" dirty="0"/>
          </a:p>
          <a:p>
            <a:pPr>
              <a:lnSpc>
                <a:spcPct val="120000"/>
              </a:lnSpc>
            </a:pPr>
            <a:r>
              <a:rPr lang="ru-RU" sz="2400" dirty="0" smtClean="0"/>
              <a:t>Абонемент – право на проезда в течение определенного срока в определенном транспорте</a:t>
            </a:r>
          </a:p>
        </p:txBody>
      </p:sp>
      <p:pic>
        <p:nvPicPr>
          <p:cNvPr id="37" name="Picture 2" descr="C:\Users\iandreev\Documents\Brandbook\ZK-TK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01" y="105154"/>
            <a:ext cx="1735163" cy="40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D:\Work\ZK_TRANSP_KARTA\2016\Preza_TK\стрелка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79" y="1260940"/>
            <a:ext cx="213479" cy="54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D:\Work\ZK_TRANSP_KARTA\2016\Preza_TK\стрелка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80" y="2188854"/>
            <a:ext cx="213479" cy="54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D:\Work\ZK_TRANSP_KARTA\2016\Preza_TK\стрелка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38" y="3116753"/>
            <a:ext cx="213479" cy="54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D:\Work\ZK_TRANSP_KARTA\2016\Preza_TK\стрелка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38" y="4044652"/>
            <a:ext cx="213479" cy="54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020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011733"/>
            <a:ext cx="8928992" cy="242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89391" y="1400314"/>
            <a:ext cx="2825645" cy="9694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2pPr marL="0" lvl="1">
              <a:lnSpc>
                <a:spcPct val="40000"/>
              </a:lnSpc>
              <a:spcBef>
                <a:spcPct val="50000"/>
              </a:spcBef>
              <a:buClr>
                <a:srgbClr val="0099FF"/>
              </a:buClr>
              <a:defRPr sz="3600" spc="-150">
                <a:solidFill>
                  <a:srgbClr val="C00000"/>
                </a:solidFill>
                <a:latin typeface="Calibri" pitchFamily="34" charset="0"/>
              </a:defRPr>
            </a:lvl2pPr>
          </a:lstStyle>
          <a:p>
            <a:pPr algn="ctr">
              <a:lnSpc>
                <a:spcPct val="75000"/>
              </a:lnSpc>
            </a:pPr>
            <a:r>
              <a:rPr lang="ru-RU" sz="2800" b="1" spc="-150" dirty="0" smtClean="0">
                <a:latin typeface="Calibri" pitchFamily="34" charset="0"/>
              </a:rPr>
              <a:t>С ОГРАНИЧЕНИЕМ </a:t>
            </a:r>
          </a:p>
          <a:p>
            <a:pPr algn="ctr">
              <a:lnSpc>
                <a:spcPct val="75000"/>
              </a:lnSpc>
            </a:pPr>
            <a:r>
              <a:rPr lang="ru-RU" sz="2400" spc="-150" dirty="0" smtClean="0">
                <a:latin typeface="Calibri" pitchFamily="34" charset="0"/>
              </a:rPr>
              <a:t>по </a:t>
            </a:r>
            <a:r>
              <a:rPr lang="ru-RU" sz="2400" spc="-150" dirty="0">
                <a:latin typeface="Calibri" pitchFamily="34" charset="0"/>
              </a:rPr>
              <a:t>времени проезда</a:t>
            </a:r>
            <a:r>
              <a:rPr lang="ru-RU" sz="2400" spc="-150" dirty="0" smtClean="0">
                <a:latin typeface="Calibri" pitchFamily="34" charset="0"/>
              </a:rPr>
              <a:t>/</a:t>
            </a:r>
          </a:p>
          <a:p>
            <a:pPr algn="ctr">
              <a:lnSpc>
                <a:spcPct val="75000"/>
              </a:lnSpc>
            </a:pPr>
            <a:r>
              <a:rPr lang="ru-RU" sz="2400" spc="-150" dirty="0" smtClean="0">
                <a:latin typeface="Calibri" pitchFamily="34" charset="0"/>
              </a:rPr>
              <a:t>виду </a:t>
            </a:r>
            <a:r>
              <a:rPr lang="ru-RU" sz="2400" spc="-150" dirty="0">
                <a:latin typeface="Calibri" pitchFamily="34" charset="0"/>
              </a:rPr>
              <a:t>транспорта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0985" y="1400314"/>
            <a:ext cx="2515432" cy="9694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2pPr marL="0" lvl="1">
              <a:lnSpc>
                <a:spcPct val="40000"/>
              </a:lnSpc>
              <a:spcBef>
                <a:spcPct val="50000"/>
              </a:spcBef>
              <a:buClr>
                <a:srgbClr val="0099FF"/>
              </a:buClr>
              <a:defRPr sz="3600" spc="-150">
                <a:solidFill>
                  <a:srgbClr val="C00000"/>
                </a:solidFill>
                <a:latin typeface="Calibri" pitchFamily="34" charset="0"/>
              </a:defRPr>
            </a:lvl2pPr>
          </a:lstStyle>
          <a:p>
            <a:pPr algn="ctr">
              <a:lnSpc>
                <a:spcPct val="75000"/>
              </a:lnSpc>
            </a:pPr>
            <a:r>
              <a:rPr lang="ru-RU" sz="2800" b="1" spc="-150" dirty="0" smtClean="0">
                <a:latin typeface="Calibri" pitchFamily="34" charset="0"/>
              </a:rPr>
              <a:t>БЕЗЛИМИТНЫЙ</a:t>
            </a:r>
            <a:r>
              <a:rPr lang="ru-RU" sz="2800" spc="-150" dirty="0" smtClean="0">
                <a:latin typeface="Calibri" pitchFamily="34" charset="0"/>
              </a:rPr>
              <a:t> </a:t>
            </a:r>
            <a:br>
              <a:rPr lang="ru-RU" sz="2800" spc="-150" dirty="0" smtClean="0">
                <a:latin typeface="Calibri" pitchFamily="34" charset="0"/>
              </a:rPr>
            </a:br>
            <a:r>
              <a:rPr lang="ru-RU" sz="2400" spc="-150" dirty="0" smtClean="0">
                <a:latin typeface="Calibri" pitchFamily="34" charset="0"/>
              </a:rPr>
              <a:t>электронный </a:t>
            </a:r>
          </a:p>
          <a:p>
            <a:pPr algn="ctr">
              <a:lnSpc>
                <a:spcPct val="75000"/>
              </a:lnSpc>
            </a:pPr>
            <a:r>
              <a:rPr lang="ru-RU" sz="2400" spc="-150" dirty="0" smtClean="0">
                <a:latin typeface="Calibri" pitchFamily="34" charset="0"/>
              </a:rPr>
              <a:t>абонемент</a:t>
            </a:r>
            <a:endParaRPr lang="ru-RU" sz="2400" spc="-150" dirty="0">
              <a:latin typeface="Calibri" pitchFamily="34" charset="0"/>
            </a:endParaRPr>
          </a:p>
        </p:txBody>
      </p:sp>
      <p:pic>
        <p:nvPicPr>
          <p:cNvPr id="12" name="Picture 2" descr="D:\Work\ZK_TRANSP_KARTA\2016\Preza_TK\карт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42" y="2742657"/>
            <a:ext cx="3140052" cy="163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Work\ZK_TRANSP_KARTA\2016\Preza_TK\карты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17" y="2742658"/>
            <a:ext cx="3140052" cy="163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12504" y="709396"/>
            <a:ext cx="9012875" cy="39290"/>
            <a:chOff x="12504" y="1052736"/>
            <a:chExt cx="9012875" cy="52387"/>
          </a:xfrm>
        </p:grpSpPr>
        <p:pic>
          <p:nvPicPr>
            <p:cNvPr id="21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42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4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34413" y="56910"/>
            <a:ext cx="9270515" cy="58477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Виды абонементов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1" name="Picture 2" descr="C:\Users\iandreev\Documents\Brandbook\ZK-TK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01" y="105154"/>
            <a:ext cx="1735163" cy="40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375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12504" y="709396"/>
            <a:ext cx="9012875" cy="39290"/>
            <a:chOff x="12504" y="1052736"/>
            <a:chExt cx="9012875" cy="52387"/>
          </a:xfrm>
        </p:grpSpPr>
        <p:pic>
          <p:nvPicPr>
            <p:cNvPr id="29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42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4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Picture 5" descr="D:\Work\ZK_TRANSP_KARTA\2016\Preza_TK\стрелка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31" y="987574"/>
            <a:ext cx="213479" cy="54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D:\Work\ZK_TRANSP_KARTA\2016\Preza_TK\стрелка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38" y="987574"/>
            <a:ext cx="213479" cy="54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428543" y="987574"/>
            <a:ext cx="351992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Ограничение времени между </a:t>
            </a:r>
            <a:r>
              <a:rPr lang="ru-RU" sz="2600" dirty="0" smtClean="0"/>
              <a:t>окончанием первой </a:t>
            </a:r>
            <a:r>
              <a:rPr lang="ru-RU" sz="2600" dirty="0"/>
              <a:t>и </a:t>
            </a:r>
            <a:r>
              <a:rPr lang="ru-RU" sz="2600" dirty="0" smtClean="0"/>
              <a:t>началом последующей поездки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234413" y="56910"/>
            <a:ext cx="9270515" cy="58477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Сетевые поездки – схемы реализации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7887" y="981054"/>
            <a:ext cx="32610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Ограничение времени между началом первой и последней поездок</a:t>
            </a: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6" name="Picture 2" descr="C:\Users\iandreev\Documents\Brandbook\ZK-TK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01" y="105154"/>
            <a:ext cx="1735163" cy="40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5" y="3104712"/>
            <a:ext cx="2433356" cy="57606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10" y="4056051"/>
            <a:ext cx="2592288" cy="6136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518" y="3104712"/>
            <a:ext cx="2433356" cy="57606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63" y="4083918"/>
            <a:ext cx="2433356" cy="576064"/>
          </a:xfrm>
          <a:prstGeom prst="rect">
            <a:avLst/>
          </a:prstGeom>
        </p:spPr>
      </p:pic>
      <p:sp>
        <p:nvSpPr>
          <p:cNvPr id="42" name="Стрелка вверх 41"/>
          <p:cNvSpPr/>
          <p:nvPr/>
        </p:nvSpPr>
        <p:spPr>
          <a:xfrm>
            <a:off x="645071" y="3692323"/>
            <a:ext cx="125632" cy="114202"/>
          </a:xfrm>
          <a:prstGeom prst="upArrow">
            <a:avLst/>
          </a:prstGeom>
          <a:solidFill>
            <a:srgbClr val="ED1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488017" y="3777472"/>
            <a:ext cx="547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ВХОД</a:t>
            </a:r>
          </a:p>
        </p:txBody>
      </p:sp>
      <p:sp>
        <p:nvSpPr>
          <p:cNvPr id="44" name="Стрелка вверх 43"/>
          <p:cNvSpPr/>
          <p:nvPr/>
        </p:nvSpPr>
        <p:spPr>
          <a:xfrm>
            <a:off x="2048100" y="4685862"/>
            <a:ext cx="125632" cy="114202"/>
          </a:xfrm>
          <a:prstGeom prst="upArrow">
            <a:avLst/>
          </a:prstGeom>
          <a:solidFill>
            <a:srgbClr val="ED1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1899933" y="4780478"/>
            <a:ext cx="547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ВХОД</a:t>
            </a:r>
          </a:p>
        </p:txBody>
      </p:sp>
      <p:sp>
        <p:nvSpPr>
          <p:cNvPr id="46" name="Стрелка вверх 45"/>
          <p:cNvSpPr/>
          <p:nvPr/>
        </p:nvSpPr>
        <p:spPr>
          <a:xfrm>
            <a:off x="4939136" y="3692323"/>
            <a:ext cx="125632" cy="114202"/>
          </a:xfrm>
          <a:prstGeom prst="upArrow">
            <a:avLst/>
          </a:prstGeom>
          <a:solidFill>
            <a:srgbClr val="ED1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4782082" y="3792739"/>
            <a:ext cx="547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ВХОД</a:t>
            </a:r>
          </a:p>
        </p:txBody>
      </p:sp>
      <p:sp>
        <p:nvSpPr>
          <p:cNvPr id="48" name="Стрелка вверх 47"/>
          <p:cNvSpPr/>
          <p:nvPr/>
        </p:nvSpPr>
        <p:spPr>
          <a:xfrm>
            <a:off x="5881182" y="3692323"/>
            <a:ext cx="125632" cy="114202"/>
          </a:xfrm>
          <a:prstGeom prst="upArrow">
            <a:avLst/>
          </a:prstGeom>
          <a:solidFill>
            <a:srgbClr val="ED1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5686305" y="3792739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ВЫХОД</a:t>
            </a:r>
            <a:endParaRPr lang="ru-RU" sz="1000" dirty="0"/>
          </a:p>
        </p:txBody>
      </p:sp>
      <p:sp>
        <p:nvSpPr>
          <p:cNvPr id="50" name="Стрелка вверх 49"/>
          <p:cNvSpPr/>
          <p:nvPr/>
        </p:nvSpPr>
        <p:spPr>
          <a:xfrm>
            <a:off x="6876686" y="4685862"/>
            <a:ext cx="125632" cy="114202"/>
          </a:xfrm>
          <a:prstGeom prst="upArrow">
            <a:avLst/>
          </a:prstGeom>
          <a:solidFill>
            <a:srgbClr val="ED1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6728519" y="4770752"/>
            <a:ext cx="547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ВХОД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331" y="25919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3" name="Овал 52"/>
          <p:cNvSpPr>
            <a:spLocks noChangeAspect="1"/>
          </p:cNvSpPr>
          <p:nvPr/>
        </p:nvSpPr>
        <p:spPr>
          <a:xfrm>
            <a:off x="93786" y="2532553"/>
            <a:ext cx="486773" cy="48815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306591" y="38888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7" name="Овал 56"/>
          <p:cNvSpPr>
            <a:spLocks noChangeAspect="1"/>
          </p:cNvSpPr>
          <p:nvPr/>
        </p:nvSpPr>
        <p:spPr>
          <a:xfrm>
            <a:off x="1214047" y="3829439"/>
            <a:ext cx="486773" cy="48815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7148753" y="27353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9" name="Овал 58"/>
          <p:cNvSpPr>
            <a:spLocks noChangeAspect="1"/>
          </p:cNvSpPr>
          <p:nvPr/>
        </p:nvSpPr>
        <p:spPr>
          <a:xfrm>
            <a:off x="7056208" y="2675970"/>
            <a:ext cx="486773" cy="48815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8646778" y="3571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1" name="Овал 60"/>
          <p:cNvSpPr>
            <a:spLocks noChangeAspect="1"/>
          </p:cNvSpPr>
          <p:nvPr/>
        </p:nvSpPr>
        <p:spPr>
          <a:xfrm>
            <a:off x="8554234" y="3511697"/>
            <a:ext cx="486773" cy="48815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" y="3731268"/>
            <a:ext cx="526712" cy="61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64" y="4499052"/>
            <a:ext cx="526712" cy="61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82" y="4009899"/>
            <a:ext cx="526712" cy="61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35" y="4000861"/>
            <a:ext cx="526712" cy="61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727" y="4528116"/>
            <a:ext cx="526712" cy="61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>
            <a:stCxn id="43" idx="2"/>
          </p:cNvCxnSpPr>
          <p:nvPr/>
        </p:nvCxnSpPr>
        <p:spPr>
          <a:xfrm>
            <a:off x="761816" y="4023693"/>
            <a:ext cx="816867" cy="5044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177347" y="4056051"/>
            <a:ext cx="551172" cy="7147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333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45466" y="3130270"/>
            <a:ext cx="4342559" cy="1439702"/>
          </a:xfrm>
          <a:prstGeom prst="roundRect">
            <a:avLst>
              <a:gd name="adj" fmla="val 54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5466" y="1185552"/>
            <a:ext cx="4342559" cy="1819256"/>
          </a:xfrm>
          <a:prstGeom prst="roundRect">
            <a:avLst>
              <a:gd name="adj" fmla="val 54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06677" y="1009749"/>
            <a:ext cx="1596912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  <a:buClr>
                <a:srgbClr val="0099FF"/>
              </a:buClr>
            </a:pPr>
            <a:r>
              <a:rPr lang="ru-RU" altLang="ru-RU" sz="4000" spc="-150" dirty="0" smtClean="0">
                <a:latin typeface="Calibri" pitchFamily="34" charset="0"/>
              </a:rPr>
              <a:t>Плюсы</a:t>
            </a:r>
            <a:endParaRPr lang="ru-RU" altLang="ru-RU" sz="4000" spc="-150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1009749"/>
            <a:ext cx="1848198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  <a:buClr>
                <a:srgbClr val="0099FF"/>
              </a:buClr>
            </a:pPr>
            <a:r>
              <a:rPr lang="ru-RU" altLang="ru-RU" sz="4000" spc="-150" dirty="0" smtClean="0">
                <a:latin typeface="Calibri" pitchFamily="34" charset="0"/>
              </a:rPr>
              <a:t>Минусы</a:t>
            </a:r>
            <a:endParaRPr lang="ru-RU" altLang="ru-RU" sz="4000" spc="-150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388" y="1753781"/>
            <a:ext cx="3883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 smtClean="0"/>
              <a:t>Экономия </a:t>
            </a:r>
            <a:r>
              <a:rPr lang="ru-RU" sz="2000" dirty="0"/>
              <a:t>для </a:t>
            </a:r>
            <a:r>
              <a:rPr lang="ru-RU" sz="2000" dirty="0" smtClean="0"/>
              <a:t>пассажиров, часто пользующихся транспортом</a:t>
            </a:r>
          </a:p>
          <a:p>
            <a:pPr>
              <a:lnSpc>
                <a:spcPct val="120000"/>
              </a:lnSpc>
            </a:pPr>
            <a:endParaRPr lang="ru-RU" sz="2000" dirty="0"/>
          </a:p>
          <a:p>
            <a:pPr>
              <a:lnSpc>
                <a:spcPct val="120000"/>
              </a:lnSpc>
            </a:pPr>
            <a:r>
              <a:rPr lang="ru-RU" sz="2000" dirty="0" smtClean="0"/>
              <a:t>Снижение напряженности при создании пересадочных пунктов и оптимизации маршрутной сети</a:t>
            </a:r>
            <a:endParaRPr lang="ru-RU" sz="2000" dirty="0"/>
          </a:p>
        </p:txBody>
      </p:sp>
      <p:pic>
        <p:nvPicPr>
          <p:cNvPr id="8" name="Picture 5" descr="D:\Work\ZK_TRANSP_KARTA\2016\Preza_TK\стрелка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51" y="2025131"/>
            <a:ext cx="96837" cy="24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Work\ZK_TRANSP_KARTA\2016\Preza_TK\стрелка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8" y="3130461"/>
            <a:ext cx="96837" cy="24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02249" y="1708664"/>
            <a:ext cx="38834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Возможная негативная реакция пассажиров, которые не успеют воспользоваться </a:t>
            </a:r>
            <a:r>
              <a:rPr lang="ru-RU" sz="2000" dirty="0" smtClean="0"/>
              <a:t>пересадкой</a:t>
            </a:r>
          </a:p>
          <a:p>
            <a:endParaRPr lang="ru-RU" sz="2000" dirty="0"/>
          </a:p>
          <a:p>
            <a:r>
              <a:rPr lang="ru-RU" sz="2000" dirty="0" smtClean="0"/>
              <a:t>Сложность с распределением средств единого билета в случае проезда на разных видах транспорта по разным тарифам</a:t>
            </a:r>
            <a:endParaRPr lang="ru-RU" sz="2000" dirty="0"/>
          </a:p>
        </p:txBody>
      </p:sp>
      <p:pic>
        <p:nvPicPr>
          <p:cNvPr id="12" name="Picture 5" descr="D:\Work\ZK_TRANSP_KARTA\2016\Preza_TK\стрелка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95686"/>
            <a:ext cx="96837" cy="24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4413" y="56910"/>
            <a:ext cx="9270515" cy="58477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Сетевые поездки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2504" y="709396"/>
            <a:ext cx="9012875" cy="39290"/>
            <a:chOff x="12504" y="1052736"/>
            <a:chExt cx="9012875" cy="52387"/>
          </a:xfrm>
        </p:grpSpPr>
        <p:pic>
          <p:nvPicPr>
            <p:cNvPr id="16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42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4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2" descr="C:\Users\iandreev\Documents\Brandbook\ZK-TK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01" y="105154"/>
            <a:ext cx="1735163" cy="40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Work\ZK_TRANSP_KARTA\2016\Preza_TK\стрелка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89145"/>
            <a:ext cx="96837" cy="24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847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12504" y="709396"/>
            <a:ext cx="9012875" cy="39290"/>
            <a:chOff x="12504" y="1052736"/>
            <a:chExt cx="9012875" cy="52387"/>
          </a:xfrm>
        </p:grpSpPr>
        <p:pic>
          <p:nvPicPr>
            <p:cNvPr id="29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42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4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Picture 5" descr="D:\Work\ZK_TRANSP_KARTA\2016\Preza_TK\стрелка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31" y="987574"/>
            <a:ext cx="213479" cy="54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D:\Work\ZK_TRANSP_KARTA\2016\Preza_TK\стрелка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38" y="987574"/>
            <a:ext cx="213479" cy="54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234413" y="56910"/>
            <a:ext cx="9270515" cy="58477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Сетевые поездки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7887" y="981054"/>
            <a:ext cx="3261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6" name="Picture 2" descr="C:\Users\iandreev\Documents\Brandbook\ZK-TK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01" y="105154"/>
            <a:ext cx="1735163" cy="40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07" y="915566"/>
            <a:ext cx="2503097" cy="153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71" y="2260954"/>
            <a:ext cx="1512168" cy="38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793482" y="3119467"/>
            <a:ext cx="2959558" cy="1748444"/>
          </a:xfrm>
          <a:prstGeom prst="roundRect">
            <a:avLst>
              <a:gd name="adj" fmla="val 523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81286"/>
            <a:ext cx="3180779" cy="1853514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Скругленный прямоугольник 37"/>
          <p:cNvSpPr/>
          <p:nvPr/>
        </p:nvSpPr>
        <p:spPr>
          <a:xfrm>
            <a:off x="5436096" y="3119467"/>
            <a:ext cx="2959558" cy="1748444"/>
          </a:xfrm>
          <a:prstGeom prst="roundRect">
            <a:avLst>
              <a:gd name="adj" fmla="val 523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977117" y="3363836"/>
            <a:ext cx="2592288" cy="135421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  <a:spcAft>
                <a:spcPct val="10000"/>
              </a:spcAft>
            </a:pPr>
            <a:r>
              <a:rPr lang="en-US" sz="2000" dirty="0" smtClean="0">
                <a:solidFill>
                  <a:srgbClr val="4D4D4D"/>
                </a:solidFill>
                <a:cs typeface="Calibri" pitchFamily="34" charset="0"/>
              </a:rPr>
              <a:t>15</a:t>
            </a:r>
            <a:r>
              <a:rPr lang="ru-RU" sz="2000" dirty="0" smtClean="0">
                <a:solidFill>
                  <a:srgbClr val="4D4D4D"/>
                </a:solidFill>
                <a:cs typeface="Calibri" pitchFamily="34" charset="0"/>
              </a:rPr>
              <a:t>% пользователей Тройки используют Проездной</a:t>
            </a:r>
          </a:p>
          <a:p>
            <a:pPr marL="0" lvl="1" algn="ctr">
              <a:spcBef>
                <a:spcPts val="0"/>
              </a:spcBef>
              <a:spcAft>
                <a:spcPct val="10000"/>
              </a:spcAft>
            </a:pPr>
            <a:r>
              <a:rPr lang="ru-RU" sz="2000" dirty="0" smtClean="0">
                <a:solidFill>
                  <a:srgbClr val="4D4D4D"/>
                </a:solidFill>
                <a:cs typeface="Calibri" pitchFamily="34" charset="0"/>
              </a:rPr>
              <a:t> «90 минут»</a:t>
            </a:r>
            <a:endParaRPr lang="ru-RU" sz="2000" dirty="0">
              <a:solidFill>
                <a:srgbClr val="4D4D4D"/>
              </a:solidFill>
              <a:cs typeface="Calibri" pitchFamily="34" charset="0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5619731" y="3316580"/>
            <a:ext cx="2592288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  <a:spcAft>
                <a:spcPct val="10000"/>
              </a:spcAft>
            </a:pPr>
            <a:r>
              <a:rPr lang="en-US" sz="2000" dirty="0" smtClean="0">
                <a:solidFill>
                  <a:srgbClr val="4D4D4D"/>
                </a:solidFill>
                <a:cs typeface="Calibri" pitchFamily="34" charset="0"/>
              </a:rPr>
              <a:t>60</a:t>
            </a:r>
            <a:r>
              <a:rPr lang="ru-RU" sz="2000" dirty="0" smtClean="0">
                <a:solidFill>
                  <a:srgbClr val="4D4D4D"/>
                </a:solidFill>
                <a:cs typeface="Calibri" pitchFamily="34" charset="0"/>
              </a:rPr>
              <a:t>% пассажиров в Праге выбирают проездные на 30-90 минут</a:t>
            </a:r>
            <a:endParaRPr lang="ru-RU" sz="2000" dirty="0">
              <a:solidFill>
                <a:srgbClr val="4D4D4D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48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87350" y="110728"/>
            <a:ext cx="1181100" cy="432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87350" y="542925"/>
            <a:ext cx="87518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0" y="265510"/>
            <a:ext cx="8461375" cy="4627959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622300">
              <a:defRPr/>
            </a:pPr>
            <a:r>
              <a:rPr lang="ru-RU" dirty="0">
                <a:solidFill>
                  <a:schemeClr val="tx1"/>
                </a:solidFill>
              </a:rPr>
              <a:t>ГРИШИН АЛЕКСАНДР АЛЕКСАНДРОВИЧ</a:t>
            </a:r>
          </a:p>
          <a:p>
            <a:pPr indent="622300">
              <a:defRPr/>
            </a:pPr>
            <a:r>
              <a:rPr lang="ru-RU" dirty="0">
                <a:solidFill>
                  <a:schemeClr val="tx1"/>
                </a:solidFill>
              </a:rPr>
              <a:t>Директор дирекции «Транспортные и социальные карты»</a:t>
            </a:r>
          </a:p>
          <a:p>
            <a:pPr indent="622300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hlinkClick r:id="rId3"/>
              </a:rPr>
              <a:t>A.Grishin@ftc.ru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dirty="0" smtClean="0"/>
              <a:t>www.t-karta.ru</a:t>
            </a:r>
            <a:endParaRPr lang="ru-RU" dirty="0"/>
          </a:p>
        </p:txBody>
      </p:sp>
      <p:pic>
        <p:nvPicPr>
          <p:cNvPr id="32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8888"/>
            <a:ext cx="7831137" cy="3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Прямоугольник 62"/>
          <p:cNvSpPr/>
          <p:nvPr/>
        </p:nvSpPr>
        <p:spPr>
          <a:xfrm>
            <a:off x="3962357" y="1032834"/>
            <a:ext cx="1181189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4331181" y="3421737"/>
            <a:ext cx="0" cy="23013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Заголовок 1"/>
          <p:cNvSpPr txBox="1">
            <a:spLocks/>
          </p:cNvSpPr>
          <p:nvPr/>
        </p:nvSpPr>
        <p:spPr>
          <a:xfrm>
            <a:off x="755576" y="1644295"/>
            <a:ext cx="554461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450">
                <a:solidFill>
                  <a:schemeClr val="tx1">
                    <a:lumMod val="65000"/>
                    <a:lumOff val="35000"/>
                  </a:schemeClr>
                </a:solidFill>
                <a:latin typeface="Myriad Pro Light Cond" pitchFamily="34" charset="0"/>
              </a:defRPr>
            </a:lvl1pPr>
          </a:lstStyle>
          <a:p>
            <a:pPr marL="228600" indent="-22860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None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3" descr="\\Pumba\shutterstock\All-LOGO-2010\ZK-2014\All ZK\ZK-BK-10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26"/>
          <a:stretch/>
        </p:blipFill>
        <p:spPr bwMode="auto">
          <a:xfrm>
            <a:off x="755577" y="265510"/>
            <a:ext cx="1008983" cy="49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55577" y="3536803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  www.cft.ru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www.t-karta.ru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www.group.cft.ru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8450" y="1995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603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4516" y="847765"/>
            <a:ext cx="8861904" cy="4175098"/>
          </a:xfrm>
          <a:custGeom>
            <a:avLst/>
            <a:gdLst>
              <a:gd name="connsiteX0" fmla="*/ 0 w 8856000"/>
              <a:gd name="connsiteY0" fmla="*/ 0 h 4176000"/>
              <a:gd name="connsiteX1" fmla="*/ 8856000 w 8856000"/>
              <a:gd name="connsiteY1" fmla="*/ 0 h 4176000"/>
              <a:gd name="connsiteX2" fmla="*/ 8856000 w 8856000"/>
              <a:gd name="connsiteY2" fmla="*/ 4176000 h 4176000"/>
              <a:gd name="connsiteX3" fmla="*/ 0 w 8856000"/>
              <a:gd name="connsiteY3" fmla="*/ 4176000 h 4176000"/>
              <a:gd name="connsiteX4" fmla="*/ 0 w 8856000"/>
              <a:gd name="connsiteY4" fmla="*/ 0 h 4176000"/>
              <a:gd name="connsiteX0" fmla="*/ 0 w 8856000"/>
              <a:gd name="connsiteY0" fmla="*/ 0 h 4176000"/>
              <a:gd name="connsiteX1" fmla="*/ 8856000 w 8856000"/>
              <a:gd name="connsiteY1" fmla="*/ 0 h 4176000"/>
              <a:gd name="connsiteX2" fmla="*/ 8855521 w 8856000"/>
              <a:gd name="connsiteY2" fmla="*/ 4032210 h 4176000"/>
              <a:gd name="connsiteX3" fmla="*/ 8856000 w 8856000"/>
              <a:gd name="connsiteY3" fmla="*/ 4176000 h 4176000"/>
              <a:gd name="connsiteX4" fmla="*/ 0 w 8856000"/>
              <a:gd name="connsiteY4" fmla="*/ 4176000 h 4176000"/>
              <a:gd name="connsiteX5" fmla="*/ 0 w 8856000"/>
              <a:gd name="connsiteY5" fmla="*/ 0 h 4176000"/>
              <a:gd name="connsiteX0" fmla="*/ 0 w 8856000"/>
              <a:gd name="connsiteY0" fmla="*/ 0 h 4176000"/>
              <a:gd name="connsiteX1" fmla="*/ 8856000 w 8856000"/>
              <a:gd name="connsiteY1" fmla="*/ 0 h 4176000"/>
              <a:gd name="connsiteX2" fmla="*/ 8855521 w 8856000"/>
              <a:gd name="connsiteY2" fmla="*/ 4032210 h 4176000"/>
              <a:gd name="connsiteX3" fmla="*/ 8856000 w 8856000"/>
              <a:gd name="connsiteY3" fmla="*/ 4176000 h 4176000"/>
              <a:gd name="connsiteX4" fmla="*/ 8706296 w 8856000"/>
              <a:gd name="connsiteY4" fmla="*/ 4175085 h 4176000"/>
              <a:gd name="connsiteX5" fmla="*/ 0 w 8856000"/>
              <a:gd name="connsiteY5" fmla="*/ 4176000 h 4176000"/>
              <a:gd name="connsiteX6" fmla="*/ 0 w 8856000"/>
              <a:gd name="connsiteY6" fmla="*/ 0 h 4176000"/>
              <a:gd name="connsiteX0" fmla="*/ 0 w 9397210"/>
              <a:gd name="connsiteY0" fmla="*/ 0 h 4376919"/>
              <a:gd name="connsiteX1" fmla="*/ 8856000 w 9397210"/>
              <a:gd name="connsiteY1" fmla="*/ 0 h 4376919"/>
              <a:gd name="connsiteX2" fmla="*/ 8855521 w 9397210"/>
              <a:gd name="connsiteY2" fmla="*/ 4032210 h 4376919"/>
              <a:gd name="connsiteX3" fmla="*/ 8706296 w 9397210"/>
              <a:gd name="connsiteY3" fmla="*/ 4175085 h 4376919"/>
              <a:gd name="connsiteX4" fmla="*/ 0 w 9397210"/>
              <a:gd name="connsiteY4" fmla="*/ 4176000 h 4376919"/>
              <a:gd name="connsiteX5" fmla="*/ 0 w 9397210"/>
              <a:gd name="connsiteY5" fmla="*/ 0 h 4376919"/>
              <a:gd name="connsiteX0" fmla="*/ 0 w 9440741"/>
              <a:gd name="connsiteY0" fmla="*/ 0 h 4176000"/>
              <a:gd name="connsiteX1" fmla="*/ 8856000 w 9440741"/>
              <a:gd name="connsiteY1" fmla="*/ 0 h 4176000"/>
              <a:gd name="connsiteX2" fmla="*/ 8855521 w 9440741"/>
              <a:gd name="connsiteY2" fmla="*/ 4032210 h 4176000"/>
              <a:gd name="connsiteX3" fmla="*/ 8706296 w 9440741"/>
              <a:gd name="connsiteY3" fmla="*/ 4175085 h 4176000"/>
              <a:gd name="connsiteX4" fmla="*/ 0 w 9440741"/>
              <a:gd name="connsiteY4" fmla="*/ 4176000 h 4176000"/>
              <a:gd name="connsiteX5" fmla="*/ 0 w 9440741"/>
              <a:gd name="connsiteY5" fmla="*/ 0 h 4176000"/>
              <a:gd name="connsiteX0" fmla="*/ 0 w 8906670"/>
              <a:gd name="connsiteY0" fmla="*/ 0 h 4176509"/>
              <a:gd name="connsiteX1" fmla="*/ 8856000 w 8906670"/>
              <a:gd name="connsiteY1" fmla="*/ 0 h 4176509"/>
              <a:gd name="connsiteX2" fmla="*/ 8855521 w 8906670"/>
              <a:gd name="connsiteY2" fmla="*/ 4032210 h 4176509"/>
              <a:gd name="connsiteX3" fmla="*/ 8706296 w 8906670"/>
              <a:gd name="connsiteY3" fmla="*/ 4175085 h 4176509"/>
              <a:gd name="connsiteX4" fmla="*/ 0 w 8906670"/>
              <a:gd name="connsiteY4" fmla="*/ 4176000 h 4176509"/>
              <a:gd name="connsiteX5" fmla="*/ 0 w 8906670"/>
              <a:gd name="connsiteY5" fmla="*/ 0 h 4176509"/>
              <a:gd name="connsiteX0" fmla="*/ 0 w 8856224"/>
              <a:gd name="connsiteY0" fmla="*/ 0 h 4178497"/>
              <a:gd name="connsiteX1" fmla="*/ 8856000 w 8856224"/>
              <a:gd name="connsiteY1" fmla="*/ 0 h 4178497"/>
              <a:gd name="connsiteX2" fmla="*/ 8855521 w 8856224"/>
              <a:gd name="connsiteY2" fmla="*/ 4032210 h 4178497"/>
              <a:gd name="connsiteX3" fmla="*/ 8706296 w 8856224"/>
              <a:gd name="connsiteY3" fmla="*/ 4175085 h 4178497"/>
              <a:gd name="connsiteX4" fmla="*/ 0 w 8856224"/>
              <a:gd name="connsiteY4" fmla="*/ 4176000 h 4178497"/>
              <a:gd name="connsiteX5" fmla="*/ 0 w 8856224"/>
              <a:gd name="connsiteY5" fmla="*/ 0 h 4178497"/>
              <a:gd name="connsiteX0" fmla="*/ 0 w 8856321"/>
              <a:gd name="connsiteY0" fmla="*/ 0 h 4176000"/>
              <a:gd name="connsiteX1" fmla="*/ 8856000 w 8856321"/>
              <a:gd name="connsiteY1" fmla="*/ 0 h 4176000"/>
              <a:gd name="connsiteX2" fmla="*/ 8855521 w 8856321"/>
              <a:gd name="connsiteY2" fmla="*/ 4032210 h 4176000"/>
              <a:gd name="connsiteX3" fmla="*/ 8706296 w 8856321"/>
              <a:gd name="connsiteY3" fmla="*/ 4175085 h 4176000"/>
              <a:gd name="connsiteX4" fmla="*/ 0 w 8856321"/>
              <a:gd name="connsiteY4" fmla="*/ 4176000 h 4176000"/>
              <a:gd name="connsiteX5" fmla="*/ 0 w 8856321"/>
              <a:gd name="connsiteY5" fmla="*/ 0 h 4176000"/>
              <a:gd name="connsiteX0" fmla="*/ 0 w 8856105"/>
              <a:gd name="connsiteY0" fmla="*/ 0 h 4176000"/>
              <a:gd name="connsiteX1" fmla="*/ 8856000 w 8856105"/>
              <a:gd name="connsiteY1" fmla="*/ 0 h 4176000"/>
              <a:gd name="connsiteX2" fmla="*/ 8855521 w 8856105"/>
              <a:gd name="connsiteY2" fmla="*/ 4032210 h 4176000"/>
              <a:gd name="connsiteX3" fmla="*/ 8706296 w 8856105"/>
              <a:gd name="connsiteY3" fmla="*/ 4175085 h 4176000"/>
              <a:gd name="connsiteX4" fmla="*/ 0 w 8856105"/>
              <a:gd name="connsiteY4" fmla="*/ 4176000 h 4176000"/>
              <a:gd name="connsiteX5" fmla="*/ 0 w 8856105"/>
              <a:gd name="connsiteY5" fmla="*/ 0 h 4176000"/>
              <a:gd name="connsiteX0" fmla="*/ 0 w 8856197"/>
              <a:gd name="connsiteY0" fmla="*/ 0 h 4176000"/>
              <a:gd name="connsiteX1" fmla="*/ 8856000 w 8856197"/>
              <a:gd name="connsiteY1" fmla="*/ 0 h 4176000"/>
              <a:gd name="connsiteX2" fmla="*/ 8855521 w 8856197"/>
              <a:gd name="connsiteY2" fmla="*/ 4032210 h 4176000"/>
              <a:gd name="connsiteX3" fmla="*/ 8706296 w 8856197"/>
              <a:gd name="connsiteY3" fmla="*/ 4175085 h 4176000"/>
              <a:gd name="connsiteX4" fmla="*/ 0 w 8856197"/>
              <a:gd name="connsiteY4" fmla="*/ 4176000 h 4176000"/>
              <a:gd name="connsiteX5" fmla="*/ 0 w 8856197"/>
              <a:gd name="connsiteY5" fmla="*/ 0 h 4176000"/>
              <a:gd name="connsiteX0" fmla="*/ 0 w 8856000"/>
              <a:gd name="connsiteY0" fmla="*/ 0 h 4176000"/>
              <a:gd name="connsiteX1" fmla="*/ 8856000 w 8856000"/>
              <a:gd name="connsiteY1" fmla="*/ 0 h 4176000"/>
              <a:gd name="connsiteX2" fmla="*/ 8855521 w 8856000"/>
              <a:gd name="connsiteY2" fmla="*/ 4032210 h 4176000"/>
              <a:gd name="connsiteX3" fmla="*/ 8706296 w 8856000"/>
              <a:gd name="connsiteY3" fmla="*/ 4175085 h 4176000"/>
              <a:gd name="connsiteX4" fmla="*/ 0 w 8856000"/>
              <a:gd name="connsiteY4" fmla="*/ 4176000 h 4176000"/>
              <a:gd name="connsiteX5" fmla="*/ 0 w 8856000"/>
              <a:gd name="connsiteY5" fmla="*/ 0 h 4176000"/>
              <a:gd name="connsiteX0" fmla="*/ 0 w 8856000"/>
              <a:gd name="connsiteY0" fmla="*/ 0 h 4176000"/>
              <a:gd name="connsiteX1" fmla="*/ 8856000 w 8856000"/>
              <a:gd name="connsiteY1" fmla="*/ 0 h 4176000"/>
              <a:gd name="connsiteX2" fmla="*/ 8855521 w 8856000"/>
              <a:gd name="connsiteY2" fmla="*/ 4032210 h 4176000"/>
              <a:gd name="connsiteX3" fmla="*/ 8706296 w 8856000"/>
              <a:gd name="connsiteY3" fmla="*/ 4175085 h 4176000"/>
              <a:gd name="connsiteX4" fmla="*/ 0 w 8856000"/>
              <a:gd name="connsiteY4" fmla="*/ 4176000 h 4176000"/>
              <a:gd name="connsiteX5" fmla="*/ 0 w 8856000"/>
              <a:gd name="connsiteY5" fmla="*/ 0 h 4176000"/>
              <a:gd name="connsiteX0" fmla="*/ 5904 w 8861904"/>
              <a:gd name="connsiteY0" fmla="*/ 0 h 4176000"/>
              <a:gd name="connsiteX1" fmla="*/ 8861904 w 8861904"/>
              <a:gd name="connsiteY1" fmla="*/ 0 h 4176000"/>
              <a:gd name="connsiteX2" fmla="*/ 8861425 w 8861904"/>
              <a:gd name="connsiteY2" fmla="*/ 4032210 h 4176000"/>
              <a:gd name="connsiteX3" fmla="*/ 8712200 w 8861904"/>
              <a:gd name="connsiteY3" fmla="*/ 4175085 h 4176000"/>
              <a:gd name="connsiteX4" fmla="*/ 5904 w 8861904"/>
              <a:gd name="connsiteY4" fmla="*/ 4176000 h 4176000"/>
              <a:gd name="connsiteX5" fmla="*/ 0 w 8861904"/>
              <a:gd name="connsiteY5" fmla="*/ 4025860 h 4176000"/>
              <a:gd name="connsiteX6" fmla="*/ 5904 w 8861904"/>
              <a:gd name="connsiteY6" fmla="*/ 0 h 4176000"/>
              <a:gd name="connsiteX0" fmla="*/ 5904 w 8861904"/>
              <a:gd name="connsiteY0" fmla="*/ 0 h 4176000"/>
              <a:gd name="connsiteX1" fmla="*/ 8861904 w 8861904"/>
              <a:gd name="connsiteY1" fmla="*/ 0 h 4176000"/>
              <a:gd name="connsiteX2" fmla="*/ 8861425 w 8861904"/>
              <a:gd name="connsiteY2" fmla="*/ 4032210 h 4176000"/>
              <a:gd name="connsiteX3" fmla="*/ 8712200 w 8861904"/>
              <a:gd name="connsiteY3" fmla="*/ 4175085 h 4176000"/>
              <a:gd name="connsiteX4" fmla="*/ 117475 w 8861904"/>
              <a:gd name="connsiteY4" fmla="*/ 4175085 h 4176000"/>
              <a:gd name="connsiteX5" fmla="*/ 5904 w 8861904"/>
              <a:gd name="connsiteY5" fmla="*/ 4176000 h 4176000"/>
              <a:gd name="connsiteX6" fmla="*/ 0 w 8861904"/>
              <a:gd name="connsiteY6" fmla="*/ 4025860 h 4176000"/>
              <a:gd name="connsiteX7" fmla="*/ 5904 w 8861904"/>
              <a:gd name="connsiteY7" fmla="*/ 0 h 4176000"/>
              <a:gd name="connsiteX0" fmla="*/ 5904 w 8861904"/>
              <a:gd name="connsiteY0" fmla="*/ 0 h 4175085"/>
              <a:gd name="connsiteX1" fmla="*/ 8861904 w 8861904"/>
              <a:gd name="connsiteY1" fmla="*/ 0 h 4175085"/>
              <a:gd name="connsiteX2" fmla="*/ 8861425 w 8861904"/>
              <a:gd name="connsiteY2" fmla="*/ 4032210 h 4175085"/>
              <a:gd name="connsiteX3" fmla="*/ 8712200 w 8861904"/>
              <a:gd name="connsiteY3" fmla="*/ 4175085 h 4175085"/>
              <a:gd name="connsiteX4" fmla="*/ 117475 w 8861904"/>
              <a:gd name="connsiteY4" fmla="*/ 4175085 h 4175085"/>
              <a:gd name="connsiteX5" fmla="*/ 0 w 8861904"/>
              <a:gd name="connsiteY5" fmla="*/ 4025860 h 4175085"/>
              <a:gd name="connsiteX6" fmla="*/ 5904 w 8861904"/>
              <a:gd name="connsiteY6" fmla="*/ 0 h 4175085"/>
              <a:gd name="connsiteX0" fmla="*/ 5904 w 8861904"/>
              <a:gd name="connsiteY0" fmla="*/ 0 h 4175085"/>
              <a:gd name="connsiteX1" fmla="*/ 8861904 w 8861904"/>
              <a:gd name="connsiteY1" fmla="*/ 0 h 4175085"/>
              <a:gd name="connsiteX2" fmla="*/ 8861425 w 8861904"/>
              <a:gd name="connsiteY2" fmla="*/ 4032210 h 4175085"/>
              <a:gd name="connsiteX3" fmla="*/ 8712200 w 8861904"/>
              <a:gd name="connsiteY3" fmla="*/ 4175085 h 4175085"/>
              <a:gd name="connsiteX4" fmla="*/ 117475 w 8861904"/>
              <a:gd name="connsiteY4" fmla="*/ 4175085 h 4175085"/>
              <a:gd name="connsiteX5" fmla="*/ 0 w 8861904"/>
              <a:gd name="connsiteY5" fmla="*/ 4025860 h 4175085"/>
              <a:gd name="connsiteX6" fmla="*/ 5904 w 8861904"/>
              <a:gd name="connsiteY6" fmla="*/ 0 h 4175085"/>
              <a:gd name="connsiteX0" fmla="*/ 5904 w 8861904"/>
              <a:gd name="connsiteY0" fmla="*/ 0 h 4175098"/>
              <a:gd name="connsiteX1" fmla="*/ 8861904 w 8861904"/>
              <a:gd name="connsiteY1" fmla="*/ 0 h 4175098"/>
              <a:gd name="connsiteX2" fmla="*/ 8861425 w 8861904"/>
              <a:gd name="connsiteY2" fmla="*/ 4032210 h 4175098"/>
              <a:gd name="connsiteX3" fmla="*/ 8712200 w 8861904"/>
              <a:gd name="connsiteY3" fmla="*/ 4175085 h 4175098"/>
              <a:gd name="connsiteX4" fmla="*/ 117475 w 8861904"/>
              <a:gd name="connsiteY4" fmla="*/ 4175085 h 4175098"/>
              <a:gd name="connsiteX5" fmla="*/ 0 w 8861904"/>
              <a:gd name="connsiteY5" fmla="*/ 4025860 h 4175098"/>
              <a:gd name="connsiteX6" fmla="*/ 5904 w 8861904"/>
              <a:gd name="connsiteY6" fmla="*/ 0 h 4175098"/>
              <a:gd name="connsiteX0" fmla="*/ 5904 w 8861904"/>
              <a:gd name="connsiteY0" fmla="*/ 0 h 4175098"/>
              <a:gd name="connsiteX1" fmla="*/ 8861904 w 8861904"/>
              <a:gd name="connsiteY1" fmla="*/ 0 h 4175098"/>
              <a:gd name="connsiteX2" fmla="*/ 8861425 w 8861904"/>
              <a:gd name="connsiteY2" fmla="*/ 4032210 h 4175098"/>
              <a:gd name="connsiteX3" fmla="*/ 8712200 w 8861904"/>
              <a:gd name="connsiteY3" fmla="*/ 4175085 h 4175098"/>
              <a:gd name="connsiteX4" fmla="*/ 117475 w 8861904"/>
              <a:gd name="connsiteY4" fmla="*/ 4175085 h 4175098"/>
              <a:gd name="connsiteX5" fmla="*/ 0 w 8861904"/>
              <a:gd name="connsiteY5" fmla="*/ 4025860 h 4175098"/>
              <a:gd name="connsiteX6" fmla="*/ 5904 w 8861904"/>
              <a:gd name="connsiteY6" fmla="*/ 0 h 417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1904" h="4175098">
                <a:moveTo>
                  <a:pt x="5904" y="0"/>
                </a:moveTo>
                <a:lnTo>
                  <a:pt x="8861904" y="0"/>
                </a:lnTo>
                <a:cubicBezTo>
                  <a:pt x="8861744" y="1344070"/>
                  <a:pt x="8861585" y="2688140"/>
                  <a:pt x="8861425" y="4032210"/>
                </a:cubicBezTo>
                <a:cubicBezTo>
                  <a:pt x="8863461" y="4151796"/>
                  <a:pt x="8811757" y="4168582"/>
                  <a:pt x="8712200" y="4175085"/>
                </a:cubicBezTo>
                <a:lnTo>
                  <a:pt x="117475" y="4175085"/>
                </a:lnTo>
                <a:cubicBezTo>
                  <a:pt x="37042" y="4176143"/>
                  <a:pt x="4233" y="4116877"/>
                  <a:pt x="0" y="4025860"/>
                </a:cubicBezTo>
                <a:lnTo>
                  <a:pt x="590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90000"/>
                  <a:lumOff val="10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92" y="879118"/>
            <a:ext cx="7288200" cy="392789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805295" y="2776977"/>
            <a:ext cx="2063989" cy="216024"/>
          </a:xfrm>
          <a:prstGeom prst="rect">
            <a:avLst/>
          </a:prstGeom>
          <a:gradFill>
            <a:gsLst>
              <a:gs pos="0">
                <a:schemeClr val="bg1"/>
              </a:gs>
              <a:gs pos="7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05295" y="2991673"/>
            <a:ext cx="2214977" cy="216024"/>
          </a:xfrm>
          <a:prstGeom prst="rect">
            <a:avLst/>
          </a:prstGeom>
          <a:gradFill>
            <a:gsLst>
              <a:gs pos="0">
                <a:schemeClr val="bg1"/>
              </a:gs>
              <a:gs pos="7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05295" y="3205477"/>
            <a:ext cx="1998953" cy="216024"/>
          </a:xfrm>
          <a:prstGeom prst="rect">
            <a:avLst/>
          </a:prstGeom>
          <a:gradFill>
            <a:gsLst>
              <a:gs pos="0">
                <a:schemeClr val="bg1"/>
              </a:gs>
              <a:gs pos="7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805296" y="3421501"/>
            <a:ext cx="1782928" cy="216024"/>
          </a:xfrm>
          <a:prstGeom prst="rect">
            <a:avLst/>
          </a:prstGeom>
          <a:gradFill>
            <a:gsLst>
              <a:gs pos="0">
                <a:schemeClr val="bg1"/>
              </a:gs>
              <a:gs pos="7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2779359"/>
            <a:ext cx="207096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95736" y="2996178"/>
            <a:ext cx="250300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3212140"/>
            <a:ext cx="235899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3421539"/>
            <a:ext cx="156690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046386" y="2701372"/>
            <a:ext cx="2647025" cy="1008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r>
              <a:rPr lang="ru-RU" sz="1400" b="1" dirty="0">
                <a:solidFill>
                  <a:schemeClr val="tx1"/>
                </a:solidFill>
              </a:rPr>
              <a:t>Сегодня около половины  регионов уже используют для организации общественного транспорта АСОП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2226" y="2701372"/>
            <a:ext cx="2087059" cy="1008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sz="1400" b="1" dirty="0">
                <a:solidFill>
                  <a:srgbClr val="ED1B2F"/>
                </a:solidFill>
                <a:latin typeface="Calibri" pitchFamily="34" charset="0"/>
                <a:cs typeface="Calibri" pitchFamily="34" charset="0"/>
              </a:rPr>
              <a:t>Автоматизированные системы оплаты проезда  функционируют в 39 субъектах РФ из 85</a:t>
            </a:r>
          </a:p>
        </p:txBody>
      </p:sp>
      <p:pic>
        <p:nvPicPr>
          <p:cNvPr id="7" name="Picture 2" descr="C:\Users\iandreev\Documents\Brandbook\ZK-TK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01" y="105154"/>
            <a:ext cx="1735163" cy="40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525070" y="3273258"/>
            <a:ext cx="3515947" cy="1824996"/>
            <a:chOff x="525070" y="3298658"/>
            <a:chExt cx="3515947" cy="1824996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525070" y="3298658"/>
              <a:ext cx="3515947" cy="1824996"/>
              <a:chOff x="525070" y="3298658"/>
              <a:chExt cx="3515947" cy="1824996"/>
            </a:xfrm>
          </p:grpSpPr>
          <p:pic>
            <p:nvPicPr>
              <p:cNvPr id="24" name="Рисунок 23"/>
              <p:cNvPicPr>
                <a:picLocks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02"/>
              <a:stretch/>
            </p:blipFill>
            <p:spPr>
              <a:xfrm>
                <a:off x="1578617" y="3298658"/>
                <a:ext cx="2462400" cy="1824996"/>
              </a:xfrm>
              <a:prstGeom prst="rect">
                <a:avLst/>
              </a:prstGeom>
            </p:spPr>
          </p:pic>
          <p:pic>
            <p:nvPicPr>
              <p:cNvPr id="25" name="Picture 3" descr="C:\Users\tonishev\Desktop\карта-онай-2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280172">
                <a:off x="525070" y="3850713"/>
                <a:ext cx="579458" cy="903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Полилиния 25"/>
              <p:cNvSpPr/>
              <p:nvPr/>
            </p:nvSpPr>
            <p:spPr>
              <a:xfrm rot="347972" flipV="1">
                <a:off x="1249121" y="4710600"/>
                <a:ext cx="1981199" cy="257519"/>
              </a:xfrm>
              <a:custGeom>
                <a:avLst/>
                <a:gdLst>
                  <a:gd name="connsiteX0" fmla="*/ 0 w 2578100"/>
                  <a:gd name="connsiteY0" fmla="*/ 279400 h 306285"/>
                  <a:gd name="connsiteX1" fmla="*/ 1219200 w 2578100"/>
                  <a:gd name="connsiteY1" fmla="*/ 279400 h 306285"/>
                  <a:gd name="connsiteX2" fmla="*/ 2578100 w 2578100"/>
                  <a:gd name="connsiteY2" fmla="*/ 0 h 306285"/>
                  <a:gd name="connsiteX0" fmla="*/ 0 w 2578100"/>
                  <a:gd name="connsiteY0" fmla="*/ 378385 h 405270"/>
                  <a:gd name="connsiteX1" fmla="*/ 1219200 w 2578100"/>
                  <a:gd name="connsiteY1" fmla="*/ 378385 h 405270"/>
                  <a:gd name="connsiteX2" fmla="*/ 2578100 w 2578100"/>
                  <a:gd name="connsiteY2" fmla="*/ 98985 h 405270"/>
                  <a:gd name="connsiteX0" fmla="*/ 0 w 2578100"/>
                  <a:gd name="connsiteY0" fmla="*/ 525642 h 526490"/>
                  <a:gd name="connsiteX1" fmla="*/ 1236829 w 2578100"/>
                  <a:gd name="connsiteY1" fmla="*/ 39371 h 526490"/>
                  <a:gd name="connsiteX2" fmla="*/ 2578100 w 2578100"/>
                  <a:gd name="connsiteY2" fmla="*/ 246242 h 526490"/>
                  <a:gd name="connsiteX0" fmla="*/ 0 w 2578100"/>
                  <a:gd name="connsiteY0" fmla="*/ 525642 h 525642"/>
                  <a:gd name="connsiteX1" fmla="*/ 1236829 w 2578100"/>
                  <a:gd name="connsiteY1" fmla="*/ 39371 h 525642"/>
                  <a:gd name="connsiteX2" fmla="*/ 2578100 w 2578100"/>
                  <a:gd name="connsiteY2" fmla="*/ 246242 h 525642"/>
                  <a:gd name="connsiteX0" fmla="*/ 0 w 2578100"/>
                  <a:gd name="connsiteY0" fmla="*/ 511539 h 511539"/>
                  <a:gd name="connsiteX1" fmla="*/ 1236829 w 2578100"/>
                  <a:gd name="connsiteY1" fmla="*/ 25268 h 511539"/>
                  <a:gd name="connsiteX2" fmla="*/ 2578100 w 2578100"/>
                  <a:gd name="connsiteY2" fmla="*/ 232139 h 51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78100" h="511539">
                    <a:moveTo>
                      <a:pt x="0" y="511539"/>
                    </a:moveTo>
                    <a:cubicBezTo>
                      <a:pt x="418264" y="262509"/>
                      <a:pt x="807146" y="71835"/>
                      <a:pt x="1236829" y="25268"/>
                    </a:cubicBezTo>
                    <a:cubicBezTo>
                      <a:pt x="1666512" y="-21299"/>
                      <a:pt x="2266727" y="-29076"/>
                      <a:pt x="2578100" y="232139"/>
                    </a:cubicBezTo>
                  </a:path>
                </a:pathLst>
              </a:custGeom>
              <a:noFill/>
              <a:ln w="25400">
                <a:solidFill>
                  <a:schemeClr val="tx1">
                    <a:lumMod val="65000"/>
                    <a:lumOff val="35000"/>
                  </a:schemeClr>
                </a:solidFill>
                <a:headEnd type="oval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r>
                  <a:rPr lang="en-US" dirty="0"/>
                  <a:t> </a:t>
                </a:r>
                <a:endParaRPr lang="ru-RU" dirty="0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3285897" y="4888428"/>
                <a:ext cx="462994" cy="126851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7200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232038" y="4841141"/>
              <a:ext cx="54053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b="1" dirty="0"/>
                <a:t>Алматы</a:t>
              </a:r>
            </a:p>
          </p:txBody>
        </p:sp>
      </p:grpSp>
      <p:pic>
        <p:nvPicPr>
          <p:cNvPr id="28" name="Рисунок 27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9" y="882293"/>
            <a:ext cx="7279200" cy="3927600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454909" y="1125441"/>
            <a:ext cx="7933480" cy="2572770"/>
            <a:chOff x="454909" y="1125441"/>
            <a:chExt cx="7933480" cy="2572770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235" y="2355944"/>
              <a:ext cx="521892" cy="1300906"/>
            </a:xfrm>
            <a:prstGeom prst="rect">
              <a:avLst/>
            </a:prstGeom>
          </p:spPr>
        </p:pic>
        <p:grpSp>
          <p:nvGrpSpPr>
            <p:cNvPr id="68" name="Группа 67"/>
            <p:cNvGrpSpPr/>
            <p:nvPr/>
          </p:nvGrpSpPr>
          <p:grpSpPr>
            <a:xfrm>
              <a:off x="454909" y="1125441"/>
              <a:ext cx="7933480" cy="2572770"/>
              <a:chOff x="454909" y="1194434"/>
              <a:chExt cx="7933480" cy="2572770"/>
            </a:xfrm>
          </p:grpSpPr>
          <p:grpSp>
            <p:nvGrpSpPr>
              <p:cNvPr id="69" name="Группа 68"/>
              <p:cNvGrpSpPr/>
              <p:nvPr/>
            </p:nvGrpSpPr>
            <p:grpSpPr>
              <a:xfrm>
                <a:off x="923409" y="2502798"/>
                <a:ext cx="7464980" cy="1264406"/>
                <a:chOff x="923409" y="2502798"/>
                <a:chExt cx="7464980" cy="1264406"/>
              </a:xfrm>
            </p:grpSpPr>
            <p:grpSp>
              <p:nvGrpSpPr>
                <p:cNvPr id="72" name="Группа 71"/>
                <p:cNvGrpSpPr/>
                <p:nvPr/>
              </p:nvGrpSpPr>
              <p:grpSpPr>
                <a:xfrm>
                  <a:off x="923409" y="2547372"/>
                  <a:ext cx="2397904" cy="1186513"/>
                  <a:chOff x="923409" y="2547372"/>
                  <a:chExt cx="2397904" cy="1186513"/>
                </a:xfrm>
              </p:grpSpPr>
              <p:sp>
                <p:nvSpPr>
                  <p:cNvPr id="78" name="Прямоугольник 77"/>
                  <p:cNvSpPr/>
                  <p:nvPr/>
                </p:nvSpPr>
                <p:spPr>
                  <a:xfrm>
                    <a:off x="2046042" y="2547372"/>
                    <a:ext cx="1275271" cy="126851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>
                          <a:alpha val="80000"/>
                        </a:schemeClr>
                      </a:gs>
                      <a:gs pos="72000">
                        <a:schemeClr val="bg1">
                          <a:alpha val="7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9" name="Прямоугольник 78"/>
                  <p:cNvSpPr/>
                  <p:nvPr/>
                </p:nvSpPr>
                <p:spPr>
                  <a:xfrm>
                    <a:off x="923409" y="3607034"/>
                    <a:ext cx="690838" cy="126851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>
                          <a:alpha val="80000"/>
                        </a:schemeClr>
                      </a:gs>
                      <a:gs pos="72000">
                        <a:schemeClr val="bg1">
                          <a:alpha val="7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10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0" name="Прямоугольник 79"/>
                  <p:cNvSpPr/>
                  <p:nvPr/>
                </p:nvSpPr>
                <p:spPr>
                  <a:xfrm>
                    <a:off x="1330741" y="2601648"/>
                    <a:ext cx="312594" cy="126851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>
                          <a:alpha val="80000"/>
                        </a:schemeClr>
                      </a:gs>
                      <a:gs pos="72000">
                        <a:schemeClr val="bg1">
                          <a:alpha val="7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10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2" name="Прямоугольник 81"/>
                  <p:cNvSpPr/>
                  <p:nvPr/>
                </p:nvSpPr>
                <p:spPr>
                  <a:xfrm>
                    <a:off x="1808329" y="2707210"/>
                    <a:ext cx="332841" cy="126851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>
                          <a:alpha val="80000"/>
                        </a:schemeClr>
                      </a:gs>
                      <a:gs pos="72000">
                        <a:schemeClr val="bg1">
                          <a:alpha val="7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73" name="TextBox 72"/>
                <p:cNvSpPr txBox="1"/>
                <p:nvPr/>
              </p:nvSpPr>
              <p:spPr>
                <a:xfrm>
                  <a:off x="1990712" y="2502798"/>
                  <a:ext cx="1283558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800" b="1" dirty="0"/>
                    <a:t>МОСКОВСКАЯ ОБЛАСТЬ</a:t>
                  </a: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1735972" y="2657883"/>
                  <a:ext cx="389850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800" b="1" dirty="0"/>
                    <a:t>Тула</a:t>
                  </a: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1296585" y="2544372"/>
                  <a:ext cx="413896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800" b="1" dirty="0"/>
                    <a:t>Орел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1040632" y="3551760"/>
                  <a:ext cx="64152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800" b="1" dirty="0"/>
                    <a:t>Астрахань</a:t>
                  </a:r>
                </a:p>
              </p:txBody>
            </p:sp>
            <p:sp>
              <p:nvSpPr>
                <p:cNvPr id="77" name="Подзаголовок 2"/>
                <p:cNvSpPr txBox="1">
                  <a:spLocks/>
                </p:cNvSpPr>
                <p:nvPr/>
              </p:nvSpPr>
              <p:spPr>
                <a:xfrm>
                  <a:off x="4109480" y="2674223"/>
                  <a:ext cx="4278909" cy="424800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64000">
                      <a:schemeClr val="bg1">
                        <a:alpha val="5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>
                    <a:spcBef>
                      <a:spcPts val="0"/>
                    </a:spcBef>
                  </a:pPr>
                  <a:r>
                    <a:rPr lang="ru-RU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В том числе в Московской области и 3х </a:t>
                  </a:r>
                </a:p>
                <a:p>
                  <a:pPr algn="l">
                    <a:spcBef>
                      <a:spcPts val="0"/>
                    </a:spcBef>
                  </a:pPr>
                  <a:r>
                    <a:rPr lang="ru-RU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городах-</a:t>
                  </a:r>
                  <a:r>
                    <a:rPr lang="ru-RU" sz="1400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миллионниках</a:t>
                  </a:r>
                  <a:endParaRPr lang="ru-RU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pic>
            <p:nvPicPr>
              <p:cNvPr id="70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470351">
                <a:off x="454909" y="1194434"/>
                <a:ext cx="904805" cy="5696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83" name="Подзаголовок 2"/>
          <p:cNvSpPr txBox="1">
            <a:spLocks/>
          </p:cNvSpPr>
          <p:nvPr/>
        </p:nvSpPr>
        <p:spPr>
          <a:xfrm>
            <a:off x="4109480" y="3165930"/>
            <a:ext cx="4274432" cy="423723"/>
          </a:xfrm>
          <a:prstGeom prst="rect">
            <a:avLst/>
          </a:prstGeom>
          <a:gradFill>
            <a:gsLst>
              <a:gs pos="0">
                <a:schemeClr val="bg1"/>
              </a:gs>
              <a:gs pos="64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Внедрение </a:t>
            </a:r>
            <a:r>
              <a:rPr lang="ru-RU" sz="1400" dirty="0"/>
              <a:t>Системы в ближнем  зарубежье –Республика Казахстан, г. Алматы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19750" y="2113909"/>
            <a:ext cx="6551408" cy="2474065"/>
            <a:chOff x="1067987" y="2264668"/>
            <a:chExt cx="6551408" cy="2474065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1067987" y="2264668"/>
              <a:ext cx="6551408" cy="2474065"/>
              <a:chOff x="1067987" y="2258531"/>
              <a:chExt cx="6551408" cy="2474065"/>
            </a:xfrm>
          </p:grpSpPr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987" y="2381641"/>
                <a:ext cx="6071002" cy="2307240"/>
              </a:xfrm>
              <a:prstGeom prst="rect">
                <a:avLst/>
              </a:prstGeom>
            </p:spPr>
          </p:pic>
          <p:grpSp>
            <p:nvGrpSpPr>
              <p:cNvPr id="35" name="Группа 34"/>
              <p:cNvGrpSpPr/>
              <p:nvPr/>
            </p:nvGrpSpPr>
            <p:grpSpPr>
              <a:xfrm>
                <a:off x="6564680" y="4012490"/>
                <a:ext cx="1054715" cy="545078"/>
                <a:chOff x="6564680" y="4012490"/>
                <a:chExt cx="1054715" cy="545078"/>
              </a:xfrm>
            </p:grpSpPr>
            <p:sp>
              <p:nvSpPr>
                <p:cNvPr id="62" name="Прямоугольник 61"/>
                <p:cNvSpPr/>
                <p:nvPr/>
              </p:nvSpPr>
              <p:spPr>
                <a:xfrm>
                  <a:off x="6925739" y="4059540"/>
                  <a:ext cx="690838" cy="126851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80000"/>
                      </a:schemeClr>
                    </a:gs>
                    <a:gs pos="72000">
                      <a:schemeClr val="bg1">
                        <a:alpha val="7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6856044" y="4012490"/>
                  <a:ext cx="763351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800" b="1" dirty="0"/>
                    <a:t>Биробиджан</a:t>
                  </a:r>
                </a:p>
              </p:txBody>
            </p:sp>
            <p:sp>
              <p:nvSpPr>
                <p:cNvPr id="64" name="Прямоугольник 63"/>
                <p:cNvSpPr/>
                <p:nvPr/>
              </p:nvSpPr>
              <p:spPr>
                <a:xfrm>
                  <a:off x="6645611" y="4387405"/>
                  <a:ext cx="690838" cy="126851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72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6564680" y="4342124"/>
                  <a:ext cx="825867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800" b="1" dirty="0"/>
                    <a:t>Благовещенск</a:t>
                  </a:r>
                </a:p>
              </p:txBody>
            </p:sp>
          </p:grpSp>
          <p:grpSp>
            <p:nvGrpSpPr>
              <p:cNvPr id="36" name="Группа 35"/>
              <p:cNvGrpSpPr/>
              <p:nvPr/>
            </p:nvGrpSpPr>
            <p:grpSpPr>
              <a:xfrm>
                <a:off x="3150892" y="3872900"/>
                <a:ext cx="1891327" cy="859696"/>
                <a:chOff x="3150892" y="3872900"/>
                <a:chExt cx="1891327" cy="859696"/>
              </a:xfrm>
            </p:grpSpPr>
            <p:sp>
              <p:nvSpPr>
                <p:cNvPr id="53" name="Прямоугольник 52"/>
                <p:cNvSpPr/>
                <p:nvPr/>
              </p:nvSpPr>
              <p:spPr>
                <a:xfrm>
                  <a:off x="4351381" y="4444564"/>
                  <a:ext cx="690838" cy="126851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80000"/>
                      </a:schemeClr>
                    </a:gs>
                    <a:gs pos="72000">
                      <a:schemeClr val="bg1">
                        <a:alpha val="7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Прямоугольник 53"/>
                <p:cNvSpPr/>
                <p:nvPr/>
              </p:nvSpPr>
              <p:spPr>
                <a:xfrm>
                  <a:off x="4344173" y="4569896"/>
                  <a:ext cx="408781" cy="126851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80000"/>
                      </a:schemeClr>
                    </a:gs>
                    <a:gs pos="72000">
                      <a:schemeClr val="bg1">
                        <a:alpha val="7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4272165" y="4394042"/>
                  <a:ext cx="70564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800" b="1" dirty="0"/>
                    <a:t>Республика</a:t>
                  </a:r>
                </a:p>
                <a:p>
                  <a:r>
                    <a:rPr lang="ru-RU" sz="800" b="1" dirty="0"/>
                    <a:t>Алтай</a:t>
                  </a:r>
                </a:p>
              </p:txBody>
            </p:sp>
            <p:sp>
              <p:nvSpPr>
                <p:cNvPr id="56" name="Прямоугольник 55"/>
                <p:cNvSpPr/>
                <p:nvPr/>
              </p:nvSpPr>
              <p:spPr>
                <a:xfrm>
                  <a:off x="4240416" y="4170476"/>
                  <a:ext cx="690838" cy="126851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80000"/>
                      </a:schemeClr>
                    </a:gs>
                    <a:gs pos="72000">
                      <a:schemeClr val="bg1">
                        <a:alpha val="7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Прямоугольник 56"/>
                <p:cNvSpPr/>
                <p:nvPr/>
              </p:nvSpPr>
              <p:spPr>
                <a:xfrm>
                  <a:off x="4218603" y="3932653"/>
                  <a:ext cx="586692" cy="126851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80000"/>
                      </a:schemeClr>
                    </a:gs>
                    <a:gs pos="72000">
                      <a:schemeClr val="bg1">
                        <a:alpha val="7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Прямоугольник 57"/>
                <p:cNvSpPr/>
                <p:nvPr/>
              </p:nvSpPr>
              <p:spPr>
                <a:xfrm>
                  <a:off x="3174707" y="4011766"/>
                  <a:ext cx="690838" cy="126851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80000"/>
                      </a:schemeClr>
                    </a:gs>
                    <a:gs pos="72000">
                      <a:schemeClr val="bg1">
                        <a:alpha val="7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4234933" y="3872900"/>
                  <a:ext cx="633507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800" b="1" dirty="0"/>
                    <a:t>Кемерово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4152078" y="4106558"/>
                  <a:ext cx="768159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800" b="1" dirty="0"/>
                    <a:t>Новокузнецк</a:t>
                  </a: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3150892" y="3963233"/>
                  <a:ext cx="771365" cy="215444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800" b="1" dirty="0"/>
                    <a:t>Новосибирск</a:t>
                  </a:r>
                </a:p>
              </p:txBody>
            </p:sp>
          </p:grpSp>
          <p:grpSp>
            <p:nvGrpSpPr>
              <p:cNvPr id="37" name="Группа 36"/>
              <p:cNvGrpSpPr/>
              <p:nvPr/>
            </p:nvGrpSpPr>
            <p:grpSpPr>
              <a:xfrm>
                <a:off x="2880282" y="3366384"/>
                <a:ext cx="827621" cy="338554"/>
                <a:chOff x="2880282" y="3366384"/>
                <a:chExt cx="827621" cy="338554"/>
              </a:xfrm>
            </p:grpSpPr>
            <p:sp>
              <p:nvSpPr>
                <p:cNvPr id="50" name="Прямоугольник 49"/>
                <p:cNvSpPr/>
                <p:nvPr/>
              </p:nvSpPr>
              <p:spPr>
                <a:xfrm>
                  <a:off x="2931541" y="3412188"/>
                  <a:ext cx="690838" cy="126851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80000"/>
                      </a:schemeClr>
                    </a:gs>
                    <a:gs pos="72000">
                      <a:schemeClr val="bg1">
                        <a:alpha val="7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Прямоугольник 50"/>
                <p:cNvSpPr/>
                <p:nvPr/>
              </p:nvSpPr>
              <p:spPr>
                <a:xfrm>
                  <a:off x="2931541" y="3539308"/>
                  <a:ext cx="560340" cy="126851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80000"/>
                      </a:schemeClr>
                    </a:gs>
                    <a:gs pos="72000">
                      <a:schemeClr val="bg1">
                        <a:alpha val="7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880282" y="3366384"/>
                  <a:ext cx="8276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800" b="1" dirty="0"/>
                    <a:t>Челябинская</a:t>
                  </a:r>
                </a:p>
                <a:p>
                  <a:r>
                    <a:rPr lang="ru-RU" sz="800" b="1" dirty="0"/>
                    <a:t>область</a:t>
                  </a:r>
                </a:p>
              </p:txBody>
            </p:sp>
          </p:grpSp>
          <p:grpSp>
            <p:nvGrpSpPr>
              <p:cNvPr id="38" name="Группа 37"/>
              <p:cNvGrpSpPr/>
              <p:nvPr/>
            </p:nvGrpSpPr>
            <p:grpSpPr>
              <a:xfrm>
                <a:off x="1834632" y="3196164"/>
                <a:ext cx="1023339" cy="375282"/>
                <a:chOff x="1834632" y="3196164"/>
                <a:chExt cx="1023339" cy="375282"/>
              </a:xfrm>
            </p:grpSpPr>
            <p:sp>
              <p:nvSpPr>
                <p:cNvPr id="47" name="Прямоугольник 46"/>
                <p:cNvSpPr/>
                <p:nvPr/>
              </p:nvSpPr>
              <p:spPr>
                <a:xfrm>
                  <a:off x="2325232" y="3196164"/>
                  <a:ext cx="532739" cy="126851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80000"/>
                      </a:schemeClr>
                    </a:gs>
                    <a:gs pos="72000">
                      <a:schemeClr val="bg1">
                        <a:alpha val="7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Прямоугольник 47"/>
                <p:cNvSpPr/>
                <p:nvPr/>
              </p:nvSpPr>
              <p:spPr>
                <a:xfrm>
                  <a:off x="1859345" y="3401683"/>
                  <a:ext cx="515943" cy="126851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80000"/>
                      </a:schemeClr>
                    </a:gs>
                    <a:gs pos="72000">
                      <a:schemeClr val="bg1">
                        <a:alpha val="7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1834632" y="3356002"/>
                  <a:ext cx="61103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800" b="1" dirty="0"/>
                    <a:t>Оренбург</a:t>
                  </a:r>
                </a:p>
              </p:txBody>
            </p:sp>
          </p:grpSp>
          <p:grpSp>
            <p:nvGrpSpPr>
              <p:cNvPr id="39" name="Группа 38"/>
              <p:cNvGrpSpPr/>
              <p:nvPr/>
            </p:nvGrpSpPr>
            <p:grpSpPr>
              <a:xfrm>
                <a:off x="1191539" y="3138971"/>
                <a:ext cx="743867" cy="215444"/>
                <a:chOff x="1191539" y="3138971"/>
                <a:chExt cx="743867" cy="215444"/>
              </a:xfrm>
            </p:grpSpPr>
            <p:sp>
              <p:nvSpPr>
                <p:cNvPr id="44" name="Прямоугольник 43"/>
                <p:cNvSpPr/>
                <p:nvPr/>
              </p:nvSpPr>
              <p:spPr>
                <a:xfrm>
                  <a:off x="1244568" y="3184640"/>
                  <a:ext cx="690838" cy="126851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80000"/>
                      </a:schemeClr>
                    </a:gs>
                    <a:gs pos="72000">
                      <a:schemeClr val="bg1">
                        <a:alpha val="7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1191539" y="3138971"/>
                  <a:ext cx="667170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800" b="1" dirty="0"/>
                    <a:t>Краснодар</a:t>
                  </a:r>
                </a:p>
              </p:txBody>
            </p:sp>
          </p:grpSp>
          <p:grpSp>
            <p:nvGrpSpPr>
              <p:cNvPr id="40" name="Группа 39"/>
              <p:cNvGrpSpPr/>
              <p:nvPr/>
            </p:nvGrpSpPr>
            <p:grpSpPr>
              <a:xfrm>
                <a:off x="2141170" y="2258531"/>
                <a:ext cx="745404" cy="215444"/>
                <a:chOff x="2141170" y="2258531"/>
                <a:chExt cx="745404" cy="215444"/>
              </a:xfrm>
            </p:grpSpPr>
            <p:sp>
              <p:nvSpPr>
                <p:cNvPr id="41" name="Прямоугольник 40"/>
                <p:cNvSpPr/>
                <p:nvPr/>
              </p:nvSpPr>
              <p:spPr>
                <a:xfrm>
                  <a:off x="2195736" y="2305249"/>
                  <a:ext cx="690838" cy="126851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80000"/>
                      </a:schemeClr>
                    </a:gs>
                    <a:gs pos="72000">
                      <a:schemeClr val="bg1">
                        <a:alpha val="7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141170" y="2258531"/>
                  <a:ext cx="65915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800" b="1" dirty="0"/>
                    <a:t>Ярославль</a:t>
                  </a:r>
                </a:p>
              </p:txBody>
            </p:sp>
          </p:grpSp>
        </p:grpSp>
        <p:sp>
          <p:nvSpPr>
            <p:cNvPr id="33" name="TextBox 32"/>
            <p:cNvSpPr txBox="1"/>
            <p:nvPr/>
          </p:nvSpPr>
          <p:spPr>
            <a:xfrm>
              <a:off x="2266205" y="3148873"/>
              <a:ext cx="52129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b="1" dirty="0"/>
                <a:t>Самара</a:t>
              </a:r>
            </a:p>
          </p:txBody>
        </p:sp>
      </p:grpSp>
      <p:sp>
        <p:nvSpPr>
          <p:cNvPr id="31" name="Подзаголовок 2"/>
          <p:cNvSpPr txBox="1">
            <a:spLocks/>
          </p:cNvSpPr>
          <p:nvPr/>
        </p:nvSpPr>
        <p:spPr>
          <a:xfrm>
            <a:off x="4109480" y="2042792"/>
            <a:ext cx="4274431" cy="424800"/>
          </a:xfrm>
          <a:prstGeom prst="rect">
            <a:avLst/>
          </a:prstGeom>
          <a:gradFill>
            <a:gsLst>
              <a:gs pos="0">
                <a:schemeClr val="bg1"/>
              </a:gs>
              <a:gs pos="64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 внедрен в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17-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ти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регионах страны</a:t>
            </a:r>
          </a:p>
        </p:txBody>
      </p:sp>
      <p:sp>
        <p:nvSpPr>
          <p:cNvPr id="3" name="Овал 2"/>
          <p:cNvSpPr/>
          <p:nvPr/>
        </p:nvSpPr>
        <p:spPr>
          <a:xfrm>
            <a:off x="3935201" y="4383223"/>
            <a:ext cx="60735" cy="6073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4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3286873" y="4248469"/>
            <a:ext cx="382034" cy="126851"/>
          </a:xfrm>
          <a:prstGeom prst="rect">
            <a:avLst/>
          </a:prstGeom>
          <a:gradFill>
            <a:gsLst>
              <a:gs pos="0">
                <a:schemeClr val="bg1">
                  <a:alpha val="80000"/>
                </a:schemeClr>
              </a:gs>
              <a:gs pos="7200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3286873" y="4206480"/>
            <a:ext cx="452368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800" b="1" dirty="0"/>
              <a:t>Бийск</a:t>
            </a:r>
          </a:p>
        </p:txBody>
      </p:sp>
      <p:pic>
        <p:nvPicPr>
          <p:cNvPr id="1026" name="Picture 2" descr="image00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52" y="1889354"/>
            <a:ext cx="266260" cy="34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Блок-схема: узел 4"/>
          <p:cNvSpPr/>
          <p:nvPr/>
        </p:nvSpPr>
        <p:spPr>
          <a:xfrm flipH="1">
            <a:off x="1842207" y="2009997"/>
            <a:ext cx="45719" cy="49639"/>
          </a:xfrm>
          <a:prstGeom prst="flowChartConnector">
            <a:avLst/>
          </a:prstGeom>
          <a:solidFill>
            <a:srgbClr val="FFFF00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937658" y="1971390"/>
            <a:ext cx="690838" cy="126851"/>
          </a:xfrm>
          <a:prstGeom prst="rect">
            <a:avLst/>
          </a:prstGeom>
          <a:gradFill>
            <a:gsLst>
              <a:gs pos="0">
                <a:schemeClr val="bg1">
                  <a:alpha val="80000"/>
                </a:schemeClr>
              </a:gs>
              <a:gs pos="7200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>
                <a:solidFill>
                  <a:schemeClr val="tx1"/>
                </a:solidFill>
              </a:rPr>
              <a:t>Псков</a:t>
            </a:r>
          </a:p>
        </p:txBody>
      </p:sp>
      <p:grpSp>
        <p:nvGrpSpPr>
          <p:cNvPr id="85" name="Группа 84"/>
          <p:cNvGrpSpPr/>
          <p:nvPr/>
        </p:nvGrpSpPr>
        <p:grpSpPr>
          <a:xfrm>
            <a:off x="12506" y="709396"/>
            <a:ext cx="9012875" cy="39290"/>
            <a:chOff x="12504" y="1052736"/>
            <a:chExt cx="9012875" cy="52387"/>
          </a:xfrm>
        </p:grpSpPr>
        <p:pic>
          <p:nvPicPr>
            <p:cNvPr id="87" name="Рисунок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42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Рисунок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4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234413" y="56910"/>
            <a:ext cx="9270515" cy="58477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Реализованные проекты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3" name="Полилиния 92"/>
          <p:cNvSpPr/>
          <p:nvPr/>
        </p:nvSpPr>
        <p:spPr>
          <a:xfrm rot="1662744" flipV="1">
            <a:off x="611076" y="2098604"/>
            <a:ext cx="1323692" cy="177061"/>
          </a:xfrm>
          <a:custGeom>
            <a:avLst/>
            <a:gdLst>
              <a:gd name="connsiteX0" fmla="*/ 0 w 2578100"/>
              <a:gd name="connsiteY0" fmla="*/ 279400 h 306285"/>
              <a:gd name="connsiteX1" fmla="*/ 1219200 w 2578100"/>
              <a:gd name="connsiteY1" fmla="*/ 279400 h 306285"/>
              <a:gd name="connsiteX2" fmla="*/ 2578100 w 2578100"/>
              <a:gd name="connsiteY2" fmla="*/ 0 h 306285"/>
              <a:gd name="connsiteX0" fmla="*/ 0 w 2578100"/>
              <a:gd name="connsiteY0" fmla="*/ 378385 h 405270"/>
              <a:gd name="connsiteX1" fmla="*/ 1219200 w 2578100"/>
              <a:gd name="connsiteY1" fmla="*/ 378385 h 405270"/>
              <a:gd name="connsiteX2" fmla="*/ 2578100 w 2578100"/>
              <a:gd name="connsiteY2" fmla="*/ 98985 h 405270"/>
              <a:gd name="connsiteX0" fmla="*/ 0 w 2578100"/>
              <a:gd name="connsiteY0" fmla="*/ 525642 h 526490"/>
              <a:gd name="connsiteX1" fmla="*/ 1236829 w 2578100"/>
              <a:gd name="connsiteY1" fmla="*/ 39371 h 526490"/>
              <a:gd name="connsiteX2" fmla="*/ 2578100 w 2578100"/>
              <a:gd name="connsiteY2" fmla="*/ 246242 h 526490"/>
              <a:gd name="connsiteX0" fmla="*/ 0 w 2578100"/>
              <a:gd name="connsiteY0" fmla="*/ 525642 h 525642"/>
              <a:gd name="connsiteX1" fmla="*/ 1236829 w 2578100"/>
              <a:gd name="connsiteY1" fmla="*/ 39371 h 525642"/>
              <a:gd name="connsiteX2" fmla="*/ 2578100 w 2578100"/>
              <a:gd name="connsiteY2" fmla="*/ 246242 h 525642"/>
              <a:gd name="connsiteX0" fmla="*/ 0 w 2578100"/>
              <a:gd name="connsiteY0" fmla="*/ 511539 h 511539"/>
              <a:gd name="connsiteX1" fmla="*/ 1236829 w 2578100"/>
              <a:gd name="connsiteY1" fmla="*/ 25268 h 511539"/>
              <a:gd name="connsiteX2" fmla="*/ 2578100 w 2578100"/>
              <a:gd name="connsiteY2" fmla="*/ 232139 h 51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8100" h="511539">
                <a:moveTo>
                  <a:pt x="0" y="511539"/>
                </a:moveTo>
                <a:cubicBezTo>
                  <a:pt x="418264" y="262509"/>
                  <a:pt x="807146" y="71835"/>
                  <a:pt x="1236829" y="25268"/>
                </a:cubicBezTo>
                <a:cubicBezTo>
                  <a:pt x="1666512" y="-21299"/>
                  <a:pt x="2266727" y="-29076"/>
                  <a:pt x="2578100" y="232139"/>
                </a:cubicBezTo>
              </a:path>
            </a:pathLst>
          </a:custGeom>
          <a:noFill/>
          <a:ln w="25400">
            <a:solidFill>
              <a:schemeClr val="tx1">
                <a:lumMod val="65000"/>
                <a:lumOff val="35000"/>
              </a:schemeClr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pic>
        <p:nvPicPr>
          <p:cNvPr id="1029" name="Picture 5" descr="C:\Users\shirokih\Desktop\20618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31" y="1227164"/>
            <a:ext cx="767165" cy="76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5" descr="C:\Users\shirokih\Desktop\20618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564" y="3461587"/>
            <a:ext cx="779967" cy="7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0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12504" y="709396"/>
            <a:ext cx="9012875" cy="39290"/>
            <a:chOff x="12504" y="1052736"/>
            <a:chExt cx="9012875" cy="52387"/>
          </a:xfrm>
        </p:grpSpPr>
        <p:pic>
          <p:nvPicPr>
            <p:cNvPr id="19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42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4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34413" y="56910"/>
            <a:ext cx="9270515" cy="58477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3200" b="1" dirty="0">
                <a:solidFill>
                  <a:srgbClr val="C00000"/>
                </a:solidFill>
              </a:rPr>
              <a:t>Тенденции: онлайн-проездные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12506" y="709396"/>
            <a:ext cx="9012875" cy="39290"/>
            <a:chOff x="12504" y="1052736"/>
            <a:chExt cx="9012875" cy="52387"/>
          </a:xfrm>
        </p:grpSpPr>
        <p:pic>
          <p:nvPicPr>
            <p:cNvPr id="24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42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4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2" descr="C:\Users\iandreev\Documents\Brandbook\ZK-TK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01" y="105154"/>
            <a:ext cx="1735163" cy="40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0" y="853232"/>
            <a:ext cx="9144000" cy="4260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35343" y="4192108"/>
            <a:ext cx="210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Открытость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58311" y="4007232"/>
            <a:ext cx="2104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Онлайн пополнение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90150" y="4015138"/>
            <a:ext cx="2077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Мобильное приложение</a:t>
            </a:r>
          </a:p>
        </p:txBody>
      </p:sp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9695">
            <a:off x="7107420" y="1960409"/>
            <a:ext cx="1652512" cy="105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2494">
            <a:off x="5460462" y="1952778"/>
            <a:ext cx="1609056" cy="1014406"/>
          </a:xfrm>
          <a:prstGeom prst="rect">
            <a:avLst/>
          </a:prstGeom>
        </p:spPr>
      </p:pic>
      <p:pic>
        <p:nvPicPr>
          <p:cNvPr id="43" name="Picture 4" descr="C:\Users\shirokih\Desktop\730888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877" y="4099876"/>
            <a:ext cx="651925" cy="65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332269" y="3340437"/>
            <a:ext cx="1359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Московская</a:t>
            </a:r>
          </a:p>
          <a:p>
            <a:pPr algn="ctr"/>
            <a:r>
              <a:rPr lang="ru-RU" dirty="0" smtClean="0"/>
              <a:t>область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188055" y="3340437"/>
            <a:ext cx="943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Алматы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612194" y="3340437"/>
            <a:ext cx="146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Новокузнецк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752865" y="3340437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Бийск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409114" y="3340679"/>
            <a:ext cx="763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Псков</a:t>
            </a:r>
            <a:endParaRPr lang="ru-RU" dirty="0"/>
          </a:p>
        </p:txBody>
      </p:sp>
      <p:pic>
        <p:nvPicPr>
          <p:cNvPr id="52" name="Picture 4" descr="C:\Users\shirokih\Desktop\730888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21" y="4104675"/>
            <a:ext cx="651925" cy="65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Users\iandreev\Downloads\open-exit-doo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70" y="4127710"/>
            <a:ext cx="655663" cy="6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Скругленный прямоугольник 53"/>
          <p:cNvSpPr/>
          <p:nvPr/>
        </p:nvSpPr>
        <p:spPr>
          <a:xfrm rot="18480000">
            <a:off x="2026659" y="1972293"/>
            <a:ext cx="1594071" cy="1003673"/>
          </a:xfrm>
          <a:prstGeom prst="roundRect">
            <a:avLst>
              <a:gd name="adj" fmla="val 7199"/>
            </a:avLst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 descr="https://t-karta.ru/sites/tkarta/CardsImage/tk_nkk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1083">
            <a:off x="3726782" y="1987209"/>
            <a:ext cx="1594355" cy="100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D:\new_WORK_Nastya\СТРЕЛКА\КАРТА СТРЕЛДКА\карта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" t="3865"/>
          <a:stretch/>
        </p:blipFill>
        <p:spPr bwMode="auto">
          <a:xfrm rot="18461565">
            <a:off x="368335" y="1932861"/>
            <a:ext cx="1672902" cy="106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523285" y="858933"/>
            <a:ext cx="2968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ЕТК-Онлайн</a:t>
            </a:r>
          </a:p>
        </p:txBody>
      </p:sp>
      <p:pic>
        <p:nvPicPr>
          <p:cNvPr id="58" name="Picture 5" descr="D:\Work\ZK_TRANSP_KARTA\2016\Preza_TK\стрелка_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12" y="858933"/>
            <a:ext cx="213479" cy="54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Овал 58"/>
          <p:cNvSpPr>
            <a:spLocks noChangeAspect="1"/>
          </p:cNvSpPr>
          <p:nvPr/>
        </p:nvSpPr>
        <p:spPr>
          <a:xfrm>
            <a:off x="225087" y="3989872"/>
            <a:ext cx="910256" cy="912834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>
            <a:spLocks noChangeAspect="1"/>
          </p:cNvSpPr>
          <p:nvPr/>
        </p:nvSpPr>
        <p:spPr>
          <a:xfrm>
            <a:off x="3131840" y="3969421"/>
            <a:ext cx="910256" cy="912834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>
            <a:spLocks noChangeAspect="1"/>
          </p:cNvSpPr>
          <p:nvPr/>
        </p:nvSpPr>
        <p:spPr>
          <a:xfrm>
            <a:off x="6079894" y="3969421"/>
            <a:ext cx="910256" cy="912834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14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08" y="905181"/>
            <a:ext cx="4012430" cy="401243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2504" y="709396"/>
            <a:ext cx="9012875" cy="39290"/>
            <a:chOff x="12504" y="1052736"/>
            <a:chExt cx="9012875" cy="52387"/>
          </a:xfrm>
        </p:grpSpPr>
        <p:pic>
          <p:nvPicPr>
            <p:cNvPr id="19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42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4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34413" y="56910"/>
            <a:ext cx="9270515" cy="58477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Тенденции: мобильное приложение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2506" y="709396"/>
            <a:ext cx="9012875" cy="39290"/>
            <a:chOff x="12504" y="1052736"/>
            <a:chExt cx="9012875" cy="52387"/>
          </a:xfrm>
        </p:grpSpPr>
        <p:pic>
          <p:nvPicPr>
            <p:cNvPr id="24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42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4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49604"/>
            <a:ext cx="1872207" cy="292234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 descr="D:\Work\ZK_TRANSP_KARTA\2016\Preza_TK\стрелка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973262"/>
            <a:ext cx="213479" cy="54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D:\Work\ZK_TRANSP_KARTA\2016\Preza_TK\стрелка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514" y="1855341"/>
            <a:ext cx="213479" cy="54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D:\Work\ZK_TRANSP_KARTA\2016\Preza_TK\стрелка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62" y="2687807"/>
            <a:ext cx="213479" cy="54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644010" y="973261"/>
            <a:ext cx="3255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cs typeface="Calibri" pitchFamily="34" charset="0"/>
              </a:rPr>
              <a:t>ТЕКУЩИЙ БАЛАНС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44008" y="1855340"/>
            <a:ext cx="3261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cs typeface="Calibri" pitchFamily="34" charset="0"/>
              </a:rPr>
              <a:t>СРОК ДЕЙСТВИЯ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44008" y="2646808"/>
            <a:ext cx="387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cs typeface="Calibri" pitchFamily="34" charset="0"/>
              </a:rPr>
              <a:t>ИСТОРИЯ</a:t>
            </a:r>
            <a:r>
              <a:rPr lang="ru-RU" sz="2400" b="1" dirty="0" smtClean="0"/>
              <a:t> </a:t>
            </a:r>
            <a:r>
              <a:rPr lang="ru-RU" sz="2800" dirty="0">
                <a:cs typeface="Calibri" pitchFamily="34" charset="0"/>
              </a:rPr>
              <a:t>ПОПОЛНЕНИЙ</a:t>
            </a:r>
          </a:p>
        </p:txBody>
      </p:sp>
      <p:pic>
        <p:nvPicPr>
          <p:cNvPr id="34" name="Picture 5" descr="D:\Work\ZK_TRANSP_KARTA\2016\Preza_TK\стрелка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62" y="3569060"/>
            <a:ext cx="213479" cy="54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716016" y="3579110"/>
            <a:ext cx="387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cs typeface="Calibri" pitchFamily="34" charset="0"/>
              </a:rPr>
              <a:t>ИСТОРИЯ</a:t>
            </a:r>
            <a:r>
              <a:rPr lang="ru-RU" sz="2400" b="1" dirty="0" smtClean="0"/>
              <a:t> </a:t>
            </a:r>
            <a:r>
              <a:rPr lang="ru-RU" sz="2800" dirty="0">
                <a:cs typeface="Calibri" pitchFamily="34" charset="0"/>
              </a:rPr>
              <a:t>ПОЕЗДОК</a:t>
            </a:r>
          </a:p>
        </p:txBody>
      </p:sp>
      <p:pic>
        <p:nvPicPr>
          <p:cNvPr id="36" name="Picture 5" descr="D:\Work\ZK_TRANSP_KARTA\2016\Preza_TK\стрелка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981" y="4437987"/>
            <a:ext cx="213479" cy="54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716016" y="4437986"/>
            <a:ext cx="387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cs typeface="Calibri" pitchFamily="34" charset="0"/>
              </a:rPr>
              <a:t>ОНЛАЙН ПОПОЛНЕНИЕ</a:t>
            </a:r>
            <a:endParaRPr lang="ru-RU" sz="2800" dirty="0">
              <a:cs typeface="Calibri" pitchFamily="34" charset="0"/>
            </a:endParaRPr>
          </a:p>
        </p:txBody>
      </p:sp>
      <p:pic>
        <p:nvPicPr>
          <p:cNvPr id="26" name="Picture 2" descr="C:\Users\iandreev\Documents\Brandbook\ZK-TK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01" y="105154"/>
            <a:ext cx="1735163" cy="40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211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504" y="709396"/>
            <a:ext cx="9012875" cy="39290"/>
            <a:chOff x="12504" y="1052736"/>
            <a:chExt cx="9012875" cy="52387"/>
          </a:xfrm>
        </p:grpSpPr>
        <p:pic>
          <p:nvPicPr>
            <p:cNvPr id="3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42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4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4413" y="56910"/>
            <a:ext cx="9270515" cy="58477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Тенденции: оплата банковской картой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2504" y="709396"/>
            <a:ext cx="9012875" cy="39290"/>
            <a:chOff x="12504" y="1052736"/>
            <a:chExt cx="9012875" cy="52387"/>
          </a:xfrm>
        </p:grpSpPr>
        <p:pic>
          <p:nvPicPr>
            <p:cNvPr id="21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42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4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8" y="2139742"/>
            <a:ext cx="2019415" cy="68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94" y="3154767"/>
            <a:ext cx="1770804" cy="62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018" y="1153950"/>
            <a:ext cx="3015361" cy="327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37561" y="4299942"/>
            <a:ext cx="8226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19 января </a:t>
            </a:r>
            <a:r>
              <a:rPr lang="ru-RU" sz="2400" dirty="0" smtClean="0">
                <a:solidFill>
                  <a:srgbClr val="C00000"/>
                </a:solidFill>
              </a:rPr>
              <a:t>стартовал пилотный проект в Новосибирске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654285" y="1179497"/>
            <a:ext cx="4371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«Электронный проездной» позволяет поддерживать технологии бесконтактных платежей международных платежных систем </a:t>
            </a:r>
            <a:r>
              <a:rPr lang="en-US" dirty="0"/>
              <a:t>Visa </a:t>
            </a:r>
            <a:r>
              <a:rPr lang="ru-RU" dirty="0"/>
              <a:t>и </a:t>
            </a:r>
            <a:r>
              <a:rPr lang="en-US" dirty="0"/>
              <a:t>MasterCard</a:t>
            </a:r>
            <a:endParaRPr lang="ru-RU" dirty="0"/>
          </a:p>
        </p:txBody>
      </p:sp>
      <p:pic>
        <p:nvPicPr>
          <p:cNvPr id="30" name="Picture 5" descr="D:\Work\ZK_TRANSP_KARTA\2016\Preza_TK\стрелка_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857" y="2790945"/>
            <a:ext cx="173465" cy="44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5142895" y="2590474"/>
            <a:ext cx="4001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Безналичный расчет для держателей банковских карт с поддержкой бесконтактных технологий;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255674" y="3568232"/>
            <a:ext cx="4001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Оплата проезда без ввода </a:t>
            </a:r>
            <a:r>
              <a:rPr lang="ru-RU" sz="1600" dirty="0" err="1" smtClean="0"/>
              <a:t>пин</a:t>
            </a:r>
            <a:r>
              <a:rPr lang="ru-RU" sz="1600" dirty="0" smtClean="0"/>
              <a:t>-кода банковской карты</a:t>
            </a:r>
            <a:endParaRPr lang="ru-RU" sz="1600" dirty="0"/>
          </a:p>
        </p:txBody>
      </p:sp>
      <p:pic>
        <p:nvPicPr>
          <p:cNvPr id="33" name="Picture 5" descr="D:\Work\ZK_TRANSP_KARTA\2016\Preza_TK\стрелка_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379" y="3639878"/>
            <a:ext cx="173465" cy="44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по запросу сбербанк карта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t="7820" r="7253" b="10434"/>
          <a:stretch/>
        </p:blipFill>
        <p:spPr bwMode="auto">
          <a:xfrm rot="20712727">
            <a:off x="2724863" y="2879499"/>
            <a:ext cx="1822883" cy="117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66640" y="915566"/>
            <a:ext cx="4264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solidFill>
                  <a:srgbClr val="C00000"/>
                </a:solidFill>
              </a:rPr>
              <a:t>Эквайринг</a:t>
            </a:r>
            <a:r>
              <a:rPr lang="ru-RU" sz="2800" dirty="0">
                <a:solidFill>
                  <a:srgbClr val="C00000"/>
                </a:solidFill>
              </a:rPr>
              <a:t> банковских карт</a:t>
            </a:r>
          </a:p>
        </p:txBody>
      </p:sp>
      <p:pic>
        <p:nvPicPr>
          <p:cNvPr id="35" name="Picture 2" descr="C:\Users\iandreev\Documents\Brandbook\ZK-TK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26" y="105154"/>
            <a:ext cx="1735163" cy="40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714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984" y="1523388"/>
            <a:ext cx="697357" cy="123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2504" y="709396"/>
            <a:ext cx="9012875" cy="39290"/>
            <a:chOff x="12504" y="1052736"/>
            <a:chExt cx="9012875" cy="52387"/>
          </a:xfrm>
        </p:grpSpPr>
        <p:pic>
          <p:nvPicPr>
            <p:cNvPr id="3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42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4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4413" y="56910"/>
            <a:ext cx="9270515" cy="58477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Различные способы оплаты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724128" y="709396"/>
            <a:ext cx="0" cy="2695575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softEdge rad="1143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shirokih\Desktop\730888-200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15" y="3475173"/>
            <a:ext cx="867383" cy="86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>
            <a:spLocks noChangeAspect="1"/>
          </p:cNvSpPr>
          <p:nvPr/>
        </p:nvSpPr>
        <p:spPr>
          <a:xfrm>
            <a:off x="734971" y="3279274"/>
            <a:ext cx="1156272" cy="1159547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5" descr="C:\Users\shirokih\Desktop\594163-200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120" y="3475173"/>
            <a:ext cx="837952" cy="83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>
            <a:spLocks noChangeAspect="1"/>
          </p:cNvSpPr>
          <p:nvPr/>
        </p:nvSpPr>
        <p:spPr>
          <a:xfrm>
            <a:off x="2930960" y="3329090"/>
            <a:ext cx="1156272" cy="1159547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>
            <a:spLocks noChangeAspect="1"/>
          </p:cNvSpPr>
          <p:nvPr/>
        </p:nvSpPr>
        <p:spPr>
          <a:xfrm>
            <a:off x="5109810" y="3338122"/>
            <a:ext cx="1156272" cy="1159547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7317982" y="3338122"/>
            <a:ext cx="1156272" cy="1159547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438567" y="1455554"/>
            <a:ext cx="3457551" cy="220263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83201" y="955865"/>
            <a:ext cx="3457551" cy="2202636"/>
          </a:xfrm>
          <a:prstGeom prst="rect">
            <a:avLst/>
          </a:prstGeom>
          <a:noFill/>
          <a:ln w="31750"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80120" y="4397597"/>
            <a:ext cx="2016224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  <a:spcAft>
                <a:spcPct val="10000"/>
              </a:spcAft>
            </a:pPr>
            <a:r>
              <a:rPr lang="ru-RU" sz="2000" dirty="0" smtClean="0">
                <a:solidFill>
                  <a:srgbClr val="4D4D4D"/>
                </a:solidFill>
                <a:cs typeface="Calibri" pitchFamily="34" charset="0"/>
              </a:rPr>
              <a:t>Мобильный телефон</a:t>
            </a:r>
            <a:endParaRPr lang="ru-RU" sz="2000" dirty="0">
              <a:solidFill>
                <a:srgbClr val="4D4D4D"/>
              </a:solidFill>
              <a:cs typeface="Calibri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500984" y="4438821"/>
            <a:ext cx="2016224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  <a:spcAft>
                <a:spcPct val="10000"/>
              </a:spcAft>
            </a:pPr>
            <a:r>
              <a:rPr lang="ru-RU" sz="2000" dirty="0" smtClean="0">
                <a:solidFill>
                  <a:srgbClr val="4D4D4D"/>
                </a:solidFill>
                <a:cs typeface="Calibri" pitchFamily="34" charset="0"/>
              </a:rPr>
              <a:t>Банковская карта</a:t>
            </a:r>
            <a:endParaRPr lang="ru-RU" sz="2000" dirty="0">
              <a:solidFill>
                <a:srgbClr val="4D4D4D"/>
              </a:solidFill>
              <a:cs typeface="Calibri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679833" y="4488637"/>
            <a:ext cx="2016224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  <a:spcAft>
                <a:spcPct val="10000"/>
              </a:spcAft>
            </a:pPr>
            <a:r>
              <a:rPr lang="ru-RU" sz="2000" dirty="0" smtClean="0">
                <a:solidFill>
                  <a:srgbClr val="4D4D4D"/>
                </a:solidFill>
                <a:cs typeface="Calibri" pitchFamily="34" charset="0"/>
              </a:rPr>
              <a:t>Брелоки</a:t>
            </a:r>
            <a:endParaRPr lang="ru-RU" sz="2000" dirty="0">
              <a:solidFill>
                <a:srgbClr val="4D4D4D"/>
              </a:solidFill>
              <a:cs typeface="Calibri" pitchFamily="34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6888006" y="4488637"/>
            <a:ext cx="2016224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  <a:spcAft>
                <a:spcPct val="10000"/>
              </a:spcAft>
            </a:pPr>
            <a:r>
              <a:rPr lang="ru-RU" sz="2000" dirty="0" smtClean="0">
                <a:solidFill>
                  <a:srgbClr val="4D4D4D"/>
                </a:solidFill>
                <a:cs typeface="Calibri" pitchFamily="34" charset="0"/>
              </a:rPr>
              <a:t>Браслеты</a:t>
            </a:r>
            <a:endParaRPr lang="ru-RU" sz="2000" dirty="0">
              <a:solidFill>
                <a:srgbClr val="4D4D4D"/>
              </a:solidFill>
              <a:cs typeface="Calibri" pitchFamily="34" charset="0"/>
            </a:endParaRPr>
          </a:p>
        </p:txBody>
      </p:sp>
      <p:pic>
        <p:nvPicPr>
          <p:cNvPr id="20" name="Picture 2" descr="C:\Users\shirokih\Desktop\829187-200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" contrast="-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66" y="3404971"/>
            <a:ext cx="1058403" cy="105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shirokih\Desktop\45260-200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63" y="3309934"/>
            <a:ext cx="1240510" cy="124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Картинки по запросу Applepay 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5"/>
          <a:stretch/>
        </p:blipFill>
        <p:spPr bwMode="auto">
          <a:xfrm>
            <a:off x="7020271" y="1360691"/>
            <a:ext cx="1496101" cy="16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58687" y="1329834"/>
            <a:ext cx="3349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 smtClean="0">
                <a:solidFill>
                  <a:srgbClr val="C00000"/>
                </a:solidFill>
              </a:rPr>
              <a:t>NFC – </a:t>
            </a:r>
            <a:r>
              <a:rPr lang="ru-RU" sz="2800" b="1" dirty="0" smtClean="0">
                <a:solidFill>
                  <a:srgbClr val="C00000"/>
                </a:solidFill>
              </a:rPr>
              <a:t>технологии: 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56872" y="915566"/>
            <a:ext cx="248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ApplePay</a:t>
            </a:r>
            <a:r>
              <a:rPr lang="en-US" b="1" dirty="0" smtClean="0"/>
              <a:t> / </a:t>
            </a:r>
            <a:r>
              <a:rPr lang="en-US" b="1" dirty="0" err="1" smtClean="0"/>
              <a:t>SamsungPay</a:t>
            </a:r>
            <a:endParaRPr lang="ru-RU" b="1" dirty="0"/>
          </a:p>
        </p:txBody>
      </p:sp>
      <p:pic>
        <p:nvPicPr>
          <p:cNvPr id="26" name="Picture 5" descr="Картинки по запросу galaxy s7 edge png no scree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633" y="1375276"/>
            <a:ext cx="753860" cy="15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Картинки по запросу kukuruza карта 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62" y="1992008"/>
            <a:ext cx="1676940" cy="112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3928072" y="915566"/>
            <a:ext cx="2140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Host Card Emulation</a:t>
            </a:r>
            <a:endParaRPr lang="ru-RU" b="1" dirty="0"/>
          </a:p>
        </p:txBody>
      </p:sp>
      <p:pic>
        <p:nvPicPr>
          <p:cNvPr id="29" name="Picture 2" descr="C:\Users\iandreev\Documents\Brandbook\ZK-TK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01" y="105154"/>
            <a:ext cx="1735163" cy="40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02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5288" y="240421"/>
            <a:ext cx="8461375" cy="4627958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0850">
              <a:defRPr/>
            </a:pPr>
            <a:r>
              <a:rPr lang="ru-RU" sz="3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Тарифное меню </a:t>
            </a:r>
            <a:r>
              <a:rPr lang="ru-RU" sz="3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– практика </a:t>
            </a:r>
            <a:r>
              <a:rPr lang="ru-RU" sz="3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использования гибких </a:t>
            </a:r>
            <a:r>
              <a:rPr lang="ru-RU" sz="3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тарифов. Сетевая поездка.</a:t>
            </a:r>
            <a:endParaRPr lang="ru-RU" sz="32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450850">
              <a:defRPr/>
            </a:pPr>
            <a:endParaRPr lang="ru-RU" sz="32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82" name="Заголовок 3"/>
          <p:cNvSpPr txBox="1">
            <a:spLocks/>
          </p:cNvSpPr>
          <p:nvPr/>
        </p:nvSpPr>
        <p:spPr>
          <a:xfrm>
            <a:off x="683568" y="1329612"/>
            <a:ext cx="7344817" cy="148056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sz="3200" b="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 Semibold" panose="020B0702040204020203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6548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/>
          <p:nvPr/>
        </p:nvSpPr>
        <p:spPr>
          <a:xfrm>
            <a:off x="133350" y="847765"/>
            <a:ext cx="8861904" cy="4175098"/>
          </a:xfrm>
          <a:custGeom>
            <a:avLst/>
            <a:gdLst>
              <a:gd name="connsiteX0" fmla="*/ 0 w 8856000"/>
              <a:gd name="connsiteY0" fmla="*/ 0 h 4176000"/>
              <a:gd name="connsiteX1" fmla="*/ 8856000 w 8856000"/>
              <a:gd name="connsiteY1" fmla="*/ 0 h 4176000"/>
              <a:gd name="connsiteX2" fmla="*/ 8856000 w 8856000"/>
              <a:gd name="connsiteY2" fmla="*/ 4176000 h 4176000"/>
              <a:gd name="connsiteX3" fmla="*/ 0 w 8856000"/>
              <a:gd name="connsiteY3" fmla="*/ 4176000 h 4176000"/>
              <a:gd name="connsiteX4" fmla="*/ 0 w 8856000"/>
              <a:gd name="connsiteY4" fmla="*/ 0 h 4176000"/>
              <a:gd name="connsiteX0" fmla="*/ 0 w 8856000"/>
              <a:gd name="connsiteY0" fmla="*/ 0 h 4176000"/>
              <a:gd name="connsiteX1" fmla="*/ 8856000 w 8856000"/>
              <a:gd name="connsiteY1" fmla="*/ 0 h 4176000"/>
              <a:gd name="connsiteX2" fmla="*/ 8855521 w 8856000"/>
              <a:gd name="connsiteY2" fmla="*/ 4032210 h 4176000"/>
              <a:gd name="connsiteX3" fmla="*/ 8856000 w 8856000"/>
              <a:gd name="connsiteY3" fmla="*/ 4176000 h 4176000"/>
              <a:gd name="connsiteX4" fmla="*/ 0 w 8856000"/>
              <a:gd name="connsiteY4" fmla="*/ 4176000 h 4176000"/>
              <a:gd name="connsiteX5" fmla="*/ 0 w 8856000"/>
              <a:gd name="connsiteY5" fmla="*/ 0 h 4176000"/>
              <a:gd name="connsiteX0" fmla="*/ 0 w 8856000"/>
              <a:gd name="connsiteY0" fmla="*/ 0 h 4176000"/>
              <a:gd name="connsiteX1" fmla="*/ 8856000 w 8856000"/>
              <a:gd name="connsiteY1" fmla="*/ 0 h 4176000"/>
              <a:gd name="connsiteX2" fmla="*/ 8855521 w 8856000"/>
              <a:gd name="connsiteY2" fmla="*/ 4032210 h 4176000"/>
              <a:gd name="connsiteX3" fmla="*/ 8856000 w 8856000"/>
              <a:gd name="connsiteY3" fmla="*/ 4176000 h 4176000"/>
              <a:gd name="connsiteX4" fmla="*/ 8706296 w 8856000"/>
              <a:gd name="connsiteY4" fmla="*/ 4175085 h 4176000"/>
              <a:gd name="connsiteX5" fmla="*/ 0 w 8856000"/>
              <a:gd name="connsiteY5" fmla="*/ 4176000 h 4176000"/>
              <a:gd name="connsiteX6" fmla="*/ 0 w 8856000"/>
              <a:gd name="connsiteY6" fmla="*/ 0 h 4176000"/>
              <a:gd name="connsiteX0" fmla="*/ 0 w 9397210"/>
              <a:gd name="connsiteY0" fmla="*/ 0 h 4376919"/>
              <a:gd name="connsiteX1" fmla="*/ 8856000 w 9397210"/>
              <a:gd name="connsiteY1" fmla="*/ 0 h 4376919"/>
              <a:gd name="connsiteX2" fmla="*/ 8855521 w 9397210"/>
              <a:gd name="connsiteY2" fmla="*/ 4032210 h 4376919"/>
              <a:gd name="connsiteX3" fmla="*/ 8706296 w 9397210"/>
              <a:gd name="connsiteY3" fmla="*/ 4175085 h 4376919"/>
              <a:gd name="connsiteX4" fmla="*/ 0 w 9397210"/>
              <a:gd name="connsiteY4" fmla="*/ 4176000 h 4376919"/>
              <a:gd name="connsiteX5" fmla="*/ 0 w 9397210"/>
              <a:gd name="connsiteY5" fmla="*/ 0 h 4376919"/>
              <a:gd name="connsiteX0" fmla="*/ 0 w 9440741"/>
              <a:gd name="connsiteY0" fmla="*/ 0 h 4176000"/>
              <a:gd name="connsiteX1" fmla="*/ 8856000 w 9440741"/>
              <a:gd name="connsiteY1" fmla="*/ 0 h 4176000"/>
              <a:gd name="connsiteX2" fmla="*/ 8855521 w 9440741"/>
              <a:gd name="connsiteY2" fmla="*/ 4032210 h 4176000"/>
              <a:gd name="connsiteX3" fmla="*/ 8706296 w 9440741"/>
              <a:gd name="connsiteY3" fmla="*/ 4175085 h 4176000"/>
              <a:gd name="connsiteX4" fmla="*/ 0 w 9440741"/>
              <a:gd name="connsiteY4" fmla="*/ 4176000 h 4176000"/>
              <a:gd name="connsiteX5" fmla="*/ 0 w 9440741"/>
              <a:gd name="connsiteY5" fmla="*/ 0 h 4176000"/>
              <a:gd name="connsiteX0" fmla="*/ 0 w 8906670"/>
              <a:gd name="connsiteY0" fmla="*/ 0 h 4176509"/>
              <a:gd name="connsiteX1" fmla="*/ 8856000 w 8906670"/>
              <a:gd name="connsiteY1" fmla="*/ 0 h 4176509"/>
              <a:gd name="connsiteX2" fmla="*/ 8855521 w 8906670"/>
              <a:gd name="connsiteY2" fmla="*/ 4032210 h 4176509"/>
              <a:gd name="connsiteX3" fmla="*/ 8706296 w 8906670"/>
              <a:gd name="connsiteY3" fmla="*/ 4175085 h 4176509"/>
              <a:gd name="connsiteX4" fmla="*/ 0 w 8906670"/>
              <a:gd name="connsiteY4" fmla="*/ 4176000 h 4176509"/>
              <a:gd name="connsiteX5" fmla="*/ 0 w 8906670"/>
              <a:gd name="connsiteY5" fmla="*/ 0 h 4176509"/>
              <a:gd name="connsiteX0" fmla="*/ 0 w 8856224"/>
              <a:gd name="connsiteY0" fmla="*/ 0 h 4178497"/>
              <a:gd name="connsiteX1" fmla="*/ 8856000 w 8856224"/>
              <a:gd name="connsiteY1" fmla="*/ 0 h 4178497"/>
              <a:gd name="connsiteX2" fmla="*/ 8855521 w 8856224"/>
              <a:gd name="connsiteY2" fmla="*/ 4032210 h 4178497"/>
              <a:gd name="connsiteX3" fmla="*/ 8706296 w 8856224"/>
              <a:gd name="connsiteY3" fmla="*/ 4175085 h 4178497"/>
              <a:gd name="connsiteX4" fmla="*/ 0 w 8856224"/>
              <a:gd name="connsiteY4" fmla="*/ 4176000 h 4178497"/>
              <a:gd name="connsiteX5" fmla="*/ 0 w 8856224"/>
              <a:gd name="connsiteY5" fmla="*/ 0 h 4178497"/>
              <a:gd name="connsiteX0" fmla="*/ 0 w 8856321"/>
              <a:gd name="connsiteY0" fmla="*/ 0 h 4176000"/>
              <a:gd name="connsiteX1" fmla="*/ 8856000 w 8856321"/>
              <a:gd name="connsiteY1" fmla="*/ 0 h 4176000"/>
              <a:gd name="connsiteX2" fmla="*/ 8855521 w 8856321"/>
              <a:gd name="connsiteY2" fmla="*/ 4032210 h 4176000"/>
              <a:gd name="connsiteX3" fmla="*/ 8706296 w 8856321"/>
              <a:gd name="connsiteY3" fmla="*/ 4175085 h 4176000"/>
              <a:gd name="connsiteX4" fmla="*/ 0 w 8856321"/>
              <a:gd name="connsiteY4" fmla="*/ 4176000 h 4176000"/>
              <a:gd name="connsiteX5" fmla="*/ 0 w 8856321"/>
              <a:gd name="connsiteY5" fmla="*/ 0 h 4176000"/>
              <a:gd name="connsiteX0" fmla="*/ 0 w 8856105"/>
              <a:gd name="connsiteY0" fmla="*/ 0 h 4176000"/>
              <a:gd name="connsiteX1" fmla="*/ 8856000 w 8856105"/>
              <a:gd name="connsiteY1" fmla="*/ 0 h 4176000"/>
              <a:gd name="connsiteX2" fmla="*/ 8855521 w 8856105"/>
              <a:gd name="connsiteY2" fmla="*/ 4032210 h 4176000"/>
              <a:gd name="connsiteX3" fmla="*/ 8706296 w 8856105"/>
              <a:gd name="connsiteY3" fmla="*/ 4175085 h 4176000"/>
              <a:gd name="connsiteX4" fmla="*/ 0 w 8856105"/>
              <a:gd name="connsiteY4" fmla="*/ 4176000 h 4176000"/>
              <a:gd name="connsiteX5" fmla="*/ 0 w 8856105"/>
              <a:gd name="connsiteY5" fmla="*/ 0 h 4176000"/>
              <a:gd name="connsiteX0" fmla="*/ 0 w 8856197"/>
              <a:gd name="connsiteY0" fmla="*/ 0 h 4176000"/>
              <a:gd name="connsiteX1" fmla="*/ 8856000 w 8856197"/>
              <a:gd name="connsiteY1" fmla="*/ 0 h 4176000"/>
              <a:gd name="connsiteX2" fmla="*/ 8855521 w 8856197"/>
              <a:gd name="connsiteY2" fmla="*/ 4032210 h 4176000"/>
              <a:gd name="connsiteX3" fmla="*/ 8706296 w 8856197"/>
              <a:gd name="connsiteY3" fmla="*/ 4175085 h 4176000"/>
              <a:gd name="connsiteX4" fmla="*/ 0 w 8856197"/>
              <a:gd name="connsiteY4" fmla="*/ 4176000 h 4176000"/>
              <a:gd name="connsiteX5" fmla="*/ 0 w 8856197"/>
              <a:gd name="connsiteY5" fmla="*/ 0 h 4176000"/>
              <a:gd name="connsiteX0" fmla="*/ 0 w 8856000"/>
              <a:gd name="connsiteY0" fmla="*/ 0 h 4176000"/>
              <a:gd name="connsiteX1" fmla="*/ 8856000 w 8856000"/>
              <a:gd name="connsiteY1" fmla="*/ 0 h 4176000"/>
              <a:gd name="connsiteX2" fmla="*/ 8855521 w 8856000"/>
              <a:gd name="connsiteY2" fmla="*/ 4032210 h 4176000"/>
              <a:gd name="connsiteX3" fmla="*/ 8706296 w 8856000"/>
              <a:gd name="connsiteY3" fmla="*/ 4175085 h 4176000"/>
              <a:gd name="connsiteX4" fmla="*/ 0 w 8856000"/>
              <a:gd name="connsiteY4" fmla="*/ 4176000 h 4176000"/>
              <a:gd name="connsiteX5" fmla="*/ 0 w 8856000"/>
              <a:gd name="connsiteY5" fmla="*/ 0 h 4176000"/>
              <a:gd name="connsiteX0" fmla="*/ 0 w 8856000"/>
              <a:gd name="connsiteY0" fmla="*/ 0 h 4176000"/>
              <a:gd name="connsiteX1" fmla="*/ 8856000 w 8856000"/>
              <a:gd name="connsiteY1" fmla="*/ 0 h 4176000"/>
              <a:gd name="connsiteX2" fmla="*/ 8855521 w 8856000"/>
              <a:gd name="connsiteY2" fmla="*/ 4032210 h 4176000"/>
              <a:gd name="connsiteX3" fmla="*/ 8706296 w 8856000"/>
              <a:gd name="connsiteY3" fmla="*/ 4175085 h 4176000"/>
              <a:gd name="connsiteX4" fmla="*/ 0 w 8856000"/>
              <a:gd name="connsiteY4" fmla="*/ 4176000 h 4176000"/>
              <a:gd name="connsiteX5" fmla="*/ 0 w 8856000"/>
              <a:gd name="connsiteY5" fmla="*/ 0 h 4176000"/>
              <a:gd name="connsiteX0" fmla="*/ 5904 w 8861904"/>
              <a:gd name="connsiteY0" fmla="*/ 0 h 4176000"/>
              <a:gd name="connsiteX1" fmla="*/ 8861904 w 8861904"/>
              <a:gd name="connsiteY1" fmla="*/ 0 h 4176000"/>
              <a:gd name="connsiteX2" fmla="*/ 8861425 w 8861904"/>
              <a:gd name="connsiteY2" fmla="*/ 4032210 h 4176000"/>
              <a:gd name="connsiteX3" fmla="*/ 8712200 w 8861904"/>
              <a:gd name="connsiteY3" fmla="*/ 4175085 h 4176000"/>
              <a:gd name="connsiteX4" fmla="*/ 5904 w 8861904"/>
              <a:gd name="connsiteY4" fmla="*/ 4176000 h 4176000"/>
              <a:gd name="connsiteX5" fmla="*/ 0 w 8861904"/>
              <a:gd name="connsiteY5" fmla="*/ 4025860 h 4176000"/>
              <a:gd name="connsiteX6" fmla="*/ 5904 w 8861904"/>
              <a:gd name="connsiteY6" fmla="*/ 0 h 4176000"/>
              <a:gd name="connsiteX0" fmla="*/ 5904 w 8861904"/>
              <a:gd name="connsiteY0" fmla="*/ 0 h 4176000"/>
              <a:gd name="connsiteX1" fmla="*/ 8861904 w 8861904"/>
              <a:gd name="connsiteY1" fmla="*/ 0 h 4176000"/>
              <a:gd name="connsiteX2" fmla="*/ 8861425 w 8861904"/>
              <a:gd name="connsiteY2" fmla="*/ 4032210 h 4176000"/>
              <a:gd name="connsiteX3" fmla="*/ 8712200 w 8861904"/>
              <a:gd name="connsiteY3" fmla="*/ 4175085 h 4176000"/>
              <a:gd name="connsiteX4" fmla="*/ 117475 w 8861904"/>
              <a:gd name="connsiteY4" fmla="*/ 4175085 h 4176000"/>
              <a:gd name="connsiteX5" fmla="*/ 5904 w 8861904"/>
              <a:gd name="connsiteY5" fmla="*/ 4176000 h 4176000"/>
              <a:gd name="connsiteX6" fmla="*/ 0 w 8861904"/>
              <a:gd name="connsiteY6" fmla="*/ 4025860 h 4176000"/>
              <a:gd name="connsiteX7" fmla="*/ 5904 w 8861904"/>
              <a:gd name="connsiteY7" fmla="*/ 0 h 4176000"/>
              <a:gd name="connsiteX0" fmla="*/ 5904 w 8861904"/>
              <a:gd name="connsiteY0" fmla="*/ 0 h 4175085"/>
              <a:gd name="connsiteX1" fmla="*/ 8861904 w 8861904"/>
              <a:gd name="connsiteY1" fmla="*/ 0 h 4175085"/>
              <a:gd name="connsiteX2" fmla="*/ 8861425 w 8861904"/>
              <a:gd name="connsiteY2" fmla="*/ 4032210 h 4175085"/>
              <a:gd name="connsiteX3" fmla="*/ 8712200 w 8861904"/>
              <a:gd name="connsiteY3" fmla="*/ 4175085 h 4175085"/>
              <a:gd name="connsiteX4" fmla="*/ 117475 w 8861904"/>
              <a:gd name="connsiteY4" fmla="*/ 4175085 h 4175085"/>
              <a:gd name="connsiteX5" fmla="*/ 0 w 8861904"/>
              <a:gd name="connsiteY5" fmla="*/ 4025860 h 4175085"/>
              <a:gd name="connsiteX6" fmla="*/ 5904 w 8861904"/>
              <a:gd name="connsiteY6" fmla="*/ 0 h 4175085"/>
              <a:gd name="connsiteX0" fmla="*/ 5904 w 8861904"/>
              <a:gd name="connsiteY0" fmla="*/ 0 h 4175085"/>
              <a:gd name="connsiteX1" fmla="*/ 8861904 w 8861904"/>
              <a:gd name="connsiteY1" fmla="*/ 0 h 4175085"/>
              <a:gd name="connsiteX2" fmla="*/ 8861425 w 8861904"/>
              <a:gd name="connsiteY2" fmla="*/ 4032210 h 4175085"/>
              <a:gd name="connsiteX3" fmla="*/ 8712200 w 8861904"/>
              <a:gd name="connsiteY3" fmla="*/ 4175085 h 4175085"/>
              <a:gd name="connsiteX4" fmla="*/ 117475 w 8861904"/>
              <a:gd name="connsiteY4" fmla="*/ 4175085 h 4175085"/>
              <a:gd name="connsiteX5" fmla="*/ 0 w 8861904"/>
              <a:gd name="connsiteY5" fmla="*/ 4025860 h 4175085"/>
              <a:gd name="connsiteX6" fmla="*/ 5904 w 8861904"/>
              <a:gd name="connsiteY6" fmla="*/ 0 h 4175085"/>
              <a:gd name="connsiteX0" fmla="*/ 5904 w 8861904"/>
              <a:gd name="connsiteY0" fmla="*/ 0 h 4175098"/>
              <a:gd name="connsiteX1" fmla="*/ 8861904 w 8861904"/>
              <a:gd name="connsiteY1" fmla="*/ 0 h 4175098"/>
              <a:gd name="connsiteX2" fmla="*/ 8861425 w 8861904"/>
              <a:gd name="connsiteY2" fmla="*/ 4032210 h 4175098"/>
              <a:gd name="connsiteX3" fmla="*/ 8712200 w 8861904"/>
              <a:gd name="connsiteY3" fmla="*/ 4175085 h 4175098"/>
              <a:gd name="connsiteX4" fmla="*/ 117475 w 8861904"/>
              <a:gd name="connsiteY4" fmla="*/ 4175085 h 4175098"/>
              <a:gd name="connsiteX5" fmla="*/ 0 w 8861904"/>
              <a:gd name="connsiteY5" fmla="*/ 4025860 h 4175098"/>
              <a:gd name="connsiteX6" fmla="*/ 5904 w 8861904"/>
              <a:gd name="connsiteY6" fmla="*/ 0 h 4175098"/>
              <a:gd name="connsiteX0" fmla="*/ 5904 w 8861904"/>
              <a:gd name="connsiteY0" fmla="*/ 0 h 4175098"/>
              <a:gd name="connsiteX1" fmla="*/ 8861904 w 8861904"/>
              <a:gd name="connsiteY1" fmla="*/ 0 h 4175098"/>
              <a:gd name="connsiteX2" fmla="*/ 8861425 w 8861904"/>
              <a:gd name="connsiteY2" fmla="*/ 4032210 h 4175098"/>
              <a:gd name="connsiteX3" fmla="*/ 8712200 w 8861904"/>
              <a:gd name="connsiteY3" fmla="*/ 4175085 h 4175098"/>
              <a:gd name="connsiteX4" fmla="*/ 117475 w 8861904"/>
              <a:gd name="connsiteY4" fmla="*/ 4175085 h 4175098"/>
              <a:gd name="connsiteX5" fmla="*/ 0 w 8861904"/>
              <a:gd name="connsiteY5" fmla="*/ 4025860 h 4175098"/>
              <a:gd name="connsiteX6" fmla="*/ 5904 w 8861904"/>
              <a:gd name="connsiteY6" fmla="*/ 0 h 417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1904" h="4175098">
                <a:moveTo>
                  <a:pt x="5904" y="0"/>
                </a:moveTo>
                <a:lnTo>
                  <a:pt x="8861904" y="0"/>
                </a:lnTo>
                <a:cubicBezTo>
                  <a:pt x="8861744" y="1344070"/>
                  <a:pt x="8861585" y="2688140"/>
                  <a:pt x="8861425" y="4032210"/>
                </a:cubicBezTo>
                <a:cubicBezTo>
                  <a:pt x="8863461" y="4151796"/>
                  <a:pt x="8811757" y="4168582"/>
                  <a:pt x="8712200" y="4175085"/>
                </a:cubicBezTo>
                <a:lnTo>
                  <a:pt x="117475" y="4175085"/>
                </a:lnTo>
                <a:cubicBezTo>
                  <a:pt x="37042" y="4176143"/>
                  <a:pt x="4233" y="4116877"/>
                  <a:pt x="0" y="4025860"/>
                </a:cubicBezTo>
                <a:lnTo>
                  <a:pt x="590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7000"/>
                </a:schemeClr>
              </a:gs>
              <a:gs pos="50000">
                <a:schemeClr val="bg1">
                  <a:lumMod val="90000"/>
                  <a:lumOff val="10000"/>
                </a:schemeClr>
              </a:gs>
              <a:gs pos="100000">
                <a:schemeClr val="bg1">
                  <a:lumMod val="97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16722" y="2864887"/>
            <a:ext cx="1007605" cy="1188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90000"/>
                </a:schemeClr>
              </a:gs>
              <a:gs pos="50000">
                <a:schemeClr val="bg1">
                  <a:lumMod val="85000"/>
                  <a:alpha val="6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90025" y="3220258"/>
            <a:ext cx="2474463" cy="1188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90000"/>
                </a:schemeClr>
              </a:gs>
              <a:gs pos="50000">
                <a:schemeClr val="bg1">
                  <a:lumMod val="85000"/>
                  <a:alpha val="6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95108" y="3541186"/>
            <a:ext cx="2569380" cy="1188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90000"/>
                </a:schemeClr>
              </a:gs>
              <a:gs pos="50000">
                <a:schemeClr val="bg1">
                  <a:lumMod val="85000"/>
                  <a:alpha val="6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58617" y="3857711"/>
            <a:ext cx="2273824" cy="1188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90000"/>
                </a:schemeClr>
              </a:gs>
              <a:gs pos="50000">
                <a:schemeClr val="bg1">
                  <a:lumMod val="85000"/>
                  <a:alpha val="6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57979" y="4143593"/>
            <a:ext cx="1754382" cy="1188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90000"/>
                </a:schemeClr>
              </a:gs>
              <a:gs pos="50000">
                <a:schemeClr val="bg1">
                  <a:lumMod val="85000"/>
                  <a:alpha val="6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49665" y="4397217"/>
            <a:ext cx="2474463" cy="1188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90000"/>
                </a:schemeClr>
              </a:gs>
              <a:gs pos="50000">
                <a:schemeClr val="bg1">
                  <a:lumMod val="85000"/>
                  <a:alpha val="6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4159745"/>
            <a:ext cx="1970410" cy="1188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90000"/>
                </a:schemeClr>
              </a:gs>
              <a:gs pos="50000">
                <a:schemeClr val="bg1">
                  <a:lumMod val="85000"/>
                  <a:alpha val="6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3861349"/>
            <a:ext cx="2186434" cy="1188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90000"/>
                </a:schemeClr>
              </a:gs>
              <a:gs pos="50000">
                <a:schemeClr val="bg1">
                  <a:lumMod val="85000"/>
                  <a:alpha val="6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7639" y="3550989"/>
            <a:ext cx="2222517" cy="1188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90000"/>
                </a:schemeClr>
              </a:gs>
              <a:gs pos="50000">
                <a:schemeClr val="bg1">
                  <a:lumMod val="85000"/>
                  <a:alpha val="6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46337" y="3204508"/>
            <a:ext cx="1821044" cy="1188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90000"/>
                </a:schemeClr>
              </a:gs>
              <a:gs pos="50000">
                <a:schemeClr val="bg1">
                  <a:lumMod val="85000"/>
                  <a:alpha val="6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4831" y="2864887"/>
            <a:ext cx="1986358" cy="1188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90000"/>
                </a:schemeClr>
              </a:gs>
              <a:gs pos="50000">
                <a:schemeClr val="bg1">
                  <a:lumMod val="85000"/>
                  <a:alpha val="6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4887"/>
            <a:ext cx="9144000" cy="16520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7951" b="-2646"/>
          <a:stretch/>
        </p:blipFill>
        <p:spPr>
          <a:xfrm>
            <a:off x="3635896" y="2089794"/>
            <a:ext cx="4564685" cy="105512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6617" y="2775455"/>
            <a:ext cx="2126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err="1"/>
              <a:t>Безлимитный</a:t>
            </a:r>
            <a:r>
              <a:rPr lang="ru-RU" sz="1200" dirty="0"/>
              <a:t> проездной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16142" y="3128561"/>
            <a:ext cx="2409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</a:t>
            </a:r>
            <a:r>
              <a:rPr lang="ru-RU" sz="1200" dirty="0"/>
              <a:t> </a:t>
            </a:r>
            <a:r>
              <a:rPr lang="ru-RU" sz="1200" dirty="0" err="1"/>
              <a:t>покилометровой</a:t>
            </a:r>
            <a:r>
              <a:rPr lang="ru-RU" sz="1200" dirty="0"/>
              <a:t> тарификацией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539957" y="2784190"/>
            <a:ext cx="1853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NFC-билет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59860" y="3114642"/>
            <a:ext cx="1750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Лимитный проездной</a:t>
            </a:r>
            <a:endParaRPr lang="ru-RU" sz="1400" dirty="0"/>
          </a:p>
        </p:txBody>
      </p:sp>
      <p:pic>
        <p:nvPicPr>
          <p:cNvPr id="23" name="Рисунок 15" descr="Транспортная карт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96" y="2661603"/>
            <a:ext cx="1386830" cy="85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60386" y="3462522"/>
            <a:ext cx="2143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err="1"/>
              <a:t>Револьвируемый</a:t>
            </a:r>
            <a:r>
              <a:rPr lang="ru-RU" sz="1200" dirty="0"/>
              <a:t> проездной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194241" y="3776190"/>
            <a:ext cx="1465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Сетевые поездки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37640" y="4074759"/>
            <a:ext cx="2536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«Кошелек» </a:t>
            </a:r>
            <a:r>
              <a:rPr lang="ru-RU" sz="1200" dirty="0" smtClean="0"/>
              <a:t>со скидками/бонусами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073483" y="4058896"/>
            <a:ext cx="1586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Корпоративная карта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266757" y="4310975"/>
            <a:ext cx="2846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Персонифицированная карта льготника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277101" y="3774442"/>
            <a:ext cx="2189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Банковско-транспортная карта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441827" y="3456038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</a:t>
            </a:r>
            <a:r>
              <a:rPr lang="ru-RU" sz="1200" dirty="0"/>
              <a:t> позонной схемой тарификации</a:t>
            </a:r>
            <a:endParaRPr lang="ru-RU" sz="1400" dirty="0"/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520401" y="1108437"/>
            <a:ext cx="8073214" cy="76016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2000" dirty="0" smtClean="0"/>
              <a:t>Специфика транспортной работы – необходимость гибкой тарификации стоимости проезда и реализации целого спектра тарифных планов и сценариев обслуживания пассажиров.</a:t>
            </a:r>
            <a:endParaRPr lang="ru-RU" sz="2000" dirty="0">
              <a:solidFill>
                <a:schemeClr val="bg2">
                  <a:lumMod val="25000"/>
                </a:schemeClr>
              </a:solidFill>
              <a:cs typeface="Lato" panose="020F0502020204030203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2504" y="709396"/>
            <a:ext cx="9012875" cy="39290"/>
            <a:chOff x="12504" y="1052736"/>
            <a:chExt cx="9012875" cy="52387"/>
          </a:xfrm>
        </p:grpSpPr>
        <p:pic>
          <p:nvPicPr>
            <p:cNvPr id="33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42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4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234413" y="56910"/>
            <a:ext cx="9270515" cy="58477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Гибкие тарифы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shirokih\Desktop\tk_nsk_card_0315_title_for_si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6" y="2677663"/>
            <a:ext cx="1387599" cy="87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iandreev\Documents\Brandbook\ZK-TK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01" y="105154"/>
            <a:ext cx="1735163" cy="40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96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/>
          <p:nvPr/>
        </p:nvSpPr>
        <p:spPr>
          <a:xfrm>
            <a:off x="157690" y="970200"/>
            <a:ext cx="8861904" cy="4175098"/>
          </a:xfrm>
          <a:custGeom>
            <a:avLst/>
            <a:gdLst>
              <a:gd name="connsiteX0" fmla="*/ 0 w 8856000"/>
              <a:gd name="connsiteY0" fmla="*/ 0 h 4176000"/>
              <a:gd name="connsiteX1" fmla="*/ 8856000 w 8856000"/>
              <a:gd name="connsiteY1" fmla="*/ 0 h 4176000"/>
              <a:gd name="connsiteX2" fmla="*/ 8856000 w 8856000"/>
              <a:gd name="connsiteY2" fmla="*/ 4176000 h 4176000"/>
              <a:gd name="connsiteX3" fmla="*/ 0 w 8856000"/>
              <a:gd name="connsiteY3" fmla="*/ 4176000 h 4176000"/>
              <a:gd name="connsiteX4" fmla="*/ 0 w 8856000"/>
              <a:gd name="connsiteY4" fmla="*/ 0 h 4176000"/>
              <a:gd name="connsiteX0" fmla="*/ 0 w 8856000"/>
              <a:gd name="connsiteY0" fmla="*/ 0 h 4176000"/>
              <a:gd name="connsiteX1" fmla="*/ 8856000 w 8856000"/>
              <a:gd name="connsiteY1" fmla="*/ 0 h 4176000"/>
              <a:gd name="connsiteX2" fmla="*/ 8855521 w 8856000"/>
              <a:gd name="connsiteY2" fmla="*/ 4032210 h 4176000"/>
              <a:gd name="connsiteX3" fmla="*/ 8856000 w 8856000"/>
              <a:gd name="connsiteY3" fmla="*/ 4176000 h 4176000"/>
              <a:gd name="connsiteX4" fmla="*/ 0 w 8856000"/>
              <a:gd name="connsiteY4" fmla="*/ 4176000 h 4176000"/>
              <a:gd name="connsiteX5" fmla="*/ 0 w 8856000"/>
              <a:gd name="connsiteY5" fmla="*/ 0 h 4176000"/>
              <a:gd name="connsiteX0" fmla="*/ 0 w 8856000"/>
              <a:gd name="connsiteY0" fmla="*/ 0 h 4176000"/>
              <a:gd name="connsiteX1" fmla="*/ 8856000 w 8856000"/>
              <a:gd name="connsiteY1" fmla="*/ 0 h 4176000"/>
              <a:gd name="connsiteX2" fmla="*/ 8855521 w 8856000"/>
              <a:gd name="connsiteY2" fmla="*/ 4032210 h 4176000"/>
              <a:gd name="connsiteX3" fmla="*/ 8856000 w 8856000"/>
              <a:gd name="connsiteY3" fmla="*/ 4176000 h 4176000"/>
              <a:gd name="connsiteX4" fmla="*/ 8706296 w 8856000"/>
              <a:gd name="connsiteY4" fmla="*/ 4175085 h 4176000"/>
              <a:gd name="connsiteX5" fmla="*/ 0 w 8856000"/>
              <a:gd name="connsiteY5" fmla="*/ 4176000 h 4176000"/>
              <a:gd name="connsiteX6" fmla="*/ 0 w 8856000"/>
              <a:gd name="connsiteY6" fmla="*/ 0 h 4176000"/>
              <a:gd name="connsiteX0" fmla="*/ 0 w 9397210"/>
              <a:gd name="connsiteY0" fmla="*/ 0 h 4376919"/>
              <a:gd name="connsiteX1" fmla="*/ 8856000 w 9397210"/>
              <a:gd name="connsiteY1" fmla="*/ 0 h 4376919"/>
              <a:gd name="connsiteX2" fmla="*/ 8855521 w 9397210"/>
              <a:gd name="connsiteY2" fmla="*/ 4032210 h 4376919"/>
              <a:gd name="connsiteX3" fmla="*/ 8706296 w 9397210"/>
              <a:gd name="connsiteY3" fmla="*/ 4175085 h 4376919"/>
              <a:gd name="connsiteX4" fmla="*/ 0 w 9397210"/>
              <a:gd name="connsiteY4" fmla="*/ 4176000 h 4376919"/>
              <a:gd name="connsiteX5" fmla="*/ 0 w 9397210"/>
              <a:gd name="connsiteY5" fmla="*/ 0 h 4376919"/>
              <a:gd name="connsiteX0" fmla="*/ 0 w 9440741"/>
              <a:gd name="connsiteY0" fmla="*/ 0 h 4176000"/>
              <a:gd name="connsiteX1" fmla="*/ 8856000 w 9440741"/>
              <a:gd name="connsiteY1" fmla="*/ 0 h 4176000"/>
              <a:gd name="connsiteX2" fmla="*/ 8855521 w 9440741"/>
              <a:gd name="connsiteY2" fmla="*/ 4032210 h 4176000"/>
              <a:gd name="connsiteX3" fmla="*/ 8706296 w 9440741"/>
              <a:gd name="connsiteY3" fmla="*/ 4175085 h 4176000"/>
              <a:gd name="connsiteX4" fmla="*/ 0 w 9440741"/>
              <a:gd name="connsiteY4" fmla="*/ 4176000 h 4176000"/>
              <a:gd name="connsiteX5" fmla="*/ 0 w 9440741"/>
              <a:gd name="connsiteY5" fmla="*/ 0 h 4176000"/>
              <a:gd name="connsiteX0" fmla="*/ 0 w 8906670"/>
              <a:gd name="connsiteY0" fmla="*/ 0 h 4176509"/>
              <a:gd name="connsiteX1" fmla="*/ 8856000 w 8906670"/>
              <a:gd name="connsiteY1" fmla="*/ 0 h 4176509"/>
              <a:gd name="connsiteX2" fmla="*/ 8855521 w 8906670"/>
              <a:gd name="connsiteY2" fmla="*/ 4032210 h 4176509"/>
              <a:gd name="connsiteX3" fmla="*/ 8706296 w 8906670"/>
              <a:gd name="connsiteY3" fmla="*/ 4175085 h 4176509"/>
              <a:gd name="connsiteX4" fmla="*/ 0 w 8906670"/>
              <a:gd name="connsiteY4" fmla="*/ 4176000 h 4176509"/>
              <a:gd name="connsiteX5" fmla="*/ 0 w 8906670"/>
              <a:gd name="connsiteY5" fmla="*/ 0 h 4176509"/>
              <a:gd name="connsiteX0" fmla="*/ 0 w 8856224"/>
              <a:gd name="connsiteY0" fmla="*/ 0 h 4178497"/>
              <a:gd name="connsiteX1" fmla="*/ 8856000 w 8856224"/>
              <a:gd name="connsiteY1" fmla="*/ 0 h 4178497"/>
              <a:gd name="connsiteX2" fmla="*/ 8855521 w 8856224"/>
              <a:gd name="connsiteY2" fmla="*/ 4032210 h 4178497"/>
              <a:gd name="connsiteX3" fmla="*/ 8706296 w 8856224"/>
              <a:gd name="connsiteY3" fmla="*/ 4175085 h 4178497"/>
              <a:gd name="connsiteX4" fmla="*/ 0 w 8856224"/>
              <a:gd name="connsiteY4" fmla="*/ 4176000 h 4178497"/>
              <a:gd name="connsiteX5" fmla="*/ 0 w 8856224"/>
              <a:gd name="connsiteY5" fmla="*/ 0 h 4178497"/>
              <a:gd name="connsiteX0" fmla="*/ 0 w 8856321"/>
              <a:gd name="connsiteY0" fmla="*/ 0 h 4176000"/>
              <a:gd name="connsiteX1" fmla="*/ 8856000 w 8856321"/>
              <a:gd name="connsiteY1" fmla="*/ 0 h 4176000"/>
              <a:gd name="connsiteX2" fmla="*/ 8855521 w 8856321"/>
              <a:gd name="connsiteY2" fmla="*/ 4032210 h 4176000"/>
              <a:gd name="connsiteX3" fmla="*/ 8706296 w 8856321"/>
              <a:gd name="connsiteY3" fmla="*/ 4175085 h 4176000"/>
              <a:gd name="connsiteX4" fmla="*/ 0 w 8856321"/>
              <a:gd name="connsiteY4" fmla="*/ 4176000 h 4176000"/>
              <a:gd name="connsiteX5" fmla="*/ 0 w 8856321"/>
              <a:gd name="connsiteY5" fmla="*/ 0 h 4176000"/>
              <a:gd name="connsiteX0" fmla="*/ 0 w 8856105"/>
              <a:gd name="connsiteY0" fmla="*/ 0 h 4176000"/>
              <a:gd name="connsiteX1" fmla="*/ 8856000 w 8856105"/>
              <a:gd name="connsiteY1" fmla="*/ 0 h 4176000"/>
              <a:gd name="connsiteX2" fmla="*/ 8855521 w 8856105"/>
              <a:gd name="connsiteY2" fmla="*/ 4032210 h 4176000"/>
              <a:gd name="connsiteX3" fmla="*/ 8706296 w 8856105"/>
              <a:gd name="connsiteY3" fmla="*/ 4175085 h 4176000"/>
              <a:gd name="connsiteX4" fmla="*/ 0 w 8856105"/>
              <a:gd name="connsiteY4" fmla="*/ 4176000 h 4176000"/>
              <a:gd name="connsiteX5" fmla="*/ 0 w 8856105"/>
              <a:gd name="connsiteY5" fmla="*/ 0 h 4176000"/>
              <a:gd name="connsiteX0" fmla="*/ 0 w 8856197"/>
              <a:gd name="connsiteY0" fmla="*/ 0 h 4176000"/>
              <a:gd name="connsiteX1" fmla="*/ 8856000 w 8856197"/>
              <a:gd name="connsiteY1" fmla="*/ 0 h 4176000"/>
              <a:gd name="connsiteX2" fmla="*/ 8855521 w 8856197"/>
              <a:gd name="connsiteY2" fmla="*/ 4032210 h 4176000"/>
              <a:gd name="connsiteX3" fmla="*/ 8706296 w 8856197"/>
              <a:gd name="connsiteY3" fmla="*/ 4175085 h 4176000"/>
              <a:gd name="connsiteX4" fmla="*/ 0 w 8856197"/>
              <a:gd name="connsiteY4" fmla="*/ 4176000 h 4176000"/>
              <a:gd name="connsiteX5" fmla="*/ 0 w 8856197"/>
              <a:gd name="connsiteY5" fmla="*/ 0 h 4176000"/>
              <a:gd name="connsiteX0" fmla="*/ 0 w 8856000"/>
              <a:gd name="connsiteY0" fmla="*/ 0 h 4176000"/>
              <a:gd name="connsiteX1" fmla="*/ 8856000 w 8856000"/>
              <a:gd name="connsiteY1" fmla="*/ 0 h 4176000"/>
              <a:gd name="connsiteX2" fmla="*/ 8855521 w 8856000"/>
              <a:gd name="connsiteY2" fmla="*/ 4032210 h 4176000"/>
              <a:gd name="connsiteX3" fmla="*/ 8706296 w 8856000"/>
              <a:gd name="connsiteY3" fmla="*/ 4175085 h 4176000"/>
              <a:gd name="connsiteX4" fmla="*/ 0 w 8856000"/>
              <a:gd name="connsiteY4" fmla="*/ 4176000 h 4176000"/>
              <a:gd name="connsiteX5" fmla="*/ 0 w 8856000"/>
              <a:gd name="connsiteY5" fmla="*/ 0 h 4176000"/>
              <a:gd name="connsiteX0" fmla="*/ 0 w 8856000"/>
              <a:gd name="connsiteY0" fmla="*/ 0 h 4176000"/>
              <a:gd name="connsiteX1" fmla="*/ 8856000 w 8856000"/>
              <a:gd name="connsiteY1" fmla="*/ 0 h 4176000"/>
              <a:gd name="connsiteX2" fmla="*/ 8855521 w 8856000"/>
              <a:gd name="connsiteY2" fmla="*/ 4032210 h 4176000"/>
              <a:gd name="connsiteX3" fmla="*/ 8706296 w 8856000"/>
              <a:gd name="connsiteY3" fmla="*/ 4175085 h 4176000"/>
              <a:gd name="connsiteX4" fmla="*/ 0 w 8856000"/>
              <a:gd name="connsiteY4" fmla="*/ 4176000 h 4176000"/>
              <a:gd name="connsiteX5" fmla="*/ 0 w 8856000"/>
              <a:gd name="connsiteY5" fmla="*/ 0 h 4176000"/>
              <a:gd name="connsiteX0" fmla="*/ 5904 w 8861904"/>
              <a:gd name="connsiteY0" fmla="*/ 0 h 4176000"/>
              <a:gd name="connsiteX1" fmla="*/ 8861904 w 8861904"/>
              <a:gd name="connsiteY1" fmla="*/ 0 h 4176000"/>
              <a:gd name="connsiteX2" fmla="*/ 8861425 w 8861904"/>
              <a:gd name="connsiteY2" fmla="*/ 4032210 h 4176000"/>
              <a:gd name="connsiteX3" fmla="*/ 8712200 w 8861904"/>
              <a:gd name="connsiteY3" fmla="*/ 4175085 h 4176000"/>
              <a:gd name="connsiteX4" fmla="*/ 5904 w 8861904"/>
              <a:gd name="connsiteY4" fmla="*/ 4176000 h 4176000"/>
              <a:gd name="connsiteX5" fmla="*/ 0 w 8861904"/>
              <a:gd name="connsiteY5" fmla="*/ 4025860 h 4176000"/>
              <a:gd name="connsiteX6" fmla="*/ 5904 w 8861904"/>
              <a:gd name="connsiteY6" fmla="*/ 0 h 4176000"/>
              <a:gd name="connsiteX0" fmla="*/ 5904 w 8861904"/>
              <a:gd name="connsiteY0" fmla="*/ 0 h 4176000"/>
              <a:gd name="connsiteX1" fmla="*/ 8861904 w 8861904"/>
              <a:gd name="connsiteY1" fmla="*/ 0 h 4176000"/>
              <a:gd name="connsiteX2" fmla="*/ 8861425 w 8861904"/>
              <a:gd name="connsiteY2" fmla="*/ 4032210 h 4176000"/>
              <a:gd name="connsiteX3" fmla="*/ 8712200 w 8861904"/>
              <a:gd name="connsiteY3" fmla="*/ 4175085 h 4176000"/>
              <a:gd name="connsiteX4" fmla="*/ 117475 w 8861904"/>
              <a:gd name="connsiteY4" fmla="*/ 4175085 h 4176000"/>
              <a:gd name="connsiteX5" fmla="*/ 5904 w 8861904"/>
              <a:gd name="connsiteY5" fmla="*/ 4176000 h 4176000"/>
              <a:gd name="connsiteX6" fmla="*/ 0 w 8861904"/>
              <a:gd name="connsiteY6" fmla="*/ 4025860 h 4176000"/>
              <a:gd name="connsiteX7" fmla="*/ 5904 w 8861904"/>
              <a:gd name="connsiteY7" fmla="*/ 0 h 4176000"/>
              <a:gd name="connsiteX0" fmla="*/ 5904 w 8861904"/>
              <a:gd name="connsiteY0" fmla="*/ 0 h 4175085"/>
              <a:gd name="connsiteX1" fmla="*/ 8861904 w 8861904"/>
              <a:gd name="connsiteY1" fmla="*/ 0 h 4175085"/>
              <a:gd name="connsiteX2" fmla="*/ 8861425 w 8861904"/>
              <a:gd name="connsiteY2" fmla="*/ 4032210 h 4175085"/>
              <a:gd name="connsiteX3" fmla="*/ 8712200 w 8861904"/>
              <a:gd name="connsiteY3" fmla="*/ 4175085 h 4175085"/>
              <a:gd name="connsiteX4" fmla="*/ 117475 w 8861904"/>
              <a:gd name="connsiteY4" fmla="*/ 4175085 h 4175085"/>
              <a:gd name="connsiteX5" fmla="*/ 0 w 8861904"/>
              <a:gd name="connsiteY5" fmla="*/ 4025860 h 4175085"/>
              <a:gd name="connsiteX6" fmla="*/ 5904 w 8861904"/>
              <a:gd name="connsiteY6" fmla="*/ 0 h 4175085"/>
              <a:gd name="connsiteX0" fmla="*/ 5904 w 8861904"/>
              <a:gd name="connsiteY0" fmla="*/ 0 h 4175085"/>
              <a:gd name="connsiteX1" fmla="*/ 8861904 w 8861904"/>
              <a:gd name="connsiteY1" fmla="*/ 0 h 4175085"/>
              <a:gd name="connsiteX2" fmla="*/ 8861425 w 8861904"/>
              <a:gd name="connsiteY2" fmla="*/ 4032210 h 4175085"/>
              <a:gd name="connsiteX3" fmla="*/ 8712200 w 8861904"/>
              <a:gd name="connsiteY3" fmla="*/ 4175085 h 4175085"/>
              <a:gd name="connsiteX4" fmla="*/ 117475 w 8861904"/>
              <a:gd name="connsiteY4" fmla="*/ 4175085 h 4175085"/>
              <a:gd name="connsiteX5" fmla="*/ 0 w 8861904"/>
              <a:gd name="connsiteY5" fmla="*/ 4025860 h 4175085"/>
              <a:gd name="connsiteX6" fmla="*/ 5904 w 8861904"/>
              <a:gd name="connsiteY6" fmla="*/ 0 h 4175085"/>
              <a:gd name="connsiteX0" fmla="*/ 5904 w 8861904"/>
              <a:gd name="connsiteY0" fmla="*/ 0 h 4175098"/>
              <a:gd name="connsiteX1" fmla="*/ 8861904 w 8861904"/>
              <a:gd name="connsiteY1" fmla="*/ 0 h 4175098"/>
              <a:gd name="connsiteX2" fmla="*/ 8861425 w 8861904"/>
              <a:gd name="connsiteY2" fmla="*/ 4032210 h 4175098"/>
              <a:gd name="connsiteX3" fmla="*/ 8712200 w 8861904"/>
              <a:gd name="connsiteY3" fmla="*/ 4175085 h 4175098"/>
              <a:gd name="connsiteX4" fmla="*/ 117475 w 8861904"/>
              <a:gd name="connsiteY4" fmla="*/ 4175085 h 4175098"/>
              <a:gd name="connsiteX5" fmla="*/ 0 w 8861904"/>
              <a:gd name="connsiteY5" fmla="*/ 4025860 h 4175098"/>
              <a:gd name="connsiteX6" fmla="*/ 5904 w 8861904"/>
              <a:gd name="connsiteY6" fmla="*/ 0 h 4175098"/>
              <a:gd name="connsiteX0" fmla="*/ 5904 w 8861904"/>
              <a:gd name="connsiteY0" fmla="*/ 0 h 4175098"/>
              <a:gd name="connsiteX1" fmla="*/ 8861904 w 8861904"/>
              <a:gd name="connsiteY1" fmla="*/ 0 h 4175098"/>
              <a:gd name="connsiteX2" fmla="*/ 8861425 w 8861904"/>
              <a:gd name="connsiteY2" fmla="*/ 4032210 h 4175098"/>
              <a:gd name="connsiteX3" fmla="*/ 8712200 w 8861904"/>
              <a:gd name="connsiteY3" fmla="*/ 4175085 h 4175098"/>
              <a:gd name="connsiteX4" fmla="*/ 117475 w 8861904"/>
              <a:gd name="connsiteY4" fmla="*/ 4175085 h 4175098"/>
              <a:gd name="connsiteX5" fmla="*/ 0 w 8861904"/>
              <a:gd name="connsiteY5" fmla="*/ 4025860 h 4175098"/>
              <a:gd name="connsiteX6" fmla="*/ 5904 w 8861904"/>
              <a:gd name="connsiteY6" fmla="*/ 0 h 417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1904" h="4175098">
                <a:moveTo>
                  <a:pt x="5904" y="0"/>
                </a:moveTo>
                <a:lnTo>
                  <a:pt x="8861904" y="0"/>
                </a:lnTo>
                <a:cubicBezTo>
                  <a:pt x="8861744" y="1344070"/>
                  <a:pt x="8861585" y="2688140"/>
                  <a:pt x="8861425" y="4032210"/>
                </a:cubicBezTo>
                <a:cubicBezTo>
                  <a:pt x="8863461" y="4151796"/>
                  <a:pt x="8811757" y="4168582"/>
                  <a:pt x="8712200" y="4175085"/>
                </a:cubicBezTo>
                <a:lnTo>
                  <a:pt x="117475" y="4175085"/>
                </a:lnTo>
                <a:cubicBezTo>
                  <a:pt x="37042" y="4176143"/>
                  <a:pt x="4233" y="4116877"/>
                  <a:pt x="0" y="4025860"/>
                </a:cubicBezTo>
                <a:lnTo>
                  <a:pt x="590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7000"/>
                </a:schemeClr>
              </a:gs>
              <a:gs pos="50000">
                <a:schemeClr val="bg1">
                  <a:lumMod val="90000"/>
                  <a:lumOff val="10000"/>
                </a:schemeClr>
              </a:gs>
              <a:gs pos="100000">
                <a:schemeClr val="bg1">
                  <a:lumMod val="97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95629" y="709396"/>
            <a:ext cx="9012875" cy="39290"/>
            <a:chOff x="12504" y="1052736"/>
            <a:chExt cx="9012875" cy="52387"/>
          </a:xfrm>
        </p:grpSpPr>
        <p:pic>
          <p:nvPicPr>
            <p:cNvPr id="33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42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4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234413" y="56910"/>
            <a:ext cx="9270515" cy="58477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Тарифное меню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7" name="Picture 2" descr="C:\Users\iandreev\Documents\Brandbook\ZK-TK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01" y="105154"/>
            <a:ext cx="1735163" cy="40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194" y="1879102"/>
            <a:ext cx="3090952" cy="262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3" y="979065"/>
            <a:ext cx="3626054" cy="25893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75" y="3654662"/>
            <a:ext cx="1872509" cy="1404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81" y="1241188"/>
            <a:ext cx="1858113" cy="26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11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49560</TotalTime>
  <Words>406</Words>
  <Application>Microsoft Office PowerPoint</Application>
  <PresentationFormat>Экран (16:9)</PresentationFormat>
  <Paragraphs>126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Lato</vt:lpstr>
      <vt:lpstr>Segoe UI Semibold</vt:lpstr>
      <vt:lpstr>Wingdings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Литвинова Оксана Алексеевна</dc:creator>
  <cp:lastModifiedBy>Гришин</cp:lastModifiedBy>
  <cp:revision>758</cp:revision>
  <cp:lastPrinted>2016-03-30T04:13:05Z</cp:lastPrinted>
  <dcterms:created xsi:type="dcterms:W3CDTF">2013-04-02T05:46:03Z</dcterms:created>
  <dcterms:modified xsi:type="dcterms:W3CDTF">2017-03-30T03:53:39Z</dcterms:modified>
</cp:coreProperties>
</file>