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5"/>
  </p:notesMasterIdLst>
  <p:sldIdLst>
    <p:sldId id="272" r:id="rId2"/>
    <p:sldId id="331" r:id="rId3"/>
    <p:sldId id="319" r:id="rId4"/>
    <p:sldId id="332" r:id="rId5"/>
    <p:sldId id="333" r:id="rId6"/>
    <p:sldId id="334" r:id="rId7"/>
    <p:sldId id="335" r:id="rId8"/>
    <p:sldId id="337" r:id="rId9"/>
    <p:sldId id="341" r:id="rId10"/>
    <p:sldId id="342" r:id="rId11"/>
    <p:sldId id="344" r:id="rId12"/>
    <p:sldId id="345" r:id="rId13"/>
    <p:sldId id="268" r:id="rId14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1B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45808166259652"/>
          <c:y val="5.6449601522979648E-2"/>
          <c:w val="0.2323235539317928"/>
          <c:h val="0.907454455132300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Доли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9361078146896317E-2"/>
                  <c:y val="-5.153927678966166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27309626706512"/>
                      <c:h val="8.974931736574859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6196642691305111E-2"/>
                  <c:y val="-4.7190981292797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084326159501857E-2"/>
                  <c:y val="4.339070700886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Немуниципальные перевозчики</c:v>
                </c:pt>
                <c:pt idx="1">
                  <c:v>Муниципиальные автобусы</c:v>
                </c:pt>
                <c:pt idx="2">
                  <c:v>ГЭТ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0.76</c:v>
                </c:pt>
                <c:pt idx="1">
                  <c:v>0.03</c:v>
                </c:pt>
                <c:pt idx="2" formatCode="0%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249986201534913"/>
          <c:y val="9.9750110526722183E-2"/>
          <c:w val="0.38263857219849923"/>
          <c:h val="0.833945130913521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6884551283813941E-2"/>
                  <c:y val="1.10060258091505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mic Sans MS" panose="030F0702030302020204" pitchFamily="66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698245685127417E-2"/>
                      <c:h val="8.974936090851817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2930936243857012E-2"/>
                  <c:y val="-4.6663385099430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664474415109904E-2"/>
                  <c:y val="1.0527568296052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Немуниципальный транспорт</c:v>
                </c:pt>
                <c:pt idx="1">
                  <c:v>Муниципиальный транспорт</c:v>
                </c:pt>
                <c:pt idx="2">
                  <c:v>Метрополитен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0.45800000000000002</c:v>
                </c:pt>
                <c:pt idx="1">
                  <c:v>0.36699999999999999</c:v>
                </c:pt>
                <c:pt idx="2" formatCode="0%">
                  <c:v>0.17499999999999999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690205318238684E-2"/>
          <c:y val="0.81771119452804919"/>
          <c:w val="0.86434809174245542"/>
          <c:h val="0.174406312919120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1279A-53C7-4E72-9652-445732C6CB41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1F2FA-82EA-45A0-924F-5ED417CDDD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24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84B2-584A-4B36-8F87-D867FAA91C3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DB87-092A-4240-90AE-97ECBD4C7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3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84B2-584A-4B36-8F87-D867FAA91C3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DB87-092A-4240-90AE-97ECBD4C7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18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84B2-584A-4B36-8F87-D867FAA91C3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DB87-092A-4240-90AE-97ECBD4C7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6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84B2-584A-4B36-8F87-D867FAA91C3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DB87-092A-4240-90AE-97ECBD4C7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4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84B2-584A-4B36-8F87-D867FAA91C3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DB87-092A-4240-90AE-97ECBD4C7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9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84B2-584A-4B36-8F87-D867FAA91C3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DB87-092A-4240-90AE-97ECBD4C7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25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84B2-584A-4B36-8F87-D867FAA91C3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DB87-092A-4240-90AE-97ECBD4C7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81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84B2-584A-4B36-8F87-D867FAA91C3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DB87-092A-4240-90AE-97ECBD4C7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14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84B2-584A-4B36-8F87-D867FAA91C3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DB87-092A-4240-90AE-97ECBD4C7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46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84B2-584A-4B36-8F87-D867FAA91C3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DB87-092A-4240-90AE-97ECBD4C7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47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84B2-584A-4B36-8F87-D867FAA91C3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DB87-092A-4240-90AE-97ECBD4C7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76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>
                <a:lumMod val="95000"/>
              </a:schemeClr>
            </a:gs>
            <a:gs pos="5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84B2-584A-4B36-8F87-D867FAA91C3F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CDB87-092A-4240-90AE-97ECBD4C7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75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9068" y="773665"/>
            <a:ext cx="10213864" cy="2422941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Общественный </a:t>
            </a:r>
            <a:b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пассажирский транспорт </a:t>
            </a:r>
            <a:b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</a:t>
            </a:r>
            <a:r>
              <a:rPr lang="ru-RU" sz="4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городе 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Новосибирске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oat of Arms of Novosibirsk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80" y="3892126"/>
            <a:ext cx="2120640" cy="207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09007" y="482320"/>
            <a:ext cx="11913324" cy="6401753"/>
            <a:chOff x="209007" y="0"/>
            <a:chExt cx="11219888" cy="6970705"/>
          </a:xfrm>
        </p:grpSpPr>
        <p:sp>
          <p:nvSpPr>
            <p:cNvPr id="8" name="TextBox 7"/>
            <p:cNvSpPr txBox="1"/>
            <p:nvPr/>
          </p:nvSpPr>
          <p:spPr>
            <a:xfrm>
              <a:off x="209007" y="0"/>
              <a:ext cx="11219888" cy="6970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92400"/>
              <a:r>
                <a:rPr lang="ru-RU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Реализация документа планирования перевозок </a:t>
              </a:r>
            </a:p>
            <a:p>
              <a:pPr marL="2692400"/>
              <a:r>
                <a:rPr lang="ru-RU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городе Новосибирске на 2017 – 2020 годы</a:t>
              </a:r>
              <a:endParaRPr lang="ru-RU" dirty="0" smtClean="0">
                <a:solidFill>
                  <a:srgbClr val="C00000"/>
                </a:solidFill>
              </a:endParaRPr>
            </a:p>
            <a:p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Переход 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организации перевозок </a:t>
              </a:r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контракт </a:t>
              </a:r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формирование 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оптимальной муниципальной маршрутной сети с учетом:</a:t>
              </a:r>
            </a:p>
            <a:p>
              <a:pPr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  приоритета развития электротранспорта, в первую очередь рельсового;</a:t>
              </a:r>
            </a:p>
            <a:p>
              <a:pPr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приоритета движения общественного пассажирского транспорта с обустройством транспортно-пересадочных узлов;</a:t>
              </a:r>
            </a:p>
            <a:p>
              <a:pPr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 минимизации дублирования маршрутов, исключения экономически неэффективных и невостребованных муниципальных </a:t>
              </a:r>
              <a:r>
                <a: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маршрутов;</a:t>
              </a:r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 определения и установления оптимального интервала движения и количества транспортных средств по видам и классам с учетом </a:t>
              </a:r>
              <a:r>
                <a: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пассажиропотоков</a:t>
              </a:r>
            </a:p>
            <a:p>
              <a:pPr>
                <a:lnSpc>
                  <a:spcPct val="150000"/>
                </a:lnSpc>
              </a:pPr>
              <a:r>
                <a: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 системы льготного проезда, внедрения специальных тарифов и схем оплаты </a:t>
              </a:r>
              <a:r>
                <a: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проезда.</a:t>
              </a:r>
              <a:endParaRPr lang="ru-RU" sz="2400" dirty="0" smtClean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135" y="0"/>
              <a:ext cx="1059652" cy="1026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85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2949" y="622998"/>
            <a:ext cx="1104314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автоматизированной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оплаты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проезда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проездной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Новосибирск»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Применение новых технологических решений,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терминального оборудования, платежных инструментов.</a:t>
            </a:r>
          </a:p>
          <a:p>
            <a:pPr>
              <a:lnSpc>
                <a:spcPct val="150000"/>
              </a:lnSpc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Внедрение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тарифных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Расширение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автоматизированной системы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9" r="18000"/>
          <a:stretch/>
        </p:blipFill>
        <p:spPr>
          <a:xfrm>
            <a:off x="9042442" y="622998"/>
            <a:ext cx="2410285" cy="2096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4" descr="voip provider : voip ope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41" y="2943855"/>
            <a:ext cx="2410285" cy="3657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at of Arms of Novosibirsk.sv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32" y="2133600"/>
            <a:ext cx="3481933" cy="341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2029" y="251209"/>
            <a:ext cx="1151541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90170" algn="l"/>
              </a:tabLst>
            </a:pPr>
            <a:endParaRPr lang="ru-RU" sz="2400" b="1" dirty="0" smtClean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  <a:tabLst>
                <a:tab pos="90170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  <a:tabLst>
                <a:tab pos="9017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 развития регулярных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  <a:tabLst>
                <a:tab pos="9017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перевозок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городе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Новосибирске</a:t>
            </a:r>
          </a:p>
          <a:p>
            <a:pPr indent="450215" algn="ctr">
              <a:spcAft>
                <a:spcPts val="0"/>
              </a:spcAft>
              <a:tabLst>
                <a:tab pos="90170" algn="l"/>
              </a:tabLs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удобства, комфортности и привлекательности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пассажирского транспорта;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регулярности движения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пассажирского транспорта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увеличение объема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пассажиров;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улучшение транспортной доступности удаленных районов;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внедрение современных информационных технологий в сфере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регулярных пассажирских перевозок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безопасности транспортного обслуживания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9486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414" y="4024730"/>
            <a:ext cx="10515600" cy="10101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Спасибо за внимание!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Picture 2" descr="Coat of Arms of Novosibirsk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94" y="1050314"/>
            <a:ext cx="2120640" cy="207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472" y="461196"/>
            <a:ext cx="6149762" cy="93234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5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перевозки в границах города </a:t>
            </a:r>
            <a:r>
              <a:rPr lang="ru-RU" sz="5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 </a:t>
            </a:r>
            <a:r>
              <a:rPr lang="ru-RU" sz="5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</a:t>
            </a:r>
            <a:r>
              <a:rPr lang="ru-RU" sz="55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ru-RU" sz="5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организации: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95" y="3640769"/>
            <a:ext cx="4714058" cy="3142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94" y="3640769"/>
            <a:ext cx="4820197" cy="3142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4"/>
          <a:stretch/>
        </p:blipFill>
        <p:spPr>
          <a:xfrm>
            <a:off x="6938040" y="298858"/>
            <a:ext cx="4294513" cy="2873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82277" y="1637737"/>
            <a:ext cx="67229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предприятия;</a:t>
            </a:r>
          </a:p>
          <a:p>
            <a:pPr algn="just" defTabSz="896938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немуниципальной формы собственности;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индивидуальных предпринимателей.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1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69276" y="374809"/>
            <a:ext cx="114651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маршрутная сеть города Новосибирска включает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маршрутов регулярных перевозок, в том числе: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Троллейбус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Трамвай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маршрутов                             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регулируемым тарифам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Автобус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Маршрутное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такси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маршрутов     –   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нерегулируемым тарифам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00525" y="2590801"/>
            <a:ext cx="64172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4133890" y="1517891"/>
            <a:ext cx="435429" cy="715273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7" y="4014893"/>
            <a:ext cx="4031233" cy="2516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2" b="10024"/>
          <a:stretch/>
        </p:blipFill>
        <p:spPr>
          <a:xfrm>
            <a:off x="4222372" y="4014893"/>
            <a:ext cx="3885835" cy="2562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43" y="3992082"/>
            <a:ext cx="3881795" cy="253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64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7732"/>
          <a:stretch/>
        </p:blipFill>
        <p:spPr>
          <a:xfrm>
            <a:off x="0" y="0"/>
            <a:ext cx="6026331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96000" y="21626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протяженность муниципальной маршрутной                            сети составляет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2921,9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км, в том числе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трамвай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132,8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км;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троллейбус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172,6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автобус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1503,7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км;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   маршрутное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такси –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1112,8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км.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65669" y="3137824"/>
            <a:ext cx="6096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перевозочном процессе задействовано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транспортных единиц,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ед. муниципального транспорта (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трамваев,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троллейбуса,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автобусов)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ед. немуниципального (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автобусов большого класса,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автобусов среднего и малого классов,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автобусов малого и особо малого классов). </a:t>
            </a:r>
          </a:p>
        </p:txBody>
      </p:sp>
    </p:spTree>
    <p:extLst>
      <p:ext uri="{BB962C8B-B14F-4D97-AF65-F5344CB8AC3E}">
        <p14:creationId xmlns:p14="http://schemas.microsoft.com/office/powerpoint/2010/main" val="10847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2353" y="430547"/>
            <a:ext cx="10867293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маршрутах регулярных перевозок города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низкопольных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(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 оснащены откидывающимися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аппарелями),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автобусов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ед., </a:t>
            </a:r>
          </a:p>
          <a:p>
            <a:pPr marL="809625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троллейбусов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ед., </a:t>
            </a:r>
          </a:p>
          <a:p>
            <a:pPr marL="809625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трамваев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8"/>
          <a:stretch/>
        </p:blipFill>
        <p:spPr>
          <a:xfrm>
            <a:off x="6296635" y="3024552"/>
            <a:ext cx="5566859" cy="3555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0"/>
          <a:stretch/>
        </p:blipFill>
        <p:spPr>
          <a:xfrm>
            <a:off x="322319" y="3024553"/>
            <a:ext cx="5522523" cy="3555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0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0807" y="341347"/>
            <a:ext cx="115118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2016 год общий объем пассажирских перевозок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372,6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млн. человек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наземный транспорт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86,7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чел., в том числе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57300" indent="-2730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 –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млн. чел.,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2730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Троллейбус –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млн. чел.,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2730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Трамвай –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чел.,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немуниципальный наземный транспорт –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285,7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млн. чел.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36366562"/>
              </p:ext>
            </p:extLst>
          </p:nvPr>
        </p:nvGraphicFramePr>
        <p:xfrm>
          <a:off x="410806" y="3719146"/>
          <a:ext cx="11432431" cy="292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68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6354" y="267681"/>
            <a:ext cx="1065929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объём перевозок всех видов общественного пассажирского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Новосибирска составил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451,7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млн.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чел.:</a:t>
            </a:r>
          </a:p>
          <a:p>
            <a:pPr algn="ctr">
              <a:lnSpc>
                <a:spcPct val="150000"/>
              </a:lnSpc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метрополитен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17,5 %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(79,1 млн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наземный муниципальный транспорт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36,7 %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(86,7 млн. чел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наземный немуниципальный транспорт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45,8 %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(285,9 млн. чел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91837026"/>
              </p:ext>
            </p:extLst>
          </p:nvPr>
        </p:nvGraphicFramePr>
        <p:xfrm>
          <a:off x="160774" y="2924070"/>
          <a:ext cx="11746523" cy="3817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9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3868" y="1305652"/>
            <a:ext cx="108002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2016 году совершено более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транзакций на общую 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сумму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3,5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млрд. рублей.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видах общественного транспорта в среднем в месяц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425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микропроцессорных пластиковых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карт, </a:t>
            </a:r>
          </a:p>
          <a:p>
            <a:pPr marL="180975"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2839" y="226297"/>
            <a:ext cx="9626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система оплаты проезда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«Электронный проездной – Новосибирск»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Documents and Settings\dokuchaev\Local Settings\Temporary Internet Files\Content.Word\zktr_nsk(1108)_tit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727733" y="4010899"/>
            <a:ext cx="2179584" cy="124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Documents and Settings\dokuchaev\Local Settings\Temporary Internet Files\Content.Word\zkstudents_nsk(1108)_titl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4158349" y="3879874"/>
            <a:ext cx="2277241" cy="130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Documents and Settings\dokuchaev\Local Settings\Temporary Internet Files\Content.Word\school_nsk(1108)_titl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5720682" y="3877644"/>
            <a:ext cx="2268324" cy="130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Documents and Settings\dokuchaev\Local Settings\Temporary Internet Files\Content.Word\sc_nsk(0209)_titl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9596824" y="3848960"/>
            <a:ext cx="2168963" cy="13586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33343" y="5909370"/>
            <a:ext cx="2890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транспортная карта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528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05853" y="5909369"/>
            <a:ext cx="4002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«Карта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«Карта Студента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061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89677" y="5909369"/>
            <a:ext cx="2060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«Социальная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карта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»,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241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645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шт.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354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at of Arms of Novosibirsk.sv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32" y="2133600"/>
            <a:ext cx="3481933" cy="341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8379" y="0"/>
            <a:ext cx="11515241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90170" algn="l"/>
              </a:tabLst>
            </a:pPr>
            <a:endParaRPr lang="ru-RU" sz="2400" b="1" dirty="0" smtClean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  <a:tabLst>
                <a:tab pos="9017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недостатки </a:t>
            </a:r>
          </a:p>
          <a:p>
            <a:pPr indent="450215" algn="ctr">
              <a:spcAft>
                <a:spcPts val="0"/>
              </a:spcAft>
              <a:tabLst>
                <a:tab pos="9017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муниципальной маршрутной сети и принципов </a:t>
            </a:r>
          </a:p>
          <a:p>
            <a:pPr indent="450215" algn="ctr">
              <a:spcAft>
                <a:spcPts val="0"/>
              </a:spcAft>
              <a:tabLst>
                <a:tab pos="9017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перевозочного процесса</a:t>
            </a:r>
          </a:p>
          <a:p>
            <a:pPr indent="450215">
              <a:spcAft>
                <a:spcPts val="0"/>
              </a:spcAft>
              <a:tabLst>
                <a:tab pos="90170" algn="l"/>
              </a:tabLs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дублирование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маршрутов,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переизбыток маршрутов и транспортных средств;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перенасыщение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парка общественного пассажирского транспорта автобусами малого и особо малого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класса;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недостаточная синхронизация движения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видов общественного пассажирского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транспорта; 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несоблюдение расписаний движения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 из-за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транспортных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заторов; 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заинтересованность перевозчиков исключительно в извлечении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возможной линейной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выручки;</a:t>
            </a:r>
          </a:p>
          <a:p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сложность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обслуживания отдалённых жилых массивов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9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8078</TotalTime>
  <Words>525</Words>
  <Application>Microsoft Office PowerPoint</Application>
  <PresentationFormat>Широкоэкранный</PresentationFormat>
  <Paragraphs>100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Тема Office</vt:lpstr>
      <vt:lpstr>Общественный  пассажирский транспорт  в городе Новосибирске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Мангер Андрей Игоревич</dc:creator>
  <cp:lastModifiedBy>Кондауров Владимир Владимирович</cp:lastModifiedBy>
  <cp:revision>565</cp:revision>
  <cp:lastPrinted>2017-03-29T07:19:00Z</cp:lastPrinted>
  <dcterms:created xsi:type="dcterms:W3CDTF">2015-09-01T10:17:33Z</dcterms:created>
  <dcterms:modified xsi:type="dcterms:W3CDTF">2017-03-29T07:19:00Z</dcterms:modified>
</cp:coreProperties>
</file>