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4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985" y="1361302"/>
            <a:ext cx="8756350" cy="2971801"/>
          </a:xfrm>
        </p:spPr>
        <p:txBody>
          <a:bodyPr>
            <a:noAutofit/>
          </a:bodyPr>
          <a:lstStyle/>
          <a:p>
            <a:r>
              <a:rPr lang="x-none" sz="3600" b="1" dirty="0"/>
              <a:t>«Проблемы соблюдения температурного режима в социальных учреждениях в весеннее-осенн</a:t>
            </a:r>
            <a:r>
              <a:rPr lang="ru-RU" sz="3600" b="1" dirty="0" err="1"/>
              <a:t>ий</a:t>
            </a:r>
            <a:r>
              <a:rPr lang="ru-RU" sz="3600" b="1" dirty="0"/>
              <a:t> </a:t>
            </a:r>
            <a:r>
              <a:rPr lang="x-none" sz="3600" b="1" dirty="0"/>
              <a:t>межотопительный период</a:t>
            </a:r>
            <a:r>
              <a:rPr lang="x-none" sz="3600" b="1" dirty="0" smtClean="0"/>
              <a:t>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x-none" sz="3600" b="1" dirty="0" smtClean="0"/>
              <a:t>Пути </a:t>
            </a:r>
            <a:r>
              <a:rPr lang="x-none" sz="3600" b="1" dirty="0"/>
              <a:t>решения»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14" y="4725315"/>
            <a:ext cx="6400800" cy="1947333"/>
          </a:xfrm>
        </p:spPr>
        <p:txBody>
          <a:bodyPr/>
          <a:lstStyle/>
          <a:p>
            <a:r>
              <a:rPr lang="ru-RU" b="1" dirty="0" smtClean="0"/>
              <a:t>Новосибирск 2018 г.</a:t>
            </a:r>
          </a:p>
          <a:p>
            <a:r>
              <a:rPr lang="ru-RU" b="1" dirty="0" smtClean="0"/>
              <a:t>Кирносенко А 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8415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54229"/>
            <a:ext cx="8534400" cy="1507067"/>
          </a:xfrm>
        </p:spPr>
        <p:txBody>
          <a:bodyPr/>
          <a:lstStyle/>
          <a:p>
            <a:r>
              <a:rPr lang="ru-RU" dirty="0" smtClean="0"/>
              <a:t>Описание 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01" y="1509584"/>
            <a:ext cx="8534400" cy="4512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Погода в регионе переменчива даже в летний период.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Отопительный сезон начинается при температуре ниже +8, сохраняющейся в течении 5 суток. До начала ОЗП, как правило, в учреждениях холодно.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Растет заболеваемость. Родители берут больничные.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Руководители для соблюдения теплового режима идут на нарушения пожарной безопасности.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Проблема общая для ряда регионов. Ответ из АСДГ от 21.11.2017 подтверждает наличие проблемы в регионах (Республика Алтай, Алтайский край, Иркутская область, Сахалин, Курганская область).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24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120" y="1820563"/>
            <a:ext cx="8534400" cy="451525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В </a:t>
            </a:r>
            <a:r>
              <a:rPr lang="ru-RU" dirty="0" smtClean="0"/>
              <a:t>соответствии </a:t>
            </a:r>
            <a:r>
              <a:rPr lang="ru-RU" dirty="0"/>
              <a:t>с приложением № 3 к санитарно-эпидемиологическим правилам и нормативам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 для климатического района Камчатского края температура </a:t>
            </a:r>
            <a:r>
              <a:rPr lang="ru-RU" dirty="0" smtClean="0"/>
              <a:t>должна быть: 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приемных, игровых ясельных групповых ячеек от 22 до </a:t>
            </a:r>
            <a:r>
              <a:rPr lang="ru-RU" dirty="0" smtClean="0"/>
              <a:t>24 градусов.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в приемных, игровых младшей, средней, старшей групповых ячеек от 21 до 23 </a:t>
            </a:r>
            <a:r>
              <a:rPr lang="ru-RU" dirty="0" smtClean="0"/>
              <a:t>градусов.</a:t>
            </a: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в спальнях всех групповых ячеек от 19 до </a:t>
            </a:r>
            <a:r>
              <a:rPr lang="ru-RU" dirty="0" smtClean="0"/>
              <a:t>20 градусов.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/>
              <a:t>При этом нельзя использовать переносные обогревательные приборы и обогреватели с инфракрасным излучением.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4212" y="154229"/>
            <a:ext cx="8534400" cy="1507067"/>
          </a:xfrm>
        </p:spPr>
        <p:txBody>
          <a:bodyPr/>
          <a:lstStyle/>
          <a:p>
            <a:r>
              <a:rPr lang="ru-RU" dirty="0" smtClean="0"/>
              <a:t>Как должно быть: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48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80" y="351938"/>
            <a:ext cx="8534400" cy="1507067"/>
          </a:xfrm>
        </p:spPr>
        <p:txBody>
          <a:bodyPr/>
          <a:lstStyle/>
          <a:p>
            <a:r>
              <a:rPr lang="ru-RU" dirty="0" smtClean="0"/>
              <a:t>Как есть: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80" y="1532238"/>
            <a:ext cx="8534400" cy="46223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Анализ за три года показал, что уровень </a:t>
            </a:r>
            <a:r>
              <a:rPr lang="ru-RU" dirty="0"/>
              <a:t>заболеваемости ОРВИ и гриппом в образовательных учреждениях </a:t>
            </a:r>
            <a:r>
              <a:rPr lang="ru-RU" dirty="0" smtClean="0"/>
              <a:t>ПКГО по </a:t>
            </a:r>
            <a:r>
              <a:rPr lang="ru-RU" dirty="0"/>
              <a:t>отдельным учреждениям на начало сентября и конец сентября выше в более чем 6 </a:t>
            </a:r>
            <a:r>
              <a:rPr lang="ru-RU" dirty="0" smtClean="0"/>
              <a:t>раз.</a:t>
            </a:r>
          </a:p>
          <a:p>
            <a:pPr marL="0" indent="0">
              <a:buNone/>
            </a:pPr>
            <a:r>
              <a:rPr lang="ru-RU" b="1" dirty="0" smtClean="0"/>
              <a:t>Школы:</a:t>
            </a: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Школа </a:t>
            </a:r>
            <a:r>
              <a:rPr lang="ru-RU" b="1" dirty="0"/>
              <a:t>1 устойчивая тенденция начало сентября и конец сентября в 2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школа 9 в 2-3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школа 15 от 6 до 10 раз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лицей 21 в два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err="1"/>
              <a:t>сош</a:t>
            </a:r>
            <a:r>
              <a:rPr lang="ru-RU" b="1" dirty="0"/>
              <a:t> 42 в два раза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Садики: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садик </a:t>
            </a:r>
            <a:r>
              <a:rPr lang="ru-RU" b="1" dirty="0"/>
              <a:t>1 в 1,5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садик 3 в 2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садик 7 в два раза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садик 48 в 4 раза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	По </a:t>
            </a:r>
            <a:r>
              <a:rPr lang="ru-RU" b="1" dirty="0"/>
              <a:t>данным Камчатского </a:t>
            </a:r>
            <a:r>
              <a:rPr lang="ru-RU" b="1" dirty="0" smtClean="0"/>
              <a:t>гидрометцентра среднесуточная </a:t>
            </a:r>
            <a:r>
              <a:rPr lang="ru-RU" b="1" dirty="0"/>
              <a:t>температура падает с 13 градусов на начало сентября до 9 на </a:t>
            </a:r>
            <a:r>
              <a:rPr lang="ru-RU" b="1" dirty="0" smtClean="0"/>
              <a:t>конец сентября.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007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80" y="351939"/>
            <a:ext cx="8534400" cy="1073208"/>
          </a:xfrm>
        </p:spPr>
        <p:txBody>
          <a:bodyPr/>
          <a:lstStyle/>
          <a:p>
            <a:r>
              <a:rPr lang="ru-RU" dirty="0" smtClean="0"/>
              <a:t>Начало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80" y="1532238"/>
            <a:ext cx="8534400" cy="46223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2015 год. Реализация пилотных проектов  на трех детских садиках.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Конец 2016 г. 20 млн рублей выделяется на проект в ПКГО.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Конец 2017 года. Завершен годовой цикл пилотных проектов. Выделение 40 млн. </a:t>
            </a:r>
            <a:r>
              <a:rPr lang="ru-RU" dirty="0" err="1" smtClean="0"/>
              <a:t>руб</a:t>
            </a:r>
            <a:r>
              <a:rPr lang="ru-RU" dirty="0" smtClean="0"/>
              <a:t> 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2017 г. Создание рабочей группы по реализации проекта на территории края.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0644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7622" y="3134499"/>
            <a:ext cx="4654378" cy="3723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0378"/>
            <a:ext cx="5217126" cy="372762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80991" y="244846"/>
            <a:ext cx="8534400" cy="1507067"/>
          </a:xfrm>
        </p:spPr>
        <p:txBody>
          <a:bodyPr/>
          <a:lstStyle/>
          <a:p>
            <a:r>
              <a:rPr lang="ru-RU" dirty="0" smtClean="0"/>
              <a:t>Конец 2016 года. Д/с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42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8000"/>
            <a:ext cx="540000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000" y="3258000"/>
            <a:ext cx="5400000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00000" cy="32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000" y="0"/>
            <a:ext cx="5400000" cy="32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41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6" y="100913"/>
            <a:ext cx="10058400" cy="1447800"/>
          </a:xfrm>
        </p:spPr>
        <p:txBody>
          <a:bodyPr/>
          <a:lstStyle/>
          <a:p>
            <a:r>
              <a:rPr lang="ru-RU" dirty="0" smtClean="0"/>
              <a:t>Проблемы в реализации: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845" y="1787611"/>
            <a:ext cx="9258857" cy="420678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Недостаточный уровень финансирования. 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Необходимость проведения большого объема предварительной работы по подготовке.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Выход за установленные лимиты.</a:t>
            </a:r>
          </a:p>
          <a:p>
            <a:pPr marL="457200" indent="-457200">
              <a:buAutoNum type="arabicPeriod"/>
            </a:pPr>
            <a:r>
              <a:rPr lang="ru-RU" dirty="0" smtClean="0"/>
              <a:t>Нежелание на разных уровнях внедрять изменения.</a:t>
            </a:r>
          </a:p>
          <a:p>
            <a:pPr marL="457200" indent="-457200">
              <a:buAutoNum type="arabicPeriod"/>
            </a:pPr>
            <a:r>
              <a:rPr lang="ru-RU" dirty="0" smtClean="0"/>
              <a:t>Низких уровень технической подготовки персонала в учреждениях.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31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168" y="111898"/>
            <a:ext cx="8534401" cy="1428578"/>
          </a:xfrm>
        </p:spPr>
        <p:txBody>
          <a:bodyPr/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4168" y="1729947"/>
            <a:ext cx="8937583" cy="426445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Год система работает в д/с № 2, 58, 28 Вышли на незначительную экономию.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конце года в д/с № 15 установлен теплообменник.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27 дошкольных учреждения установлены узлы погодного регулирования.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Создана рабочая группа по комплексному решению проблемы.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Проведено комплексное обследование всех дошкольных учреждений Петропавловска-Камчатского.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бюджете края выделено 40 млн. </a:t>
            </a:r>
            <a:r>
              <a:rPr lang="ru-RU" dirty="0" err="1" smtClean="0"/>
              <a:t>руб</a:t>
            </a:r>
            <a:r>
              <a:rPr lang="ru-RU" dirty="0" smtClean="0"/>
              <a:t> на тиражирование позитивного опыта в 2018 г.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3953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</TotalTime>
  <Words>465</Words>
  <Application>Microsoft Office PowerPoint</Application>
  <PresentationFormat>Произвольный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«Проблемы соблюдения температурного режима в социальных учреждениях в весеннее-осенний межотопительный период. Пути решения» </vt:lpstr>
      <vt:lpstr>Описание Проблемы:</vt:lpstr>
      <vt:lpstr>Как должно быть:</vt:lpstr>
      <vt:lpstr>Как есть:</vt:lpstr>
      <vt:lpstr>Начало решения</vt:lpstr>
      <vt:lpstr>Конец 2016 года. Д/с № 2</vt:lpstr>
      <vt:lpstr>Слайд 7</vt:lpstr>
      <vt:lpstr>Проблемы в реализации:</vt:lpstr>
      <vt:lpstr>Итоги: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Кирносенко Анатолий Владимирович</dc:creator>
  <cp:lastModifiedBy>konotoptseva</cp:lastModifiedBy>
  <cp:revision>15</cp:revision>
  <dcterms:created xsi:type="dcterms:W3CDTF">2018-01-26T01:05:41Z</dcterms:created>
  <dcterms:modified xsi:type="dcterms:W3CDTF">2018-01-29T02:17:30Z</dcterms:modified>
</cp:coreProperties>
</file>