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3" r:id="rId3"/>
    <p:sldMasterId id="2147483706" r:id="rId4"/>
  </p:sldMasterIdLst>
  <p:notesMasterIdLst>
    <p:notesMasterId r:id="rId29"/>
  </p:notesMasterIdLst>
  <p:sldIdLst>
    <p:sldId id="256" r:id="rId5"/>
    <p:sldId id="328" r:id="rId6"/>
    <p:sldId id="329" r:id="rId7"/>
    <p:sldId id="416" r:id="rId8"/>
    <p:sldId id="417" r:id="rId9"/>
    <p:sldId id="410" r:id="rId10"/>
    <p:sldId id="439" r:id="rId11"/>
    <p:sldId id="440" r:id="rId12"/>
    <p:sldId id="436" r:id="rId13"/>
    <p:sldId id="441" r:id="rId14"/>
    <p:sldId id="442" r:id="rId15"/>
    <p:sldId id="443" r:id="rId16"/>
    <p:sldId id="444" r:id="rId17"/>
    <p:sldId id="445" r:id="rId18"/>
    <p:sldId id="324" r:id="rId19"/>
    <p:sldId id="383" r:id="rId20"/>
    <p:sldId id="385" r:id="rId21"/>
    <p:sldId id="386" r:id="rId22"/>
    <p:sldId id="446" r:id="rId23"/>
    <p:sldId id="447" r:id="rId24"/>
    <p:sldId id="448" r:id="rId25"/>
    <p:sldId id="449" r:id="rId26"/>
    <p:sldId id="450" r:id="rId27"/>
    <p:sldId id="451" r:id="rId28"/>
  </p:sldIdLst>
  <p:sldSz cx="9144000" cy="5145088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еева Марина Владимировна" initials="ММВ" lastIdx="4" clrIdx="0"/>
  <p:cmAuthor id="1" name="Лапина Наталья Игоревна" initials="ЛНИ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>
      <p:cViewPr varScale="1">
        <p:scale>
          <a:sx n="151" d="100"/>
          <a:sy n="151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35860233985301E-2"/>
          <c:y val="6.8834286562429903E-2"/>
          <c:w val="0.94320310925904605"/>
          <c:h val="0.779518485195417"/>
        </c:manualLayout>
      </c:layout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Оборот перевозок, тыс.руб.</c:v>
                </c:pt>
              </c:strCache>
            </c:strRef>
          </c:tx>
          <c:spPr>
            <a:ln w="69850" cmpd="dbl">
              <a:solidFill>
                <a:schemeClr val="accent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11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Sheet1!$B$8:$E$8</c:f>
              <c:strCache>
                <c:ptCount val="4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</c:strCache>
            </c:strRef>
          </c:cat>
          <c:val>
            <c:numRef>
              <c:f>Sheet1!$B$9:$E$9</c:f>
              <c:numCache>
                <c:formatCode>_-* #,##0_-;\-* #,##0_-;_-* "-"_-;_-@_-</c:formatCode>
                <c:ptCount val="4"/>
                <c:pt idx="0">
                  <c:v>1182.8143026</c:v>
                </c:pt>
                <c:pt idx="1">
                  <c:v>1311.6793834</c:v>
                </c:pt>
                <c:pt idx="2">
                  <c:v>1375.9856695999999</c:v>
                </c:pt>
                <c:pt idx="3">
                  <c:v>1500.7299992999999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75000"/>
                </a:schemeClr>
              </a:solidFill>
              <a:prstDash val="dash"/>
              <a:bevel/>
              <a:headEnd type="none"/>
              <a:tailEnd type="oval"/>
            </a:ln>
          </c:spPr>
        </c:dropLines>
        <c:marker val="1"/>
        <c:smooth val="0"/>
        <c:axId val="72371200"/>
        <c:axId val="72377088"/>
      </c:lineChart>
      <c:catAx>
        <c:axId val="72371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2377088"/>
        <c:crosses val="autoZero"/>
        <c:auto val="1"/>
        <c:lblAlgn val="ctr"/>
        <c:lblOffset val="100"/>
        <c:noMultiLvlLbl val="0"/>
      </c:catAx>
      <c:valAx>
        <c:axId val="72377088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minorTickMark val="none"/>
        <c:tickLblPos val="nextTo"/>
        <c:crossAx val="723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4080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Воздушный</c:v>
                </c:pt>
                <c:pt idx="1">
                  <c:v>Железнодорожный</c:v>
                </c:pt>
                <c:pt idx="2">
                  <c:v>Наземный</c:v>
                </c:pt>
                <c:pt idx="3">
                  <c:v>Метрополитены</c:v>
                </c:pt>
              </c:strCache>
            </c:strRef>
          </c:cat>
          <c:val>
            <c:numRef>
              <c:f>Sheet1!$D$2:$D$5</c:f>
              <c:numCache>
                <c:formatCode>_-* #,##0_-;\-* #,##0_-;_-* "-"_-;_-@_-</c:formatCode>
                <c:ptCount val="4"/>
                <c:pt idx="0">
                  <c:v>855.41609960099959</c:v>
                </c:pt>
                <c:pt idx="1">
                  <c:v>405.19709981099999</c:v>
                </c:pt>
                <c:pt idx="2">
                  <c:v>180.08759991599999</c:v>
                </c:pt>
                <c:pt idx="3">
                  <c:v>60.029199972000001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97781186178605"/>
          <c:y val="0.25758487152221199"/>
          <c:w val="0.34645917911743501"/>
          <c:h val="0.384047804212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2314680354199"/>
          <c:y val="6.3519935487445306E-2"/>
          <c:w val="0.797015279794686"/>
          <c:h val="0.755530197169573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Наземный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Перевезенные пассажиры, млн.поездок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14905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Метрополитены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Перевезенные пассажиры, млн.поездок</c:v>
                </c:pt>
              </c:strCache>
            </c:strRef>
          </c:cat>
          <c:val>
            <c:numRef>
              <c:f>Sheet1!$B$3</c:f>
              <c:numCache>
                <c:formatCode>_-* #,##0_-;\-* #,##0_-;_-* "-"_-;_-@_-</c:formatCode>
                <c:ptCount val="1"/>
                <c:pt idx="0">
                  <c:v>3437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Железнодорожный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408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Перевезенные пассажиры, млн.поездок</c:v>
                </c:pt>
              </c:strCache>
            </c:strRef>
          </c:cat>
          <c:val>
            <c:numRef>
              <c:f>Sheet1!$B$4</c:f>
              <c:numCache>
                <c:formatCode>_-* #,##0_-;\-* #,##0_-;_-* "-"_-;_-@_-</c:formatCode>
                <c:ptCount val="1"/>
                <c:pt idx="0">
                  <c:v>1070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Воздушный</c:v>
                </c:pt>
              </c:strCache>
            </c:strRef>
          </c:tx>
          <c:spPr>
            <a:solidFill>
              <a:srgbClr val="657111"/>
            </a:solidFill>
          </c:spPr>
          <c:invertIfNegative val="0"/>
          <c:dLbls>
            <c:dLbl>
              <c:idx val="0"/>
              <c:layout>
                <c:manualLayout>
                  <c:x val="4.8329695286978497E-3"/>
                  <c:y val="-2.586381054168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Перевезенные пассажиры, млн.поездок</c:v>
                </c:pt>
              </c:strCache>
            </c:strRef>
          </c:cat>
          <c:val>
            <c:numRef>
              <c:f>Sheet1!$B$5</c:f>
              <c:numCache>
                <c:formatCode>_-* #,##0_-;\-* #,##0_-;_-* "-"_-;_-@_-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05152"/>
        <c:axId val="72706688"/>
      </c:barChart>
      <c:catAx>
        <c:axId val="7270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72706688"/>
        <c:crosses val="autoZero"/>
        <c:auto val="1"/>
        <c:lblAlgn val="ctr"/>
        <c:lblOffset val="100"/>
        <c:noMultiLvlLbl val="0"/>
      </c:catAx>
      <c:valAx>
        <c:axId val="72706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270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66666666667"/>
          <c:y val="6.9444444444444397E-3"/>
          <c:w val="0.59166666666666701"/>
          <c:h val="0.98611111111111105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4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1519572537917201E-2"/>
                  <c:y val="-8.511591805114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Лист1!$A$1:$A$2</c:f>
              <c:numCache>
                <c:formatCode>0%</c:formatCode>
                <c:ptCount val="2"/>
                <c:pt idx="0">
                  <c:v>0.66</c:v>
                </c:pt>
                <c:pt idx="1">
                  <c:v>0.44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Лист1!$B$1:$B$2</c:f>
              <c:numCache>
                <c:formatCode>General</c:formatCode>
                <c:ptCount val="2"/>
                <c:pt idx="0">
                  <c:v>108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  <c:holeSize val="26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Лист1!$C$45</c:f>
              <c:strCache>
                <c:ptCount val="1"/>
                <c:pt idx="0">
                  <c:v>Количество проходов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Лист1!$B$46:$B$54</c:f>
              <c:strCache>
                <c:ptCount val="9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</c:v>
                </c:pt>
                <c:pt idx="5">
                  <c:v>Сентябрь</c:v>
                </c:pt>
                <c:pt idx="6">
                  <c:v>Октябрь</c:v>
                </c:pt>
                <c:pt idx="7">
                  <c:v>Ноябрь</c:v>
                </c:pt>
                <c:pt idx="8">
                  <c:v>Декабрь</c:v>
                </c:pt>
              </c:strCache>
            </c:strRef>
          </c:cat>
          <c:val>
            <c:numRef>
              <c:f>Лист1!$C$46:$C$54</c:f>
              <c:numCache>
                <c:formatCode>#,##0</c:formatCode>
                <c:ptCount val="9"/>
                <c:pt idx="0">
                  <c:v>6388</c:v>
                </c:pt>
                <c:pt idx="1">
                  <c:v>11024</c:v>
                </c:pt>
                <c:pt idx="2">
                  <c:v>14297</c:v>
                </c:pt>
                <c:pt idx="3">
                  <c:v>16572</c:v>
                </c:pt>
                <c:pt idx="4">
                  <c:v>21659</c:v>
                </c:pt>
                <c:pt idx="5">
                  <c:v>26969</c:v>
                </c:pt>
                <c:pt idx="6">
                  <c:v>33593</c:v>
                </c:pt>
                <c:pt idx="7">
                  <c:v>41897</c:v>
                </c:pt>
                <c:pt idx="8">
                  <c:v>55836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64096"/>
        <c:axId val="50582272"/>
        <c:axId val="0"/>
      </c:bar3DChart>
      <c:catAx>
        <c:axId val="5056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0582272"/>
        <c:crosses val="autoZero"/>
        <c:auto val="1"/>
        <c:lblAlgn val="ctr"/>
        <c:lblOffset val="100"/>
        <c:noMultiLvlLbl val="0"/>
      </c:catAx>
      <c:valAx>
        <c:axId val="50582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056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1221527251192335"/>
          <c:y val="0.1708577519164537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Лист1!$C$57</c:f>
              <c:strCache>
                <c:ptCount val="1"/>
                <c:pt idx="0">
                  <c:v>Торговый оборот, руб.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Лист1!$B$58:$B$66</c:f>
              <c:strCache>
                <c:ptCount val="9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</c:v>
                </c:pt>
                <c:pt idx="5">
                  <c:v>Сентябрь</c:v>
                </c:pt>
                <c:pt idx="6">
                  <c:v>Октябрь</c:v>
                </c:pt>
                <c:pt idx="7">
                  <c:v>Ноябрь</c:v>
                </c:pt>
                <c:pt idx="8">
                  <c:v>Декабрь</c:v>
                </c:pt>
              </c:strCache>
            </c:strRef>
          </c:cat>
          <c:val>
            <c:numRef>
              <c:f>Лист1!$C$58:$C$66</c:f>
              <c:numCache>
                <c:formatCode>#,##0</c:formatCode>
                <c:ptCount val="9"/>
                <c:pt idx="0">
                  <c:v>126760</c:v>
                </c:pt>
                <c:pt idx="1">
                  <c:v>219120</c:v>
                </c:pt>
                <c:pt idx="2">
                  <c:v>285160</c:v>
                </c:pt>
                <c:pt idx="3">
                  <c:v>330340</c:v>
                </c:pt>
                <c:pt idx="4">
                  <c:v>431380</c:v>
                </c:pt>
                <c:pt idx="5">
                  <c:v>538340</c:v>
                </c:pt>
                <c:pt idx="6">
                  <c:v>667380</c:v>
                </c:pt>
                <c:pt idx="7">
                  <c:v>833300</c:v>
                </c:pt>
                <c:pt idx="8">
                  <c:v>1111380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741440"/>
        <c:axId val="73742976"/>
        <c:axId val="0"/>
      </c:bar3DChart>
      <c:catAx>
        <c:axId val="73741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73742976"/>
        <c:crosses val="autoZero"/>
        <c:auto val="1"/>
        <c:lblAlgn val="ctr"/>
        <c:lblOffset val="100"/>
        <c:noMultiLvlLbl val="0"/>
      </c:catAx>
      <c:valAx>
        <c:axId val="7374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741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092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2F3786B-C69B-47F7-8A4D-D928C61E7A8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3330"/>
            <a:ext cx="5448300" cy="4473813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092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E436914B-5603-4966-B479-144F5586E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0762276"/>
              </p:ext>
            </p:extLst>
          </p:nvPr>
        </p:nvGraphicFramePr>
        <p:xfrm>
          <a:off x="1591" y="164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2445" b="602"/>
          <a:stretch/>
        </p:blipFill>
        <p:spPr>
          <a:xfrm>
            <a:off x="0" y="-20493"/>
            <a:ext cx="9180512" cy="518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3110635"/>
            <a:ext cx="6400800" cy="586082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750437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5" y="219430"/>
            <a:ext cx="2457291" cy="7888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2122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298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" y="4705370"/>
            <a:ext cx="594677" cy="437267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09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63" y="4747497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21" y="299914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719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" y="4707223"/>
            <a:ext cx="638310" cy="43083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09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47497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21" y="299914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04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771894"/>
            <a:ext cx="451939" cy="377152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09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47497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21" y="299914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303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09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2459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3588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21" y="299914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918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729823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152" y="1652794"/>
            <a:ext cx="6400800" cy="586082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152" y="2292635"/>
            <a:ext cx="6400800" cy="64127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7" y="190384"/>
            <a:ext cx="2869913" cy="3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721311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762" y="3446599"/>
            <a:ext cx="3930868" cy="160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1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162" y="4991450"/>
            <a:ext cx="241953" cy="12823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8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49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27960"/>
            <a:ext cx="301290" cy="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9" y="381578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7" y="501883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" y="12"/>
            <a:ext cx="9140760" cy="514630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564"/>
              <a:ext cx="322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211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82" y="4932442"/>
            <a:ext cx="1670055" cy="14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608" y="1536258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9" y="626596"/>
            <a:ext cx="9145619" cy="34997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err="1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2" y="127085"/>
            <a:ext cx="1985020" cy="478058"/>
          </a:xfrm>
          <a:prstGeom prst="rect">
            <a:avLst/>
          </a:prstGeom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615" y="2774611"/>
            <a:ext cx="5909557" cy="246221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7209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4" y="2830196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88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933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4" y="2830196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88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79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4" y="2830196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88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68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0601"/>
            <a:ext cx="9144000" cy="3345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59" y="8519"/>
            <a:ext cx="7040076" cy="1024783"/>
          </a:xfrm>
        </p:spPr>
        <p:txBody>
          <a:bodyPr l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59" y="1283752"/>
            <a:ext cx="8447610" cy="352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1" y="4845007"/>
            <a:ext cx="241953" cy="2747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4" y="2830196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88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25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4" y="2830196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88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1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" y="4705370"/>
            <a:ext cx="594677" cy="437267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10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63" y="4747496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11" y="299916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951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" y="4707192"/>
            <a:ext cx="638310" cy="43083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10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47496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11" y="299916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319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4771905"/>
            <a:ext cx="451939" cy="377153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10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47496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2459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11" y="299916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739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289310"/>
            <a:ext cx="6331957" cy="1231106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2459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3587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511" y="299916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00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162" y="4991450"/>
            <a:ext cx="241953" cy="12823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26249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27991"/>
            <a:ext cx="301290" cy="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9" y="381582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41" y="501886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3" y="45"/>
            <a:ext cx="9140760" cy="514630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564"/>
              <a:ext cx="322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048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90" y="4932432"/>
            <a:ext cx="1670055" cy="14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608" y="1543997"/>
            <a:ext cx="6259287" cy="492443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8" y="626596"/>
            <a:ext cx="9145619" cy="34997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3" y="127128"/>
            <a:ext cx="1985020" cy="478059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6" y="3664477"/>
            <a:ext cx="9175002" cy="1618052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4627"/>
          <a:stretch/>
        </p:blipFill>
        <p:spPr bwMode="auto">
          <a:xfrm>
            <a:off x="4341360" y="2442520"/>
            <a:ext cx="4802640" cy="23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680" y="2774644"/>
            <a:ext cx="5909557" cy="246221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149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5" y="2830197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929"/>
            <a:ext cx="5293639" cy="492443"/>
          </a:xfrm>
        </p:spPr>
        <p:txBody>
          <a:bodyPr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Picture 2" descr="C:\Users\LUKANI~1\AppData\Local\Temp\Rar$DI05.591\Деревце-с-облачками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1226618"/>
            <a:ext cx="3523021" cy="26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5" y="2830197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929"/>
            <a:ext cx="5293639" cy="492443"/>
          </a:xfrm>
        </p:spPr>
        <p:txBody>
          <a:bodyPr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238276" y="1093329"/>
            <a:ext cx="3672718" cy="3290948"/>
            <a:chOff x="-273711" y="1428309"/>
            <a:chExt cx="3682622" cy="4398665"/>
          </a:xfrm>
        </p:grpSpPr>
        <p:pic>
          <p:nvPicPr>
            <p:cNvPr id="8" name="Picture 2" descr="C:\Users\Lukanina-AN\AppData\Local\Microsoft\Windows\Temporary Internet Files\Low\Content.IE5\U9HPN9CK\WEareTEAM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35296">
              <a:off x="1464937" y="1092742"/>
              <a:ext cx="1608407" cy="227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KANI~1\AppData\Local\Temp\Rar$DI00.669\ImLeader_d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74329">
              <a:off x="82787" y="1695408"/>
              <a:ext cx="1266509" cy="197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LUKANI~1\AppData\Local\Temp\Rar$DI03.218\все-для-клиента_d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3251">
              <a:off x="472355" y="2831967"/>
              <a:ext cx="2499145" cy="299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0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5" y="2830197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929"/>
            <a:ext cx="5293639" cy="492443"/>
          </a:xfrm>
        </p:spPr>
        <p:txBody>
          <a:bodyPr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" y="1250605"/>
            <a:ext cx="3237987" cy="28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9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5" y="2830197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929"/>
            <a:ext cx="5293639" cy="492443"/>
          </a:xfrm>
        </p:spPr>
        <p:txBody>
          <a:bodyPr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Picture 2" descr="C:\Users\LUKANI~1\AppData\Local\Temp\Rar$DI07.270\деревце-с-солнышком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64" y="1084573"/>
            <a:ext cx="4147114" cy="3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9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5" y="2830197"/>
            <a:ext cx="5036084" cy="215444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1643929"/>
            <a:ext cx="5293639" cy="492443"/>
          </a:xfrm>
        </p:spPr>
        <p:txBody>
          <a:bodyPr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C:\Users\LUKANI~1\AppData\Local\Temp\Rar$DI09.235\земно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5" y="1549110"/>
            <a:ext cx="3327963" cy="22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6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.bin"/><Relationship Id="rId5" Type="http://schemas.openxmlformats.org/officeDocument/2006/relationships/tags" Target="../tags/tag12.xml"/><Relationship Id="rId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55450996"/>
              </p:ext>
            </p:extLst>
          </p:nvPr>
        </p:nvGraphicFramePr>
        <p:xfrm>
          <a:off x="1591" y="164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4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4810601"/>
            <a:ext cx="9144000" cy="3345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519"/>
            <a:ext cx="7040076" cy="102478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7" y="1283752"/>
            <a:ext cx="8469002" cy="35268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625475" lvl="3" indent="-952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424" y="241640"/>
            <a:ext cx="1739667" cy="55844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05895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47241" y="4845007"/>
            <a:ext cx="241953" cy="2747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20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7" r:id="rId3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21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600" indent="-174625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850" indent="-952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200" kern="1200" dirty="0">
          <a:solidFill>
            <a:srgbClr val="464648"/>
          </a:solidFill>
          <a:latin typeface="+mj-lt"/>
          <a:ea typeface="+mn-ea"/>
          <a:cs typeface="+mn-cs"/>
        </a:defRPr>
      </a:lvl3pPr>
      <a:lvl4pPr marL="625475" indent="-174625" algn="l" defTabSz="457200" rtl="0" eaLnBrk="1" latinLnBrk="0" hangingPunct="1">
        <a:spcBef>
          <a:spcPct val="20000"/>
        </a:spcBef>
        <a:buFont typeface="Arial"/>
        <a:buChar char="–"/>
        <a:tabLst>
          <a:tab pos="538163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4pPr>
      <a:lvl5pPr marL="450850" indent="-95250" algn="l" defTabSz="457200" rtl="0" eaLnBrk="1" latinLnBrk="0" hangingPunct="1">
        <a:spcBef>
          <a:spcPct val="20000"/>
        </a:spcBef>
        <a:buFont typeface="Arial"/>
        <a:buChar char="•"/>
        <a:tabLst>
          <a:tab pos="538163" algn="l"/>
        </a:tabLst>
        <a:defRPr sz="12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1482157" y="149346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1521" y="299914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486" y="2065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575" y="645565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mtClean="0">
                <a:solidFill>
                  <a:srgbClr val="808080"/>
                </a:solidFill>
              </a:rPr>
              <a:t>Unit </a:t>
            </a:r>
            <a:r>
              <a:rPr lang="ru-RU" sz="1600" err="1" smtClean="0">
                <a:solidFill>
                  <a:srgbClr val="808080"/>
                </a:solidFill>
              </a:rPr>
              <a:t>of</a:t>
            </a:r>
            <a:r>
              <a:rPr lang="ru-RU" sz="1600" smtClean="0">
                <a:solidFill>
                  <a:srgbClr val="808080"/>
                </a:solidFill>
              </a:rPr>
              <a:t> </a:t>
            </a:r>
            <a:r>
              <a:rPr lang="ru-RU" sz="1600" err="1" smtClean="0">
                <a:solidFill>
                  <a:srgbClr val="808080"/>
                </a:solidFill>
              </a:rPr>
              <a:t>measure</a:t>
            </a:r>
            <a:endParaRPr lang="ru-RU" sz="1600" smtClean="0">
              <a:solidFill>
                <a:srgbClr val="80808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82157" y="741264"/>
            <a:ext cx="4350892" cy="510376"/>
            <a:chOff x="915" y="610"/>
            <a:chExt cx="2686" cy="4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>
                  <a:solidFill>
                    <a:srgbClr val="808080"/>
                  </a:solidFill>
                </a:rPr>
                <a:t>Unit </a:t>
              </a:r>
              <a:r>
                <a:rPr lang="ru-RU" sz="1600" err="1">
                  <a:solidFill>
                    <a:srgbClr val="808080"/>
                  </a:solidFill>
                </a:rPr>
                <a:t>of</a:t>
              </a:r>
              <a:r>
                <a:rPr lang="ru-RU" sz="1600">
                  <a:solidFill>
                    <a:srgbClr val="808080"/>
                  </a:solidFill>
                </a:rPr>
                <a:t> </a:t>
              </a:r>
              <a:r>
                <a:rPr lang="ru-RU" sz="1600" err="1">
                  <a:solidFill>
                    <a:srgbClr val="808080"/>
                  </a:solidFill>
                </a:rPr>
                <a:t>measure</a:t>
              </a:r>
              <a:endParaRPr lang="ru-RU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974" y="4987886"/>
            <a:ext cx="213009" cy="11665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3" y="127128"/>
            <a:ext cx="1985020" cy="478059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576" y="626596"/>
            <a:ext cx="8886445" cy="34997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9117870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067" y="8482"/>
            <a:ext cx="8511008" cy="712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689" y="1054923"/>
            <a:ext cx="8469003" cy="37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03759" y="4991450"/>
            <a:ext cx="385357" cy="12823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457200"/>
            <a:fld id="{575FED36-2639-4BD6-A414-DA56354A75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35731" indent="-135731" algn="l" defTabSz="342900" rtl="0" eaLnBrk="1" latinLnBrk="0" hangingPunct="1">
        <a:spcBef>
          <a:spcPct val="20000"/>
        </a:spcBef>
        <a:buFont typeface="Arial"/>
        <a:buChar char="•"/>
        <a:defRPr sz="900" kern="1200">
          <a:solidFill>
            <a:srgbClr val="464648"/>
          </a:solidFill>
          <a:latin typeface="+mj-lt"/>
          <a:ea typeface="+mn-ea"/>
          <a:cs typeface="+mn-cs"/>
        </a:defRPr>
      </a:lvl1pPr>
      <a:lvl2pPr marL="266700" indent="-130969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464648"/>
          </a:solidFill>
          <a:latin typeface="+mj-lt"/>
          <a:ea typeface="+mn-ea"/>
          <a:cs typeface="+mn-cs"/>
        </a:defRPr>
      </a:lvl2pPr>
      <a:lvl3pPr marL="338138" indent="-71438" algn="l" defTabSz="342900" rtl="0" eaLnBrk="1" latinLnBrk="0" hangingPunct="1">
        <a:spcBef>
          <a:spcPct val="20000"/>
        </a:spcBef>
        <a:buFont typeface="Arial"/>
        <a:buChar char="•"/>
        <a:defRPr sz="900" kern="1200">
          <a:solidFill>
            <a:srgbClr val="464648"/>
          </a:solidFill>
          <a:latin typeface="+mj-lt"/>
          <a:ea typeface="+mn-ea"/>
          <a:cs typeface="+mn-cs"/>
        </a:defRPr>
      </a:lvl3pPr>
      <a:lvl4pPr marL="469106" indent="-130969" algn="l" defTabSz="342900" rtl="0" eaLnBrk="1" latinLnBrk="0" hangingPunct="1">
        <a:spcBef>
          <a:spcPct val="20000"/>
        </a:spcBef>
        <a:buFont typeface="Arial"/>
        <a:buChar char="–"/>
        <a:tabLst>
          <a:tab pos="403622" algn="l"/>
        </a:tabLst>
        <a:defRPr sz="900" kern="1200">
          <a:solidFill>
            <a:srgbClr val="464648"/>
          </a:solidFill>
          <a:latin typeface="+mj-lt"/>
          <a:ea typeface="+mn-ea"/>
          <a:cs typeface="+mn-cs"/>
        </a:defRPr>
      </a:lvl4pPr>
      <a:lvl5pPr marL="469106" indent="-65485" algn="l" defTabSz="342900" rtl="0" eaLnBrk="1" latinLnBrk="0" hangingPunct="1">
        <a:spcBef>
          <a:spcPct val="20000"/>
        </a:spcBef>
        <a:buFont typeface="Arial"/>
        <a:buChar char="•"/>
        <a:tabLst>
          <a:tab pos="403622" algn="l"/>
        </a:tabLst>
        <a:defRPr sz="900" kern="1200">
          <a:solidFill>
            <a:srgbClr val="464648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1482156" y="1493461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1511" y="299916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488" y="2065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  <a:endParaRPr lang="ru-RU" sz="1400">
              <a:solidFill>
                <a:srgbClr val="808080"/>
              </a:solidFill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510" y="645533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82156" y="741271"/>
            <a:ext cx="4350892" cy="510377"/>
            <a:chOff x="915" y="610"/>
            <a:chExt cx="2686" cy="4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  <a:endParaRPr lang="ru-RU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909" y="4987886"/>
            <a:ext cx="213009" cy="11665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2" y="127085"/>
            <a:ext cx="1985020" cy="478058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511" y="626596"/>
            <a:ext cx="8886445" cy="34997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err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364400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jp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3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9.jpeg"/><Relationship Id="rId4" Type="http://schemas.openxmlformats.org/officeDocument/2006/relationships/image" Target="../media/image45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2.JPG"/><Relationship Id="rId2" Type="http://schemas.openxmlformats.org/officeDocument/2006/relationships/tags" Target="../tags/tag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22.emf"/><Relationship Id="rId10" Type="http://schemas.openxmlformats.org/officeDocument/2006/relationships/image" Target="../media/image60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Layout" Target="../slideLayouts/slideLayout3.xml"/><Relationship Id="rId7" Type="http://schemas.openxmlformats.org/officeDocument/2006/relationships/chart" Target="../charts/chart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jpeg"/><Relationship Id="rId5" Type="http://schemas.openxmlformats.org/officeDocument/2006/relationships/image" Target="../media/image22.emf"/><Relationship Id="rId10" Type="http://schemas.openxmlformats.org/officeDocument/2006/relationships/image" Target="../media/image65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7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jpeg"/><Relationship Id="rId5" Type="http://schemas.openxmlformats.org/officeDocument/2006/relationships/image" Target="../media/image22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gif"/><Relationship Id="rId5" Type="http://schemas.microsoft.com/office/2007/relationships/hdphoto" Target="../media/hdphoto1.wdp"/><Relationship Id="rId10" Type="http://schemas.openxmlformats.org/officeDocument/2006/relationships/image" Target="../media/image22.e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gif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2.e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gif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jp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23728" y="1348408"/>
            <a:ext cx="3672408" cy="1656184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Безналичный Транспорт</a:t>
            </a:r>
            <a:r>
              <a:rPr lang="ru-RU" sz="24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12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accent1"/>
                </a:solidFill>
                <a:latin typeface="+mn-lt"/>
              </a:rPr>
            </a:br>
            <a:endParaRPr lang="ru-RU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684619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Платежные сервисы Сбербанка для общественного транспорта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724672"/>
            <a:ext cx="3168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</a:rPr>
              <a:t>Заместитель председателя – </a:t>
            </a:r>
            <a:r>
              <a:rPr lang="ru-RU" sz="1400" dirty="0" smtClean="0">
                <a:solidFill>
                  <a:schemeClr val="accent3"/>
                </a:solidFill>
              </a:rPr>
              <a:t>Управляющий </a:t>
            </a:r>
            <a:r>
              <a:rPr lang="ru-RU" sz="1400" dirty="0" smtClean="0">
                <a:solidFill>
                  <a:schemeClr val="accent3"/>
                </a:solidFill>
              </a:rPr>
              <a:t>Новосибирского ГОСБ №8047 </a:t>
            </a:r>
            <a:endParaRPr lang="ru-RU" sz="1400" dirty="0" smtClean="0">
              <a:solidFill>
                <a:schemeClr val="accent3"/>
              </a:solidFill>
            </a:endParaRPr>
          </a:p>
          <a:p>
            <a:r>
              <a:rPr lang="ru-RU" sz="1400" dirty="0" smtClean="0">
                <a:solidFill>
                  <a:schemeClr val="accent3"/>
                </a:solidFill>
              </a:rPr>
              <a:t>Игорь Безматерных</a:t>
            </a:r>
            <a:endParaRPr lang="ru-RU" sz="1400" dirty="0" smtClean="0">
              <a:solidFill>
                <a:schemeClr val="accent3"/>
              </a:solidFill>
            </a:endParaRPr>
          </a:p>
          <a:p>
            <a:r>
              <a:rPr lang="ru-RU" sz="1400" dirty="0" smtClean="0">
                <a:solidFill>
                  <a:schemeClr val="accent3"/>
                </a:solidFill>
              </a:rPr>
              <a:t>март 2017</a:t>
            </a:r>
            <a:endParaRPr lang="ru-RU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492736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5"/>
          <p:cNvSpPr txBox="1"/>
          <p:nvPr/>
        </p:nvSpPr>
        <p:spPr>
          <a:xfrm>
            <a:off x="179512" y="12764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Эмиссия банковских карт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539552" y="2070229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600" dirty="0" smtClean="0"/>
              <a:t>Нет издержек на эмиссию транспортных карт </a:t>
            </a:r>
            <a:r>
              <a:rPr lang="en-US" sz="1600" dirty="0" smtClean="0"/>
              <a:t>–</a:t>
            </a:r>
            <a:r>
              <a:rPr lang="ru-RU" sz="1600" dirty="0" smtClean="0"/>
              <a:t> за проезд можно заплатить картой любого банка</a:t>
            </a:r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r>
              <a:rPr lang="ru-RU" sz="1600" dirty="0" smtClean="0"/>
              <a:t>В России выпущено уже более 250 млн банковских карт</a:t>
            </a:r>
          </a:p>
        </p:txBody>
      </p:sp>
      <p:pic>
        <p:nvPicPr>
          <p:cNvPr id="3" name="Picture 2" descr="811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75" y="1852464"/>
            <a:ext cx="4137581" cy="236070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7967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Банковская карта </a:t>
            </a:r>
            <a:br>
              <a:rPr lang="ru-RU" dirty="0" smtClean="0">
                <a:solidFill>
                  <a:schemeClr val="accent1"/>
                </a:solidFill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  <a:latin typeface="+mn-lt"/>
              </a:rPr>
              <a:t>для оплаты проезда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3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4942036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5"/>
          <p:cNvSpPr txBox="1"/>
          <p:nvPr/>
        </p:nvSpPr>
        <p:spPr>
          <a:xfrm>
            <a:off x="179512" y="12764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Пополнение банковских карт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539552" y="2070229"/>
            <a:ext cx="38164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Не нужно строить инфраструктуру пополнения </a:t>
            </a:r>
            <a:r>
              <a:rPr lang="en-US" sz="1600" dirty="0" smtClean="0"/>
              <a:t>–</a:t>
            </a:r>
            <a:r>
              <a:rPr lang="ru-RU" sz="1600" dirty="0" smtClean="0"/>
              <a:t> она уже построена банками-эмитентами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Проезд можно оплачивать личными дебетовыми, кредитными, зарплатными, социальными и корпоративными картами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7967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Банковская карта </a:t>
            </a:r>
            <a:br>
              <a:rPr lang="ru-RU" dirty="0" smtClean="0">
                <a:solidFill>
                  <a:schemeClr val="accent1"/>
                </a:solidFill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  <a:latin typeface="+mn-lt"/>
              </a:rPr>
              <a:t>для оплаты проезда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 descr="banking-ima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2464"/>
            <a:ext cx="3528392" cy="23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804828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5"/>
          <p:cNvSpPr txBox="1"/>
          <p:nvPr/>
        </p:nvSpPr>
        <p:spPr>
          <a:xfrm>
            <a:off x="196809" y="1204392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b="1" smtClean="0">
                <a:solidFill>
                  <a:schemeClr val="accent5"/>
                </a:solidFill>
              </a:rPr>
              <a:t>Билет на одну поездку</a:t>
            </a:r>
            <a:endParaRPr lang="ru-RU" b="1" dirty="0" smtClean="0">
              <a:solidFill>
                <a:schemeClr val="accent5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1601230"/>
            <a:ext cx="2088232" cy="19442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5"/>
          <p:cNvSpPr txBox="1"/>
          <p:nvPr/>
        </p:nvSpPr>
        <p:spPr>
          <a:xfrm>
            <a:off x="5032152" y="1996480"/>
            <a:ext cx="3428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Для регулярных пассажиров, желающих получать скидки за многоразовое пользование транспортом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Проездной размещается в виде идентификатора на обычной банковской карте – без приобретения дополнительного носителя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Социальные проездные билеты с возможностью учета поездок</a:t>
            </a:r>
          </a:p>
        </p:txBody>
      </p:sp>
      <p:cxnSp>
        <p:nvCxnSpPr>
          <p:cNvPr id="14" name="Прямая соединительная линия 13"/>
          <p:cNvCxnSpPr>
            <a:stCxn id="6" idx="0"/>
          </p:cNvCxnSpPr>
          <p:nvPr/>
        </p:nvCxnSpPr>
        <p:spPr>
          <a:xfrm flipH="1" flipV="1">
            <a:off x="3166177" y="1060376"/>
            <a:ext cx="1667" cy="54085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167845" y="3547148"/>
            <a:ext cx="1666" cy="1473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35"/>
          <p:cNvSpPr txBox="1"/>
          <p:nvPr/>
        </p:nvSpPr>
        <p:spPr>
          <a:xfrm>
            <a:off x="156166" y="1996480"/>
            <a:ext cx="19675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Не требуется предварительная покупка билета или пополнение карты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Оптимальное решение для </a:t>
            </a:r>
            <a:r>
              <a:rPr lang="ru-RU" sz="1400" dirty="0"/>
              <a:t>нерегулярных пассажиров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sp>
        <p:nvSpPr>
          <p:cNvPr id="22" name="TextBox 35"/>
          <p:cNvSpPr txBox="1"/>
          <p:nvPr/>
        </p:nvSpPr>
        <p:spPr>
          <a:xfrm>
            <a:off x="5032153" y="1204392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b="1" smtClean="0">
                <a:solidFill>
                  <a:srgbClr val="FF6600"/>
                </a:solidFill>
              </a:rPr>
              <a:t>Длинные проездные билеты</a:t>
            </a:r>
            <a:endParaRPr lang="ru-RU" b="1" dirty="0" smtClean="0">
              <a:solidFill>
                <a:srgbClr val="FF6600"/>
              </a:solidFill>
            </a:endParaRPr>
          </a:p>
        </p:txBody>
      </p:sp>
      <p:pic>
        <p:nvPicPr>
          <p:cNvPr id="24" name="Изображение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920" y="1252921"/>
            <a:ext cx="469232" cy="469232"/>
          </a:xfrm>
          <a:prstGeom prst="rect">
            <a:avLst/>
          </a:prstGeom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7967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Банковская карта </a:t>
            </a:r>
            <a:br>
              <a:rPr lang="ru-RU" dirty="0" smtClean="0">
                <a:solidFill>
                  <a:schemeClr val="accent1"/>
                </a:solidFill>
                <a:latin typeface="+mn-lt"/>
              </a:rPr>
            </a:br>
            <a:r>
              <a:rPr lang="ru-RU" dirty="0" smtClean="0">
                <a:solidFill>
                  <a:schemeClr val="accent1"/>
                </a:solidFill>
                <a:latin typeface="+mn-lt"/>
              </a:rPr>
              <a:t>для оплаты проезда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4" y="2201905"/>
            <a:ext cx="1153966" cy="7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5565336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665388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Другие инструменты платежа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179512" y="1313275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smtClean="0">
                <a:solidFill>
                  <a:schemeClr val="accent5"/>
                </a:solidFill>
              </a:rPr>
              <a:t>Не только карты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23" name="Picture 2" descr="image00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5480" r="5880" b="7452"/>
          <a:stretch/>
        </p:blipFill>
        <p:spPr bwMode="auto">
          <a:xfrm>
            <a:off x="6660232" y="2569305"/>
            <a:ext cx="1852129" cy="16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Picture 19" descr="http://www.tavrich.ru/upload/iblock/d13/d13c8d869b9516f7e4f3112a2523053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/>
          <a:stretch/>
        </p:blipFill>
        <p:spPr bwMode="auto">
          <a:xfrm>
            <a:off x="600214" y="2558909"/>
            <a:ext cx="1678875" cy="14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6366"/>
            <a:ext cx="2376264" cy="15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5"/>
          <p:cNvSpPr txBox="1"/>
          <p:nvPr/>
        </p:nvSpPr>
        <p:spPr>
          <a:xfrm>
            <a:off x="899592" y="213781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Часы</a:t>
            </a:r>
          </a:p>
        </p:txBody>
      </p:sp>
      <p:sp>
        <p:nvSpPr>
          <p:cNvPr id="28" name="TextBox 35"/>
          <p:cNvSpPr txBox="1"/>
          <p:nvPr/>
        </p:nvSpPr>
        <p:spPr>
          <a:xfrm>
            <a:off x="3748626" y="2141123"/>
            <a:ext cx="14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smtClean="0"/>
              <a:t>Браслеты</a:t>
            </a:r>
            <a:endParaRPr lang="ru-RU" sz="1600" dirty="0" smtClean="0"/>
          </a:p>
        </p:txBody>
      </p:sp>
      <p:sp>
        <p:nvSpPr>
          <p:cNvPr id="29" name="TextBox 35"/>
          <p:cNvSpPr txBox="1"/>
          <p:nvPr/>
        </p:nvSpPr>
        <p:spPr>
          <a:xfrm>
            <a:off x="6660232" y="2230751"/>
            <a:ext cx="14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smtClean="0"/>
              <a:t>Брелоки</a:t>
            </a:r>
            <a:endParaRPr lang="ru-RU" sz="1600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771800" y="2532554"/>
            <a:ext cx="1666" cy="1473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156176" y="2479677"/>
            <a:ext cx="1666" cy="1473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https://cnet4.cbsistatic.com/hub/i/r/2015/03/03/c8f73789-729f-4ac3-a784-9de579164f22/thumbnail/670x503/154c1e207a66805af21737a44f3bf897/samsung-pay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22" y="3271170"/>
            <a:ext cx="1560005" cy="11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427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"/>
          <p:cNvSpPr/>
          <p:nvPr/>
        </p:nvSpPr>
        <p:spPr>
          <a:xfrm>
            <a:off x="179512" y="113238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smtClean="0">
                <a:solidFill>
                  <a:schemeClr val="accent5"/>
                </a:solidFill>
              </a:rPr>
              <a:t>NFC-</a:t>
            </a:r>
            <a:r>
              <a:rPr lang="ru-RU" b="1" smtClean="0">
                <a:solidFill>
                  <a:schemeClr val="accent5"/>
                </a:solidFill>
              </a:rPr>
              <a:t>платежи мобильными телефонами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78850" name="Picture 2" descr="https://upload.wikimedia.org/wikipedia/commons/thumb/b/b0/Apple_Pay_logo.svg/1280px-Apple_Pay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2" y="2234191"/>
            <a:ext cx="1595817" cy="7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areyouanandroid.com/wp-content/uploads/2016/06/android-pa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6050" r="31350" b="6503"/>
          <a:stretch/>
        </p:blipFill>
        <p:spPr bwMode="auto">
          <a:xfrm>
            <a:off x="6732240" y="1780456"/>
            <a:ext cx="1113259" cy="14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https://lh3.googleusercontent.com/stzffoc74M-O_X-otr0CHAsCflQ_YXTeN7dy1WM54cYSU8Z6zTRWcgsu4YKKidtYJA=w3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59268"/>
            <a:ext cx="1125611" cy="11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https://si.wsj.net/public/resources/images/BN-FG039_1028PT_P_2014102810461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/>
          <a:stretch/>
        </p:blipFill>
        <p:spPr bwMode="auto">
          <a:xfrm>
            <a:off x="708679" y="3271170"/>
            <a:ext cx="1593440" cy="11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 descr="http://cdn.paymentssource.com/media/gallery/p19mg9qlfs1d3l1oh21a21k14te1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1"/>
          <a:stretch/>
        </p:blipFill>
        <p:spPr bwMode="auto">
          <a:xfrm>
            <a:off x="6444208" y="3271169"/>
            <a:ext cx="1553653" cy="11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665388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Другие инструменты платежа</a:t>
            </a:r>
            <a:endParaRPr lang="ru-RU">
              <a:solidFill>
                <a:schemeClr val="accent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059832" y="2522073"/>
            <a:ext cx="1666" cy="1473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868144" y="2519805"/>
            <a:ext cx="1666" cy="1473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154143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320480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Онлайн-сервисы для пассажира и перевозчика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4" name="Группа 2"/>
          <p:cNvGrpSpPr/>
          <p:nvPr/>
        </p:nvGrpSpPr>
        <p:grpSpPr>
          <a:xfrm>
            <a:off x="251520" y="1276400"/>
            <a:ext cx="4104456" cy="3702061"/>
            <a:chOff x="2326786" y="1653025"/>
            <a:chExt cx="4693485" cy="4176464"/>
          </a:xfrm>
        </p:grpSpPr>
        <p:pic>
          <p:nvPicPr>
            <p:cNvPr id="5" name="Picture 2" descr="C:\Users\kochelev.na\Desktop\screen_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6786" y="1653025"/>
              <a:ext cx="4693485" cy="4176464"/>
            </a:xfrm>
            <a:prstGeom prst="rect">
              <a:avLst/>
            </a:prstGeom>
            <a:noFill/>
          </p:spPr>
        </p:pic>
        <p:sp>
          <p:nvSpPr>
            <p:cNvPr id="6" name="Прямоугольник 4"/>
            <p:cNvSpPr/>
            <p:nvPr/>
          </p:nvSpPr>
          <p:spPr>
            <a:xfrm>
              <a:off x="2483768" y="1844824"/>
              <a:ext cx="4364118" cy="2767843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35"/>
          <p:cNvSpPr txBox="1"/>
          <p:nvPr/>
        </p:nvSpPr>
        <p:spPr>
          <a:xfrm>
            <a:off x="4716016" y="2356227"/>
            <a:ext cx="432048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История поездок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Покупка проездных билетов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Вывод карт из стоп-листа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Ответы на вопросы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Обратная связь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ru-RU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716016" y="156443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Личный кабинет пассажира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3" name="Picture 2" descr="Неоплаченные поездки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/>
          <a:stretch/>
        </p:blipFill>
        <p:spPr>
          <a:xfrm>
            <a:off x="395536" y="1492424"/>
            <a:ext cx="3754556" cy="22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4659956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456384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Личный кабинет пассажира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120439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Пример функционала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179512" y="19673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Страница на сайте перевозчика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298831" y="4239761"/>
            <a:ext cx="12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i="1" smtClean="0"/>
              <a:t>Avtobus.spb.ru</a:t>
            </a:r>
            <a:endParaRPr lang="en-US" sz="1200" i="1" dirty="0" smtClean="0"/>
          </a:p>
        </p:txBody>
      </p:sp>
      <p:pic>
        <p:nvPicPr>
          <p:cNvPr id="11" name="Picture 2" descr="C:\Users\Makarow-AA\Documents\02. ТСП\01. Транспорт\02. Наземный транспорт\03. Санкт-Петербург\Второй этап пилота\Mastercard_PAT_Web-page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4"/>
          <a:stretch/>
        </p:blipFill>
        <p:spPr bwMode="auto">
          <a:xfrm>
            <a:off x="4211960" y="1204392"/>
            <a:ext cx="3960440" cy="38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8390100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496" y="120439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Пример функционала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3" name="Picture 2" descr="Снимок экрана 2016-09-14 в 19.42.4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32384"/>
            <a:ext cx="7020272" cy="3871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4791" y="2769480"/>
            <a:ext cx="1872208" cy="144016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5"/>
          <p:cNvSpPr txBox="1"/>
          <p:nvPr/>
        </p:nvSpPr>
        <p:spPr>
          <a:xfrm>
            <a:off x="179512" y="1967312"/>
            <a:ext cx="17281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История поездок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Печать билета</a:t>
            </a:r>
          </a:p>
        </p:txBody>
      </p:sp>
      <p:sp>
        <p:nvSpPr>
          <p:cNvPr id="11" name="TextBox 35"/>
          <p:cNvSpPr txBox="1"/>
          <p:nvPr/>
        </p:nvSpPr>
        <p:spPr>
          <a:xfrm>
            <a:off x="298831" y="4239761"/>
            <a:ext cx="12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i="1" dirty="0" smtClean="0"/>
              <a:t>kazanmetro.ru</a:t>
            </a:r>
            <a:endParaRPr lang="ru-RU" sz="1200" i="1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456384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Личный кабинет пассажира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0753190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5593"/>
            <a:ext cx="2520280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Консоль перевозчика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120439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Пример функционала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107504" y="196731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600" dirty="0" smtClean="0"/>
              <a:t>Мониторинг работоспособности терминалов</a:t>
            </a:r>
          </a:p>
        </p:txBody>
      </p:sp>
      <p:pic>
        <p:nvPicPr>
          <p:cNvPr id="7" name="Picture 6" descr="Снимок экрана 2016-09-15 в 12.56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36691"/>
            <a:ext cx="6569638" cy="3789971"/>
          </a:xfrm>
          <a:prstGeom prst="rect">
            <a:avLst/>
          </a:prstGeom>
        </p:spPr>
      </p:pic>
      <p:sp>
        <p:nvSpPr>
          <p:cNvPr id="15" name="TextBox 35"/>
          <p:cNvSpPr txBox="1"/>
          <p:nvPr/>
        </p:nvSpPr>
        <p:spPr>
          <a:xfrm>
            <a:off x="298831" y="4239761"/>
            <a:ext cx="153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200" i="1" dirty="0" smtClean="0"/>
              <a:t>Новосибирский метрополитен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643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690594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9965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Проекты Сбербанка в общественном транспорте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539552" y="1276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Московский метрополитен</a:t>
            </a:r>
          </a:p>
        </p:txBody>
      </p:sp>
      <p:sp>
        <p:nvSpPr>
          <p:cNvPr id="18" name="TextBox 35"/>
          <p:cNvSpPr txBox="1"/>
          <p:nvPr/>
        </p:nvSpPr>
        <p:spPr>
          <a:xfrm>
            <a:off x="3635896" y="1276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Новосибирский метрополитен</a:t>
            </a:r>
          </a:p>
        </p:txBody>
      </p:sp>
      <p:sp>
        <p:nvSpPr>
          <p:cNvPr id="19" name="TextBox 35"/>
          <p:cNvSpPr txBox="1"/>
          <p:nvPr/>
        </p:nvSpPr>
        <p:spPr>
          <a:xfrm>
            <a:off x="6804248" y="12672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Казанский метрополитен</a:t>
            </a:r>
          </a:p>
        </p:txBody>
      </p:sp>
      <p:sp>
        <p:nvSpPr>
          <p:cNvPr id="25" name="TextBox 35"/>
          <p:cNvSpPr txBox="1"/>
          <p:nvPr/>
        </p:nvSpPr>
        <p:spPr>
          <a:xfrm>
            <a:off x="539552" y="30239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Автобусы в Москве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3635896" y="302395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Автобусы в Санкт-Петербурге</a:t>
            </a:r>
          </a:p>
        </p:txBody>
      </p:sp>
      <p:sp>
        <p:nvSpPr>
          <p:cNvPr id="27" name="TextBox 35"/>
          <p:cNvSpPr txBox="1"/>
          <p:nvPr/>
        </p:nvSpPr>
        <p:spPr>
          <a:xfrm>
            <a:off x="6804248" y="301478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Автобусы в Московской области</a:t>
            </a:r>
          </a:p>
        </p:txBody>
      </p:sp>
      <p:pic>
        <p:nvPicPr>
          <p:cNvPr id="31" name="Picture 2" descr="C:\Users\makarow-aa\Documents\02. ТСП\01. Транспорт\01. Метрополитен\Новосибирск\Турникет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/>
        </p:blipFill>
        <p:spPr bwMode="auto">
          <a:xfrm>
            <a:off x="3995936" y="1852464"/>
            <a:ext cx="1324438" cy="8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2464"/>
            <a:ext cx="1320503" cy="8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 descr="http://prav.tatarstan.ru/file/photoreport/view_673796_10265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064" r="5770" b="9314"/>
          <a:stretch/>
        </p:blipFill>
        <p:spPr bwMode="auto">
          <a:xfrm>
            <a:off x="7067920" y="1852464"/>
            <a:ext cx="1320504" cy="8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akarow-aa\Documents\02. ТСП\01. Транспорт\05. Мосгортранс\PayPa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3194"/>
            <a:ext cx="1296144" cy="8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://lamcdn.net/the-village.ru/post_image-image/8WCKppEoNTWv7lwdItDlTQ-artic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773931"/>
            <a:ext cx="1296144" cy="8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makarow-aa\Documents\02. ТСП\01. Транспорт\02. Московская область\Валидатор на выставке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2"/>
          <a:stretch/>
        </p:blipFill>
        <p:spPr bwMode="auto">
          <a:xfrm>
            <a:off x="7044275" y="3803194"/>
            <a:ext cx="1344149" cy="8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8459" y="8519"/>
            <a:ext cx="3737477" cy="1024783"/>
          </a:xfrm>
        </p:spPr>
        <p:txBody>
          <a:bodyPr/>
          <a:lstStyle/>
          <a:p>
            <a:r>
              <a:rPr lang="ru-RU" dirty="0" smtClean="0"/>
              <a:t>Рынок общественного транспорта в РФ</a:t>
            </a:r>
            <a:endParaRPr lang="ru-RU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470430"/>
              </p:ext>
            </p:extLst>
          </p:nvPr>
        </p:nvGraphicFramePr>
        <p:xfrm>
          <a:off x="107504" y="1996480"/>
          <a:ext cx="3168352" cy="239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30"/>
          <p:cNvSpPr/>
          <p:nvPr/>
        </p:nvSpPr>
        <p:spPr>
          <a:xfrm>
            <a:off x="107504" y="113238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Оборот рынка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млрд.руб. в год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30"/>
          <p:cNvSpPr/>
          <p:nvPr/>
        </p:nvSpPr>
        <p:spPr>
          <a:xfrm>
            <a:off x="3275856" y="1135491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 видам транспорта в 2015 году</a:t>
            </a:r>
          </a:p>
          <a:p>
            <a:r>
              <a:rPr lang="ru-RU" sz="1100" dirty="0" smtClean="0"/>
              <a:t>млрд.руб. в год</a:t>
            </a:r>
            <a:endParaRPr lang="ru-RU" sz="11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207300"/>
              </p:ext>
            </p:extLst>
          </p:nvPr>
        </p:nvGraphicFramePr>
        <p:xfrm>
          <a:off x="2987824" y="1924472"/>
          <a:ext cx="38701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464836"/>
              </p:ext>
            </p:extLst>
          </p:nvPr>
        </p:nvGraphicFramePr>
        <p:xfrm>
          <a:off x="6516216" y="2068488"/>
          <a:ext cx="26277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30"/>
          <p:cNvSpPr/>
          <p:nvPr/>
        </p:nvSpPr>
        <p:spPr>
          <a:xfrm>
            <a:off x="6732240" y="1132384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Пассажиропоток в 2015 году</a:t>
            </a:r>
          </a:p>
          <a:p>
            <a:r>
              <a:rPr lang="ru-RU" sz="1100" dirty="0" smtClean="0"/>
              <a:t>млн. поездок в год</a:t>
            </a:r>
            <a:endParaRPr lang="ru-RU" sz="1100" dirty="0"/>
          </a:p>
        </p:txBody>
      </p:sp>
      <p:sp>
        <p:nvSpPr>
          <p:cNvPr id="3" name="Rectangle 2"/>
          <p:cNvSpPr/>
          <p:nvPr/>
        </p:nvSpPr>
        <p:spPr>
          <a:xfrm>
            <a:off x="3043089" y="4831214"/>
            <a:ext cx="25370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/>
              <a:t>https://www.fedstat.ru/indicator/33843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80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524434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9965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Проекты Сибирского банка в общественном транспорте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0" y="10603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600" b="1" dirty="0" smtClean="0"/>
              <a:t>Новосибирский метрополитен</a:t>
            </a:r>
          </a:p>
        </p:txBody>
      </p:sp>
      <p:pic>
        <p:nvPicPr>
          <p:cNvPr id="31" name="Picture 2" descr="C:\Users\makarow-aa\Documents\02. ТСП\01. Транспорт\01. Метрополитен\Новосибирск\Турникет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/>
        </p:blipFill>
        <p:spPr bwMode="auto">
          <a:xfrm>
            <a:off x="107504" y="1780456"/>
            <a:ext cx="2738696" cy="17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521811"/>
              </p:ext>
            </p:extLst>
          </p:nvPr>
        </p:nvGraphicFramePr>
        <p:xfrm>
          <a:off x="3347864" y="940024"/>
          <a:ext cx="39580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443369"/>
              </p:ext>
            </p:extLst>
          </p:nvPr>
        </p:nvGraphicFramePr>
        <p:xfrm>
          <a:off x="3273464" y="2792488"/>
          <a:ext cx="410664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974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667084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9965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Проекты Сибирского банка в общественном транспорте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2" descr="\\Tb-fs01\department\UTE\Паренков\Слет Менеджеров РГС 13-15.02.2017\Фото Троллейбус №2\2M9A87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" y="1708447"/>
            <a:ext cx="3432909" cy="27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080965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Пилотный проект на базе МУП ГЭТ. </a:t>
            </a:r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Оплата проезда банковскими картами (бесконтактными) Троллейбусный </a:t>
            </a:r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маршрут №2, 20 бортов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2" y="4508015"/>
            <a:ext cx="4126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Официальный старт проекта – </a:t>
            </a:r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07.02.2017 г. </a:t>
            </a:r>
            <a:endParaRPr lang="ru-RU" sz="1400" b="1" dirty="0" smtClean="0">
              <a:solidFill>
                <a:srgbClr val="FF9933"/>
              </a:solidFill>
              <a:latin typeface="Arial-BoldMT"/>
            </a:endParaRPr>
          </a:p>
        </p:txBody>
      </p:sp>
      <p:pic>
        <p:nvPicPr>
          <p:cNvPr id="12" name="Picture 2" descr="\\Tb-fs01\department\UTE\Паренков\Слет Менеджеров РГС 13-15.02.2017\newpos82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73796"/>
            <a:ext cx="1876135" cy="13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84543" y="1850576"/>
            <a:ext cx="2592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a typeface="+mj-ea"/>
                <a:cs typeface="+mj-cs"/>
              </a:rPr>
              <a:t>Оборудование.</a:t>
            </a:r>
          </a:p>
          <a:p>
            <a:r>
              <a:rPr lang="ru-RU" sz="1400" b="1" dirty="0">
                <a:solidFill>
                  <a:schemeClr val="accent1"/>
                </a:solidFill>
                <a:ea typeface="+mj-ea"/>
                <a:cs typeface="+mj-cs"/>
              </a:rPr>
              <a:t>Терминал </a:t>
            </a:r>
            <a:r>
              <a:rPr lang="en-US" sz="1400" b="1" dirty="0">
                <a:solidFill>
                  <a:schemeClr val="accent1"/>
                </a:solidFill>
                <a:ea typeface="+mj-ea"/>
                <a:cs typeface="+mj-cs"/>
              </a:rPr>
              <a:t>NewPos8210</a:t>
            </a:r>
            <a:endParaRPr lang="ru-RU" sz="14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7" y="3104992"/>
            <a:ext cx="819967" cy="5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66560"/>
            <a:ext cx="813668" cy="5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\\Tb-fs01\department\UTE\Паренков\Слет Менеджеров РГС 13-15.02.2017\Фото Троллейбус №2\2M9A88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8448"/>
            <a:ext cx="3066218" cy="27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370408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996553" cy="1024783"/>
          </a:xfrm>
        </p:spPr>
        <p:txBody>
          <a:bodyPr vert="horz" wrap="square" lIns="0" tIns="45720" rIns="91440" bIns="45720" rtlCol="0" anchor="ctr" anchorCtr="0">
            <a:no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Проекты Сибирского банка в общественном транспорте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32383"/>
            <a:ext cx="2102024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0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51" y="3127304"/>
            <a:ext cx="2089513" cy="19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" y="1864179"/>
            <a:ext cx="2902124" cy="25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43" y="2320510"/>
            <a:ext cx="1188138" cy="11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18941" y="1761292"/>
            <a:ext cx="2592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ea typeface="+mj-ea"/>
                <a:cs typeface="+mj-cs"/>
              </a:rPr>
              <a:t>Оборудование.</a:t>
            </a:r>
          </a:p>
          <a:p>
            <a:r>
              <a:rPr lang="ru-RU" sz="1400" b="1" dirty="0">
                <a:solidFill>
                  <a:schemeClr val="accent1"/>
                </a:solidFill>
                <a:ea typeface="+mj-ea"/>
                <a:cs typeface="+mj-cs"/>
              </a:rPr>
              <a:t>Терминал </a:t>
            </a:r>
            <a:r>
              <a:rPr lang="en-US" sz="1400" b="1" dirty="0" smtClean="0">
                <a:solidFill>
                  <a:schemeClr val="accent1"/>
                </a:solidFill>
                <a:ea typeface="+mj-ea"/>
                <a:cs typeface="+mj-cs"/>
              </a:rPr>
              <a:t>IWL220</a:t>
            </a:r>
            <a:endParaRPr lang="ru-RU" sz="14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18" y="2336777"/>
            <a:ext cx="813668" cy="5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05243" y="3777516"/>
            <a:ext cx="305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9933"/>
                </a:solidFill>
                <a:latin typeface="Arial-BoldMT"/>
              </a:rPr>
              <a:t>Прием бесконтактных и чиповых банковских карт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80965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9933"/>
                </a:solidFill>
                <a:latin typeface="Arial-BoldMT"/>
              </a:rPr>
              <a:t>Пилотный проект на базе МУП БАТП г. </a:t>
            </a:r>
            <a:r>
              <a:rPr lang="ru-RU" sz="1200" b="1" dirty="0" smtClean="0">
                <a:solidFill>
                  <a:srgbClr val="FF9933"/>
                </a:solidFill>
                <a:latin typeface="Arial-BoldMT"/>
              </a:rPr>
              <a:t>Бердск.</a:t>
            </a:r>
          </a:p>
          <a:p>
            <a:endParaRPr lang="ru-RU" sz="1200" b="1" dirty="0" smtClean="0">
              <a:solidFill>
                <a:srgbClr val="FF9933"/>
              </a:solidFill>
              <a:latin typeface="Arial-BoldMT"/>
            </a:endParaRPr>
          </a:p>
          <a:p>
            <a:r>
              <a:rPr lang="ru-RU" sz="1200" b="1" dirty="0" smtClean="0">
                <a:solidFill>
                  <a:srgbClr val="FF9933"/>
                </a:solidFill>
                <a:latin typeface="Arial-BoldMT"/>
              </a:rPr>
              <a:t>Весь </a:t>
            </a:r>
            <a:r>
              <a:rPr lang="ru-RU" sz="1200" b="1" dirty="0" smtClean="0">
                <a:solidFill>
                  <a:srgbClr val="FF9933"/>
                </a:solidFill>
                <a:latin typeface="Arial-BoldMT"/>
              </a:rPr>
              <a:t>парк Муниципального </a:t>
            </a:r>
            <a:r>
              <a:rPr lang="ru-RU" sz="1200" b="1" dirty="0" smtClean="0">
                <a:solidFill>
                  <a:srgbClr val="FF9933"/>
                </a:solidFill>
                <a:latin typeface="Arial-BoldMT"/>
              </a:rPr>
              <a:t>транспорта.</a:t>
            </a:r>
            <a:endParaRPr lang="ru-RU" sz="1200" b="1" dirty="0" smtClean="0">
              <a:solidFill>
                <a:srgbClr val="FF9933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2901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7608694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504" y="192447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B592A"/>
                </a:solidFill>
                <a:latin typeface="Arial-BoldMT"/>
              </a:rPr>
              <a:t>СПАСИБО ЗА ВНИМАНИЕ!</a:t>
            </a:r>
          </a:p>
          <a:p>
            <a:pPr lvl="0" algn="ctr"/>
            <a:endParaRPr lang="ru-RU" sz="3600" b="1" dirty="0" smtClean="0">
              <a:solidFill>
                <a:srgbClr val="0B592A"/>
              </a:solidFill>
              <a:latin typeface="Arial-BoldMT"/>
            </a:endParaRPr>
          </a:p>
          <a:p>
            <a:pPr lvl="0" algn="ctr"/>
            <a:r>
              <a:rPr lang="ru-RU" sz="3600" b="1" dirty="0" smtClean="0">
                <a:solidFill>
                  <a:srgbClr val="0B592A"/>
                </a:solidFill>
                <a:latin typeface="Arial-BoldMT"/>
              </a:rPr>
              <a:t>ГОТОВЫ ОТВЕТИТЬ НА ВОПРОСЫ!</a:t>
            </a:r>
            <a:endParaRPr lang="ru-RU" sz="3600" b="1" dirty="0">
              <a:solidFill>
                <a:srgbClr val="0B592A"/>
              </a:solidFill>
              <a:latin typeface="Arial-BoldM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8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5162089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504" y="192447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Региональный </a:t>
            </a:r>
            <a:r>
              <a:rPr lang="ru-RU" sz="1600" b="1" dirty="0">
                <a:solidFill>
                  <a:srgbClr val="0B592A"/>
                </a:solidFill>
                <a:latin typeface="Arial-BoldMT"/>
              </a:rPr>
              <a:t>директор по работе с органами власти </a:t>
            </a:r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Новосибирского </a:t>
            </a:r>
            <a:r>
              <a:rPr lang="ru-RU" sz="1600" b="1" dirty="0">
                <a:solidFill>
                  <a:srgbClr val="0B592A"/>
                </a:solidFill>
                <a:latin typeface="Arial-BoldMT"/>
              </a:rPr>
              <a:t>ГОСБ № </a:t>
            </a:r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8047</a:t>
            </a:r>
          </a:p>
          <a:p>
            <a:pPr lvl="0"/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Устенко Денис Анатольевич </a:t>
            </a:r>
            <a:r>
              <a:rPr lang="ru-RU" sz="1600" b="1" dirty="0">
                <a:solidFill>
                  <a:srgbClr val="0B592A"/>
                </a:solidFill>
                <a:latin typeface="Arial-BoldMT"/>
              </a:rPr>
              <a:t>+7 (383) </a:t>
            </a:r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212-24-38</a:t>
            </a:r>
          </a:p>
          <a:p>
            <a:pPr lvl="0"/>
            <a:endParaRPr lang="ru-RU" sz="1600" b="1" dirty="0">
              <a:solidFill>
                <a:srgbClr val="0B592A"/>
              </a:solidFill>
              <a:latin typeface="Arial-BoldMT"/>
            </a:endParaRPr>
          </a:p>
          <a:p>
            <a:pPr lvl="0"/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Руководитель проектов УТЭ Сибирского банка</a:t>
            </a:r>
          </a:p>
          <a:p>
            <a:pPr lvl="0"/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Паренков Алексей Анатольевич </a:t>
            </a:r>
            <a:r>
              <a:rPr lang="ru-RU" sz="1600" b="1" dirty="0">
                <a:solidFill>
                  <a:srgbClr val="0B592A"/>
                </a:solidFill>
                <a:latin typeface="Arial-BoldMT"/>
              </a:rPr>
              <a:t>+7 (383) </a:t>
            </a:r>
            <a:r>
              <a:rPr lang="ru-RU" sz="1600" b="1" dirty="0" smtClean="0">
                <a:solidFill>
                  <a:srgbClr val="0B592A"/>
                </a:solidFill>
                <a:latin typeface="Arial-BoldMT"/>
              </a:rPr>
              <a:t>212-25-92</a:t>
            </a:r>
            <a:endParaRPr lang="ru-RU" sz="1600" b="1" dirty="0">
              <a:solidFill>
                <a:srgbClr val="0B592A"/>
              </a:solidFill>
              <a:latin typeface="Arial-BoldM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+mn-lt"/>
              </a:rPr>
              <a:t>КОНТАКТЫ В СБЕРБАНКЕ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5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9528" b="10647"/>
          <a:stretch/>
        </p:blipFill>
        <p:spPr bwMode="auto">
          <a:xfrm>
            <a:off x="899592" y="1276400"/>
            <a:ext cx="6860135" cy="349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924472"/>
            <a:ext cx="9144000" cy="2016000"/>
          </a:xfrm>
          <a:prstGeom prst="rect">
            <a:avLst/>
          </a:prstGeom>
          <a:solidFill>
            <a:sysClr val="window" lastClr="FFFFFF">
              <a:lumMod val="95000"/>
              <a:alpha val="71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19462"/>
            <a:ext cx="180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dirty="0" smtClean="0">
                <a:latin typeface="+mj-lt"/>
              </a:rPr>
              <a:t>Локальные транспортные карты</a:t>
            </a:r>
            <a:endParaRPr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086102"/>
            <a:ext cx="86409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sz="3600" b="1" smtClean="0">
                <a:solidFill>
                  <a:prstClr val="white"/>
                </a:solidFill>
              </a:rPr>
              <a:t>35</a:t>
            </a:r>
            <a:endParaRPr sz="3600" b="1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9253" y="2750239"/>
            <a:ext cx="167555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ru-RU" sz="1600" dirty="0" smtClean="0">
                <a:latin typeface="+mj-lt"/>
              </a:rPr>
              <a:t>Только наличные</a:t>
            </a:r>
            <a:endParaRPr sz="16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29092" y="2086101"/>
            <a:ext cx="837780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45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8459" y="8519"/>
            <a:ext cx="2585349" cy="1024783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graphicFrame>
        <p:nvGraphicFramePr>
          <p:cNvPr id="2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9453"/>
              </p:ext>
            </p:extLst>
          </p:nvPr>
        </p:nvGraphicFramePr>
        <p:xfrm>
          <a:off x="2411760" y="1626670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3"/>
          <p:cNvSpPr/>
          <p:nvPr/>
        </p:nvSpPr>
        <p:spPr>
          <a:xfrm>
            <a:off x="4077713" y="3254705"/>
            <a:ext cx="989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Bebas Neue Bold" pitchFamily="34" charset="-52"/>
              </a:rPr>
              <a:t>Население страны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18"/>
          <p:cNvSpPr/>
          <p:nvPr/>
        </p:nvSpPr>
        <p:spPr>
          <a:xfrm>
            <a:off x="4068303" y="3712751"/>
            <a:ext cx="1296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Bebas Neue Bold" pitchFamily="34" charset="-52"/>
              </a:rPr>
              <a:t>Годовой оборот, млрд.руб.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Нашивка 14"/>
          <p:cNvSpPr/>
          <p:nvPr/>
        </p:nvSpPr>
        <p:spPr>
          <a:xfrm>
            <a:off x="2119907" y="277914"/>
            <a:ext cx="288032" cy="504056"/>
          </a:xfrm>
          <a:prstGeom prst="chevron">
            <a:avLst>
              <a:gd name="adj" fmla="val 63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19"/>
          <p:cNvSpPr/>
          <p:nvPr/>
        </p:nvSpPr>
        <p:spPr>
          <a:xfrm>
            <a:off x="2699791" y="194716"/>
            <a:ext cx="1944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Рынок платежей</a:t>
            </a:r>
            <a:endParaRPr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228281" y="1750784"/>
            <a:ext cx="1800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400" dirty="0" smtClean="0">
                <a:latin typeface="+mj-lt"/>
              </a:rPr>
              <a:t>Субъекты РФ</a:t>
            </a:r>
            <a:endParaRPr sz="1400" dirty="0">
              <a:latin typeface="+mj-lt"/>
            </a:endParaRPr>
          </a:p>
        </p:txBody>
      </p:sp>
      <p:sp>
        <p:nvSpPr>
          <p:cNvPr id="19" name="Прямоугольник 11"/>
          <p:cNvSpPr/>
          <p:nvPr/>
        </p:nvSpPr>
        <p:spPr>
          <a:xfrm>
            <a:off x="7668343" y="1780456"/>
            <a:ext cx="1475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400" dirty="0" smtClean="0">
                <a:latin typeface="+mj-lt"/>
              </a:rPr>
              <a:t>Субъекты РФ</a:t>
            </a:r>
            <a:endParaRPr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1" name="Picture 13" descr="Картинки по запросу кассы метр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74" r="20816" b="17034"/>
          <a:stretch/>
        </p:blipFill>
        <p:spPr bwMode="auto">
          <a:xfrm>
            <a:off x="2339752" y="2557704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3" name="Picture 15" descr="Картинки по запросу маршрут автобус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r="8007" b="47686"/>
          <a:stretch/>
        </p:blipFill>
        <p:spPr bwMode="auto">
          <a:xfrm>
            <a:off x="42668" y="2553494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Картинки по запросу пассажир в автобус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8"/>
          <a:stretch/>
        </p:blipFill>
        <p:spPr bwMode="auto">
          <a:xfrm>
            <a:off x="4634383" y="2558950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54" name="Picture 26" descr="Картинки по запросу контакт цент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8"/>
          <a:stretch/>
        </p:blipFill>
        <p:spPr bwMode="auto">
          <a:xfrm>
            <a:off x="6932496" y="2557803"/>
            <a:ext cx="2163379" cy="9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367233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2189667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Клиентский опыт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576" y="1230416"/>
            <a:ext cx="18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Спланировать поездку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2051720" y="1103509"/>
            <a:ext cx="648072" cy="1296144"/>
          </a:xfrm>
          <a:prstGeom prst="chevron">
            <a:avLst>
              <a:gd name="adj" fmla="val 6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4355976" y="1101840"/>
            <a:ext cx="648072" cy="1296144"/>
          </a:xfrm>
          <a:prstGeom prst="chevron">
            <a:avLst>
              <a:gd name="adj" fmla="val 6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6770740" y="1104802"/>
            <a:ext cx="648072" cy="1296144"/>
          </a:xfrm>
          <a:prstGeom prst="chevron">
            <a:avLst>
              <a:gd name="adj" fmla="val 6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1234708"/>
            <a:ext cx="147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Оплатить билет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18789" y="1230816"/>
            <a:ext cx="1651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Совершить поездку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1229626"/>
            <a:ext cx="1659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Получить поддержку</a:t>
            </a:r>
          </a:p>
        </p:txBody>
      </p:sp>
      <p:cxnSp>
        <p:nvCxnSpPr>
          <p:cNvPr id="62" name="Straight Connector 4"/>
          <p:cNvCxnSpPr/>
          <p:nvPr/>
        </p:nvCxnSpPr>
        <p:spPr>
          <a:xfrm>
            <a:off x="2286794" y="2399653"/>
            <a:ext cx="0" cy="2333131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"/>
          <p:cNvCxnSpPr/>
          <p:nvPr/>
        </p:nvCxnSpPr>
        <p:spPr>
          <a:xfrm>
            <a:off x="0" y="2500536"/>
            <a:ext cx="9144000" cy="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"/>
          <p:cNvCxnSpPr/>
          <p:nvPr/>
        </p:nvCxnSpPr>
        <p:spPr>
          <a:xfrm>
            <a:off x="4578350" y="2418215"/>
            <a:ext cx="0" cy="2314569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4"/>
          <p:cNvCxnSpPr/>
          <p:nvPr/>
        </p:nvCxnSpPr>
        <p:spPr>
          <a:xfrm>
            <a:off x="6879431" y="2412653"/>
            <a:ext cx="0" cy="2320131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84" name="Прямоугольник 97283"/>
          <p:cNvSpPr/>
          <p:nvPr/>
        </p:nvSpPr>
        <p:spPr>
          <a:xfrm>
            <a:off x="411013" y="3686172"/>
            <a:ext cx="1385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Перевозчик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Яндекс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Google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Moovit</a:t>
            </a:r>
          </a:p>
        </p:txBody>
      </p:sp>
      <p:sp>
        <p:nvSpPr>
          <p:cNvPr id="97286" name="Прямоугольник 97285"/>
          <p:cNvSpPr/>
          <p:nvPr/>
        </p:nvSpPr>
        <p:spPr>
          <a:xfrm>
            <a:off x="2416127" y="3686172"/>
            <a:ext cx="2185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Купить в кассе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Пополнить транспортную карту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Купить у кондуктора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7288" name="Прямоугольник 97287"/>
          <p:cNvSpPr/>
          <p:nvPr/>
        </p:nvSpPr>
        <p:spPr>
          <a:xfrm>
            <a:off x="4860032" y="3693465"/>
            <a:ext cx="138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Метро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Наземка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7290" name="Прямоугольник 97289"/>
          <p:cNvSpPr/>
          <p:nvPr/>
        </p:nvSpPr>
        <p:spPr>
          <a:xfrm>
            <a:off x="7236296" y="3732338"/>
            <a:ext cx="130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smtClean="0">
                <a:solidFill>
                  <a:srgbClr val="000000"/>
                </a:solidFill>
              </a:rPr>
              <a:t>Перевозчик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smtClean="0">
                <a:solidFill>
                  <a:srgbClr val="000000"/>
                </a:solidFill>
              </a:rPr>
              <a:t>Оператор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771800" y="-204"/>
            <a:ext cx="936103" cy="1024783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rgbClr val="0B59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A452A"/>
                </a:solidFill>
              </a:rPr>
              <a:t>AS IS</a:t>
            </a:r>
            <a:endParaRPr lang="ru-RU" dirty="0">
              <a:solidFill>
                <a:srgbClr val="4A4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1" name="Picture 13" descr="Картинки по запросу кассы метр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74" r="20816" b="17034"/>
          <a:stretch/>
        </p:blipFill>
        <p:spPr bwMode="auto">
          <a:xfrm>
            <a:off x="4644007" y="2565178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3" name="Picture 15" descr="Картинки по запросу маршрут автобус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r="8007" b="47686"/>
          <a:stretch/>
        </p:blipFill>
        <p:spPr bwMode="auto">
          <a:xfrm>
            <a:off x="42668" y="2553494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Картинки по запросу пассажир в автобус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8"/>
          <a:stretch/>
        </p:blipFill>
        <p:spPr bwMode="auto">
          <a:xfrm>
            <a:off x="2328632" y="2553493"/>
            <a:ext cx="2198741" cy="9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54" name="Picture 26" descr="Картинки по запросу контакт цент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8"/>
          <a:stretch/>
        </p:blipFill>
        <p:spPr bwMode="auto">
          <a:xfrm>
            <a:off x="6932496" y="2557803"/>
            <a:ext cx="2163379" cy="9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623171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0968" y="0"/>
            <a:ext cx="2189667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Клиентский опыт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576" y="1230416"/>
            <a:ext cx="18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Спланировать поездку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2051720" y="1103509"/>
            <a:ext cx="648072" cy="1296144"/>
          </a:xfrm>
          <a:prstGeom prst="chevron">
            <a:avLst>
              <a:gd name="adj" fmla="val 6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6770740" y="1104802"/>
            <a:ext cx="648072" cy="1296144"/>
          </a:xfrm>
          <a:prstGeom prst="chevron">
            <a:avLst>
              <a:gd name="adj" fmla="val 68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8064" y="1234708"/>
            <a:ext cx="147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Оплатить билет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555776" y="1230816"/>
            <a:ext cx="1492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Совершить поездку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49389" y="1229626"/>
            <a:ext cx="1659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smtClean="0"/>
              <a:t>Получить поддержку</a:t>
            </a:r>
          </a:p>
        </p:txBody>
      </p:sp>
      <p:cxnSp>
        <p:nvCxnSpPr>
          <p:cNvPr id="62" name="Straight Connector 4"/>
          <p:cNvCxnSpPr/>
          <p:nvPr/>
        </p:nvCxnSpPr>
        <p:spPr>
          <a:xfrm>
            <a:off x="2286794" y="2399653"/>
            <a:ext cx="0" cy="2333131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"/>
          <p:cNvCxnSpPr/>
          <p:nvPr/>
        </p:nvCxnSpPr>
        <p:spPr>
          <a:xfrm>
            <a:off x="0" y="2500536"/>
            <a:ext cx="9144000" cy="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"/>
          <p:cNvCxnSpPr/>
          <p:nvPr/>
        </p:nvCxnSpPr>
        <p:spPr>
          <a:xfrm>
            <a:off x="4578350" y="2418215"/>
            <a:ext cx="0" cy="2314569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4"/>
          <p:cNvCxnSpPr/>
          <p:nvPr/>
        </p:nvCxnSpPr>
        <p:spPr>
          <a:xfrm>
            <a:off x="6879431" y="2412653"/>
            <a:ext cx="0" cy="2320131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84" name="Прямоугольник 97283"/>
          <p:cNvSpPr/>
          <p:nvPr/>
        </p:nvSpPr>
        <p:spPr>
          <a:xfrm>
            <a:off x="411013" y="3685763"/>
            <a:ext cx="1385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Перевозчик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Яндекс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Google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Moovit</a:t>
            </a:r>
          </a:p>
        </p:txBody>
      </p:sp>
      <p:sp>
        <p:nvSpPr>
          <p:cNvPr id="97286" name="Прямоугольник 97285"/>
          <p:cNvSpPr/>
          <p:nvPr/>
        </p:nvSpPr>
        <p:spPr>
          <a:xfrm>
            <a:off x="4657631" y="3712062"/>
            <a:ext cx="2185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Турникет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Кондуктор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Web-</a:t>
            </a:r>
            <a:r>
              <a:rPr lang="ru-RU" sz="1200" dirty="0" smtClean="0">
                <a:solidFill>
                  <a:srgbClr val="FF0000"/>
                </a:solidFill>
              </a:rPr>
              <a:t>сервисы</a:t>
            </a:r>
          </a:p>
        </p:txBody>
      </p:sp>
      <p:sp>
        <p:nvSpPr>
          <p:cNvPr id="97288" name="Прямоугольник 97287"/>
          <p:cNvSpPr/>
          <p:nvPr/>
        </p:nvSpPr>
        <p:spPr>
          <a:xfrm>
            <a:off x="2735367" y="3712062"/>
            <a:ext cx="138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Метро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</a:rPr>
              <a:t>Наземка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7290" name="Прямоугольник 97289"/>
          <p:cNvSpPr/>
          <p:nvPr/>
        </p:nvSpPr>
        <p:spPr>
          <a:xfrm>
            <a:off x="7236296" y="3734297"/>
            <a:ext cx="1301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Перевозчик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Оператор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Банк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6" name="Picture 2" descr="C:\Users\makarow-aa\Documents\07. Презентации\Картинки для создания презентаций\Users-Lifecycle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69" y="1132384"/>
            <a:ext cx="976408" cy="9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644008" y="2553493"/>
            <a:ext cx="2235423" cy="997915"/>
          </a:xfrm>
          <a:prstGeom prst="line">
            <a:avLst/>
          </a:prstGeom>
          <a:ln w="1143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8350" y="2553493"/>
            <a:ext cx="2264398" cy="997915"/>
          </a:xfrm>
          <a:prstGeom prst="line">
            <a:avLst/>
          </a:prstGeom>
          <a:ln w="1143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2771800" y="-204"/>
            <a:ext cx="1008111" cy="1024783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rgbClr val="0B59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A452A"/>
                </a:solidFill>
              </a:rPr>
              <a:t>TO BE</a:t>
            </a:r>
            <a:endParaRPr lang="ru-RU" dirty="0">
              <a:solidFill>
                <a:srgbClr val="4A45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365423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35"/>
          <p:cNvSpPr txBox="1"/>
          <p:nvPr/>
        </p:nvSpPr>
        <p:spPr>
          <a:xfrm>
            <a:off x="3131840" y="11951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 smtClean="0"/>
              <a:t>Три направления:</a:t>
            </a:r>
          </a:p>
        </p:txBody>
      </p:sp>
      <p:pic>
        <p:nvPicPr>
          <p:cNvPr id="13" name="Picture 2" descr="http://spnx.ru/img/mifare_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0020"/>
            <a:ext cx="1061690" cy="7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us 2"/>
          <p:cNvSpPr/>
          <p:nvPr/>
        </p:nvSpPr>
        <p:spPr>
          <a:xfrm>
            <a:off x="1907704" y="2854036"/>
            <a:ext cx="360040" cy="393598"/>
          </a:xfrm>
          <a:prstGeom prst="mathPlus">
            <a:avLst>
              <a:gd name="adj1" fmla="val 166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1" descr="mc_pp_zn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8275" r="18810" b="11318"/>
          <a:stretch/>
        </p:blipFill>
        <p:spPr>
          <a:xfrm>
            <a:off x="2339752" y="2638012"/>
            <a:ext cx="720080" cy="803851"/>
          </a:xfrm>
          <a:prstGeom prst="rect">
            <a:avLst/>
          </a:prstGeom>
        </p:spPr>
      </p:pic>
      <p:sp>
        <p:nvSpPr>
          <p:cNvPr id="18" name="Прямоугольник 46"/>
          <p:cNvSpPr/>
          <p:nvPr/>
        </p:nvSpPr>
        <p:spPr>
          <a:xfrm>
            <a:off x="4202712" y="3538003"/>
            <a:ext cx="382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Пополнение транспортных карт в инфраструктуре Сбербанка</a:t>
            </a:r>
          </a:p>
        </p:txBody>
      </p:sp>
      <p:sp>
        <p:nvSpPr>
          <p:cNvPr id="20" name="Прямоугольник 2"/>
          <p:cNvSpPr/>
          <p:nvPr/>
        </p:nvSpPr>
        <p:spPr>
          <a:xfrm>
            <a:off x="4202712" y="2063689"/>
            <a:ext cx="382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Прием банковских карт в транспортных средствах</a:t>
            </a:r>
            <a:endParaRPr lang="ru-RU" dirty="0"/>
          </a:p>
        </p:txBody>
      </p:sp>
      <p:sp>
        <p:nvSpPr>
          <p:cNvPr id="23" name="Прямоугольник 4"/>
          <p:cNvSpPr/>
          <p:nvPr/>
        </p:nvSpPr>
        <p:spPr>
          <a:xfrm>
            <a:off x="4243340" y="2788568"/>
            <a:ext cx="382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Стимулирование безналичных платежей</a:t>
            </a:r>
            <a:endParaRPr lang="ru-RU" dirty="0"/>
          </a:p>
        </p:txBody>
      </p:sp>
      <p:sp>
        <p:nvSpPr>
          <p:cNvPr id="24" name="Овал 5"/>
          <p:cNvSpPr/>
          <p:nvPr/>
        </p:nvSpPr>
        <p:spPr>
          <a:xfrm>
            <a:off x="3635896" y="2158836"/>
            <a:ext cx="494531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1</a:t>
            </a:r>
            <a:endParaRPr lang="ru-RU"/>
          </a:p>
        </p:txBody>
      </p:sp>
      <p:sp>
        <p:nvSpPr>
          <p:cNvPr id="25" name="Овал 47"/>
          <p:cNvSpPr/>
          <p:nvPr/>
        </p:nvSpPr>
        <p:spPr>
          <a:xfrm>
            <a:off x="3640088" y="2888356"/>
            <a:ext cx="494531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Овал 49"/>
          <p:cNvSpPr/>
          <p:nvPr/>
        </p:nvSpPr>
        <p:spPr>
          <a:xfrm>
            <a:off x="3640088" y="3579396"/>
            <a:ext cx="494531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16" name="Straight Connector 4"/>
          <p:cNvCxnSpPr/>
          <p:nvPr/>
        </p:nvCxnSpPr>
        <p:spPr>
          <a:xfrm flipH="1">
            <a:off x="4067944" y="2788568"/>
            <a:ext cx="4176465" cy="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"/>
          <p:cNvCxnSpPr/>
          <p:nvPr/>
        </p:nvCxnSpPr>
        <p:spPr>
          <a:xfrm flipH="1">
            <a:off x="4067944" y="3508648"/>
            <a:ext cx="4176465" cy="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464496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Опыт создания экосистемы платежей на транспорте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323528" y="3521651"/>
            <a:ext cx="184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000" dirty="0" smtClean="0"/>
              <a:t>Оплата транспортными картами и другими предоплаченными инструментами</a:t>
            </a:r>
          </a:p>
        </p:txBody>
      </p:sp>
      <p:sp>
        <p:nvSpPr>
          <p:cNvPr id="30" name="TextBox 35"/>
          <p:cNvSpPr txBox="1"/>
          <p:nvPr/>
        </p:nvSpPr>
        <p:spPr>
          <a:xfrm>
            <a:off x="2077326" y="3525439"/>
            <a:ext cx="179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000" dirty="0" smtClean="0"/>
              <a:t>Оплата проезда банковской картой и другими </a:t>
            </a:r>
            <a:r>
              <a:rPr lang="en-US" sz="1000" dirty="0" smtClean="0"/>
              <a:t>EMV-</a:t>
            </a:r>
            <a:r>
              <a:rPr lang="ru-RU" sz="1000" dirty="0" smtClean="0"/>
              <a:t>инструментами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2210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9680358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2"/>
          <p:cNvSpPr/>
          <p:nvPr/>
        </p:nvSpPr>
        <p:spPr>
          <a:xfrm>
            <a:off x="2771800" y="1141926"/>
            <a:ext cx="382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Прием банковских карт в транспортных средствах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765731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Стратегия Сбербанка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93846" y="10307"/>
            <a:ext cx="2995097" cy="1024783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rgbClr val="0B59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Эволюция платежей в транспорте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Нашивка 14"/>
          <p:cNvSpPr/>
          <p:nvPr/>
        </p:nvSpPr>
        <p:spPr>
          <a:xfrm>
            <a:off x="1789294" y="277914"/>
            <a:ext cx="288032" cy="504056"/>
          </a:xfrm>
          <a:prstGeom prst="chevron">
            <a:avLst>
              <a:gd name="adj" fmla="val 63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1403648" y="204990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400" dirty="0" smtClean="0"/>
              <a:t>Мобильные терминалы для кондукторов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112" y="1996480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</a:rPr>
              <a:t>Стационарные </a:t>
            </a:r>
            <a:r>
              <a:rPr lang="ru-RU" sz="1400" dirty="0" smtClean="0">
                <a:solidFill>
                  <a:srgbClr val="000000"/>
                </a:solidFill>
              </a:rPr>
              <a:t>решения для бескондукторной схемы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24" name="Picture 23" descr="Автобус Мс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84775"/>
            <a:ext cx="2592288" cy="1461763"/>
          </a:xfrm>
          <a:prstGeom prst="rect">
            <a:avLst/>
          </a:prstGeom>
        </p:spPr>
      </p:pic>
      <p:pic>
        <p:nvPicPr>
          <p:cNvPr id="26" name="Picture 25" descr="1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/>
          <a:stretch/>
        </p:blipFill>
        <p:spPr>
          <a:xfrm>
            <a:off x="1105218" y="2884775"/>
            <a:ext cx="2686176" cy="1495539"/>
          </a:xfrm>
          <a:prstGeom prst="rect">
            <a:avLst/>
          </a:prstGeom>
        </p:spPr>
      </p:pic>
      <p:sp>
        <p:nvSpPr>
          <p:cNvPr id="21" name="Овал 5"/>
          <p:cNvSpPr/>
          <p:nvPr/>
        </p:nvSpPr>
        <p:spPr>
          <a:xfrm>
            <a:off x="2293846" y="1236491"/>
            <a:ext cx="494531" cy="4572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0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135525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4"/>
          <p:cNvSpPr/>
          <p:nvPr/>
        </p:nvSpPr>
        <p:spPr>
          <a:xfrm>
            <a:off x="2699792" y="1155684"/>
            <a:ext cx="331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Стимулирование безналичных платежей</a:t>
            </a:r>
            <a:endParaRPr lang="ru-RU" dirty="0"/>
          </a:p>
        </p:txBody>
      </p:sp>
      <p:sp>
        <p:nvSpPr>
          <p:cNvPr id="16" name="Прямоугольник 4"/>
          <p:cNvSpPr/>
          <p:nvPr/>
        </p:nvSpPr>
        <p:spPr>
          <a:xfrm>
            <a:off x="251520" y="2957552"/>
            <a:ext cx="24398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Специальная цена билета</a:t>
            </a:r>
          </a:p>
        </p:txBody>
      </p:sp>
      <p:sp>
        <p:nvSpPr>
          <p:cNvPr id="17" name="Прямоугольник 4"/>
          <p:cNvSpPr/>
          <p:nvPr/>
        </p:nvSpPr>
        <p:spPr>
          <a:xfrm>
            <a:off x="3419872" y="2945902"/>
            <a:ext cx="24398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Инфо-материалы для пассажира</a:t>
            </a:r>
          </a:p>
        </p:txBody>
      </p:sp>
      <p:sp>
        <p:nvSpPr>
          <p:cNvPr id="21" name="Прямоугольник 4"/>
          <p:cNvSpPr/>
          <p:nvPr/>
        </p:nvSpPr>
        <p:spPr>
          <a:xfrm>
            <a:off x="6516216" y="2945902"/>
            <a:ext cx="24398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Мотивационные акции</a:t>
            </a:r>
          </a:p>
        </p:txBody>
      </p:sp>
      <p:sp>
        <p:nvSpPr>
          <p:cNvPr id="22" name="Прямоугольник 4"/>
          <p:cNvSpPr/>
          <p:nvPr/>
        </p:nvSpPr>
        <p:spPr>
          <a:xfrm>
            <a:off x="323528" y="3625655"/>
            <a:ext cx="2520280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Оплата картой дешевле наличных и не дороже транспортной карты</a:t>
            </a:r>
          </a:p>
        </p:txBody>
      </p:sp>
      <p:sp>
        <p:nvSpPr>
          <p:cNvPr id="26" name="Прямоугольник 4"/>
          <p:cNvSpPr/>
          <p:nvPr/>
        </p:nvSpPr>
        <p:spPr>
          <a:xfrm>
            <a:off x="3419872" y="3624788"/>
            <a:ext cx="252028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Транспортные средства и остановки</a:t>
            </a: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Интернет</a:t>
            </a: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Гос. учреждения</a:t>
            </a:r>
          </a:p>
        </p:txBody>
      </p:sp>
      <p:sp>
        <p:nvSpPr>
          <p:cNvPr id="28" name="Прямоугольник 4"/>
          <p:cNvSpPr/>
          <p:nvPr/>
        </p:nvSpPr>
        <p:spPr>
          <a:xfrm>
            <a:off x="6228184" y="3678432"/>
            <a:ext cx="2736304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«Каждая 5-я поездка за счет Банка»</a:t>
            </a: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ru-RU" sz="1400" dirty="0" smtClean="0"/>
              <a:t>Акции платежных систем и эмитентов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980808"/>
            <a:ext cx="995908" cy="995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536" y="2041166"/>
            <a:ext cx="817496" cy="81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888" y="2017866"/>
            <a:ext cx="923900" cy="9239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765731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Стратегия Сбербанка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93846" y="10307"/>
            <a:ext cx="2995097" cy="1024783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rgbClr val="0B59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Эволюция платежей в транспорте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Нашивка 14"/>
          <p:cNvSpPr/>
          <p:nvPr/>
        </p:nvSpPr>
        <p:spPr>
          <a:xfrm>
            <a:off x="1789294" y="277914"/>
            <a:ext cx="288032" cy="504056"/>
          </a:xfrm>
          <a:prstGeom prst="chevron">
            <a:avLst>
              <a:gd name="adj" fmla="val 63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47"/>
          <p:cNvSpPr/>
          <p:nvPr/>
        </p:nvSpPr>
        <p:spPr>
          <a:xfrm>
            <a:off x="2196877" y="1250249"/>
            <a:ext cx="494531" cy="4572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 animBg="1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844947"/>
              </p:ext>
            </p:extLst>
          </p:nvPr>
        </p:nvGraphicFramePr>
        <p:xfrm>
          <a:off x="159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46"/>
          <p:cNvSpPr/>
          <p:nvPr/>
        </p:nvSpPr>
        <p:spPr>
          <a:xfrm>
            <a:off x="2762552" y="1167334"/>
            <a:ext cx="3825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ru-RU" dirty="0" smtClean="0"/>
              <a:t>Пополнение транспортных карт в инфраструктуре Сбербанка</a:t>
            </a:r>
          </a:p>
        </p:txBody>
      </p:sp>
      <p:pic>
        <p:nvPicPr>
          <p:cNvPr id="16" name="Picture 2" descr="Картинки по запросу банкоматы сбербан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0" b="15419"/>
          <a:stretch/>
        </p:blipFill>
        <p:spPr bwMode="auto">
          <a:xfrm>
            <a:off x="3347864" y="2007063"/>
            <a:ext cx="1996281" cy="16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СБОЛ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07064"/>
            <a:ext cx="1964406" cy="1656184"/>
          </a:xfrm>
          <a:prstGeom prst="rect">
            <a:avLst/>
          </a:prstGeom>
        </p:spPr>
      </p:pic>
      <p:sp>
        <p:nvSpPr>
          <p:cNvPr id="19" name="Прямоугольник 6"/>
          <p:cNvSpPr/>
          <p:nvPr/>
        </p:nvSpPr>
        <p:spPr>
          <a:xfrm>
            <a:off x="3347864" y="3634661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Пополнение и запись билета в УС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5724128" y="3706088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Удаленное пополнение </a:t>
            </a:r>
            <a:r>
              <a:rPr lang="en-US" sz="1400" dirty="0" smtClean="0">
                <a:solidFill>
                  <a:srgbClr val="000000"/>
                </a:solidFill>
              </a:rPr>
              <a:t>- смс и СБОЛ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24" name="Picture 78" descr="Картинки по запросу банковская транспортная карт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1"/>
          <a:stretch/>
        </p:blipFill>
        <p:spPr bwMode="auto">
          <a:xfrm>
            <a:off x="1278301" y="1996480"/>
            <a:ext cx="1997555" cy="16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6"/>
          <p:cNvSpPr/>
          <p:nvPr/>
        </p:nvSpPr>
        <p:spPr>
          <a:xfrm>
            <a:off x="1259632" y="3684378"/>
            <a:ext cx="1783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Транспортное приложение на банковской карте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765731" cy="1024783"/>
          </a:xfrm>
        </p:spPr>
        <p:txBody>
          <a:bodyPr vert="horz" wrap="square" lIns="0" tIns="45720" rIns="91440" bIns="45720" rtlCol="0" anchor="ctr" anchorCtr="0">
            <a:normAutofit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Стратегия Сбербанка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93846" y="10307"/>
            <a:ext cx="2995097" cy="1024783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rgbClr val="0B59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Эволюция платежей в транспорте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Нашивка 14"/>
          <p:cNvSpPr/>
          <p:nvPr/>
        </p:nvSpPr>
        <p:spPr>
          <a:xfrm>
            <a:off x="1789294" y="277914"/>
            <a:ext cx="288032" cy="504056"/>
          </a:xfrm>
          <a:prstGeom prst="chevron">
            <a:avLst>
              <a:gd name="adj" fmla="val 633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49"/>
          <p:cNvSpPr/>
          <p:nvPr/>
        </p:nvSpPr>
        <p:spPr>
          <a:xfrm>
            <a:off x="2274507" y="1261899"/>
            <a:ext cx="494531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2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Главный слайд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7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FF6600"/>
      </a:accent3>
      <a:accent4>
        <a:srgbClr val="C6DE27"/>
      </a:accent4>
      <a:accent5>
        <a:srgbClr val="17AF38"/>
      </a:accent5>
      <a:accent6>
        <a:srgbClr val="FFAE18"/>
      </a:accent6>
      <a:hlink>
        <a:srgbClr val="0B592A"/>
      </a:hlink>
      <a:folHlink>
        <a:srgbClr val="17AF38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38695</TotalTime>
  <Words>608</Words>
  <Application>Microsoft Office PowerPoint</Application>
  <PresentationFormat>Произвольный</PresentationFormat>
  <Paragraphs>175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Главный слайд</vt:lpstr>
      <vt:lpstr>1_Firm Format - Russian</vt:lpstr>
      <vt:lpstr>2_Office Theme</vt:lpstr>
      <vt:lpstr>Firm Format - Russian</vt:lpstr>
      <vt:lpstr>think-cell Slide</vt:lpstr>
      <vt:lpstr>  Безналичный Транспорт  </vt:lpstr>
      <vt:lpstr>Рынок общественного транспорта в РФ</vt:lpstr>
      <vt:lpstr>Наземный транспорт</vt:lpstr>
      <vt:lpstr>Клиентский опыт</vt:lpstr>
      <vt:lpstr>Клиентский опыт</vt:lpstr>
      <vt:lpstr>Опыт создания экосистемы платежей на транспорте</vt:lpstr>
      <vt:lpstr>Стратегия Сбербанка</vt:lpstr>
      <vt:lpstr>Стратегия Сбербанка</vt:lpstr>
      <vt:lpstr>Стратегия Сбербанка</vt:lpstr>
      <vt:lpstr>Банковская карта  для оплаты проезда</vt:lpstr>
      <vt:lpstr>Банковская карта  для оплаты проезда</vt:lpstr>
      <vt:lpstr>Банковская карта  для оплаты проезда</vt:lpstr>
      <vt:lpstr>Другие инструменты платежа</vt:lpstr>
      <vt:lpstr>Другие инструменты платежа</vt:lpstr>
      <vt:lpstr>Онлайн-сервисы для пассажира и перевозчика</vt:lpstr>
      <vt:lpstr>Личный кабинет пассажира</vt:lpstr>
      <vt:lpstr>Личный кабинет пассажира</vt:lpstr>
      <vt:lpstr>Консоль перевозчика</vt:lpstr>
      <vt:lpstr>Проекты Сбербанка в общественном транспорте</vt:lpstr>
      <vt:lpstr>Проекты Сибирского банка в общественном транспорте</vt:lpstr>
      <vt:lpstr>Проекты Сибирского банка в общественном транспорте</vt:lpstr>
      <vt:lpstr>Проекты Сибирского банка в общественном транспорте</vt:lpstr>
      <vt:lpstr>Презентация PowerPoint</vt:lpstr>
      <vt:lpstr>КОНТАКТЫ В СБЕРБАНКЕ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 Алексей</dc:creator>
  <cp:lastModifiedBy>Устенко Денис Анатольевич</cp:lastModifiedBy>
  <cp:revision>472</cp:revision>
  <cp:lastPrinted>2015-04-13T09:58:57Z</cp:lastPrinted>
  <dcterms:created xsi:type="dcterms:W3CDTF">2014-10-09T11:20:04Z</dcterms:created>
  <dcterms:modified xsi:type="dcterms:W3CDTF">2017-03-24T03:31:45Z</dcterms:modified>
</cp:coreProperties>
</file>